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7" r:id="rId2"/>
    <p:sldId id="258" r:id="rId3"/>
    <p:sldId id="259" r:id="rId4"/>
    <p:sldId id="260" r:id="rId5"/>
    <p:sldId id="262" r:id="rId6"/>
    <p:sldId id="263" r:id="rId7"/>
    <p:sldId id="295" r:id="rId8"/>
    <p:sldId id="297" r:id="rId9"/>
    <p:sldId id="298" r:id="rId10"/>
    <p:sldId id="296" r:id="rId11"/>
    <p:sldId id="294" r:id="rId12"/>
    <p:sldId id="264" r:id="rId13"/>
    <p:sldId id="265" r:id="rId14"/>
    <p:sldId id="266" r:id="rId15"/>
    <p:sldId id="301" r:id="rId16"/>
    <p:sldId id="268" r:id="rId17"/>
    <p:sldId id="269" r:id="rId18"/>
    <p:sldId id="270" r:id="rId19"/>
    <p:sldId id="271" r:id="rId20"/>
    <p:sldId id="272" r:id="rId21"/>
    <p:sldId id="274" r:id="rId22"/>
    <p:sldId id="299" r:id="rId23"/>
    <p:sldId id="276" r:id="rId24"/>
    <p:sldId id="277" r:id="rId25"/>
    <p:sldId id="279" r:id="rId26"/>
    <p:sldId id="300" r:id="rId27"/>
    <p:sldId id="287" r:id="rId28"/>
    <p:sldId id="288" r:id="rId29"/>
    <p:sldId id="289" r:id="rId30"/>
    <p:sldId id="290" r:id="rId31"/>
    <p:sldId id="302" r:id="rId32"/>
    <p:sldId id="303" r:id="rId33"/>
    <p:sldId id="304" r:id="rId34"/>
    <p:sldId id="291" r:id="rId35"/>
    <p:sldId id="292" r:id="rId36"/>
    <p:sldId id="293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99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EEDF0B-9F29-EF4B-80DA-506E40AC57AC}" type="doc">
      <dgm:prSet loTypeId="urn:microsoft.com/office/officeart/2005/8/layout/process1" loCatId="" qsTypeId="urn:microsoft.com/office/officeart/2005/8/quickstyle/3D5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7697ADB-C696-134F-852D-947B40DCD159}">
      <dgm:prSet/>
      <dgm:spPr/>
      <dgm:t>
        <a:bodyPr/>
        <a:lstStyle/>
        <a:p>
          <a:pPr rtl="0"/>
          <a:r>
            <a:rPr lang="en-US" smtClean="0"/>
            <a:t>Authentic</a:t>
          </a:r>
          <a:endParaRPr lang="en-US" dirty="0"/>
        </a:p>
      </dgm:t>
    </dgm:pt>
    <dgm:pt modelId="{EDD840D8-D7DF-7546-B999-EEC1C41EE829}" type="parTrans" cxnId="{1060BFD0-213F-9C4E-A0FA-04D4C45A8F8E}">
      <dgm:prSet/>
      <dgm:spPr/>
      <dgm:t>
        <a:bodyPr/>
        <a:lstStyle/>
        <a:p>
          <a:endParaRPr lang="en-US"/>
        </a:p>
      </dgm:t>
    </dgm:pt>
    <dgm:pt modelId="{CB063C99-EF1D-164E-B7C1-6A1DC125BC2D}" type="sibTrans" cxnId="{1060BFD0-213F-9C4E-A0FA-04D4C45A8F8E}">
      <dgm:prSet/>
      <dgm:spPr/>
      <dgm:t>
        <a:bodyPr/>
        <a:lstStyle/>
        <a:p>
          <a:endParaRPr lang="en-US"/>
        </a:p>
      </dgm:t>
    </dgm:pt>
    <dgm:pt modelId="{3F8E2C52-F504-BC40-A460-C4F31BB3B639}">
      <dgm:prSet/>
      <dgm:spPr/>
      <dgm:t>
        <a:bodyPr/>
        <a:lstStyle/>
        <a:p>
          <a:pPr rtl="0"/>
          <a:r>
            <a:rPr lang="en-US" dirty="0" smtClean="0"/>
            <a:t>Possibly Predatory</a:t>
          </a:r>
          <a:endParaRPr lang="en-US" dirty="0"/>
        </a:p>
      </dgm:t>
    </dgm:pt>
    <dgm:pt modelId="{94C49421-24BB-564E-B988-46E621356B32}" type="parTrans" cxnId="{65F20FE0-3A4A-0E4A-8B66-8D90690F0A07}">
      <dgm:prSet/>
      <dgm:spPr/>
      <dgm:t>
        <a:bodyPr/>
        <a:lstStyle/>
        <a:p>
          <a:endParaRPr lang="en-US"/>
        </a:p>
      </dgm:t>
    </dgm:pt>
    <dgm:pt modelId="{FFBB0046-5151-2040-A4AF-93AB073D075D}" type="sibTrans" cxnId="{65F20FE0-3A4A-0E4A-8B66-8D90690F0A07}">
      <dgm:prSet/>
      <dgm:spPr/>
      <dgm:t>
        <a:bodyPr/>
        <a:lstStyle/>
        <a:p>
          <a:endParaRPr lang="en-US"/>
        </a:p>
      </dgm:t>
    </dgm:pt>
    <dgm:pt modelId="{3472CB76-C5F2-8548-B4F3-0E98D0E7F918}">
      <dgm:prSet/>
      <dgm:spPr/>
      <dgm:t>
        <a:bodyPr/>
        <a:lstStyle/>
        <a:p>
          <a:pPr rtl="0"/>
          <a:r>
            <a:rPr lang="en-US" dirty="0" smtClean="0"/>
            <a:t>Probably Predatory</a:t>
          </a:r>
          <a:endParaRPr lang="en-US" dirty="0"/>
        </a:p>
      </dgm:t>
    </dgm:pt>
    <dgm:pt modelId="{105135D7-D5A1-7D41-88B3-26F47668D7D8}" type="parTrans" cxnId="{E73D59C9-CC84-9447-BA15-26D0C0798BDA}">
      <dgm:prSet/>
      <dgm:spPr/>
      <dgm:t>
        <a:bodyPr/>
        <a:lstStyle/>
        <a:p>
          <a:endParaRPr lang="en-US"/>
        </a:p>
      </dgm:t>
    </dgm:pt>
    <dgm:pt modelId="{BDDABC96-F751-FE40-99CA-AF7A92CCBC95}" type="sibTrans" cxnId="{E73D59C9-CC84-9447-BA15-26D0C0798BDA}">
      <dgm:prSet/>
      <dgm:spPr/>
      <dgm:t>
        <a:bodyPr/>
        <a:lstStyle/>
        <a:p>
          <a:endParaRPr lang="en-US"/>
        </a:p>
      </dgm:t>
    </dgm:pt>
    <dgm:pt modelId="{4AE469A3-88D0-BC44-8C01-FF3B51AFB934}">
      <dgm:prSet/>
      <dgm:spPr/>
      <dgm:t>
        <a:bodyPr/>
        <a:lstStyle/>
        <a:p>
          <a:pPr rtl="0"/>
          <a:r>
            <a:rPr lang="en-US" dirty="0" smtClean="0"/>
            <a:t>Confirmed Predatory</a:t>
          </a:r>
        </a:p>
      </dgm:t>
    </dgm:pt>
    <dgm:pt modelId="{6C64FDCE-81EB-8848-9381-86BECD16FC87}" type="parTrans" cxnId="{185256ED-4CF6-904E-92B2-A12201D068CF}">
      <dgm:prSet/>
      <dgm:spPr/>
      <dgm:t>
        <a:bodyPr/>
        <a:lstStyle/>
        <a:p>
          <a:endParaRPr lang="en-US"/>
        </a:p>
      </dgm:t>
    </dgm:pt>
    <dgm:pt modelId="{A9908E80-07DF-604A-896E-64CA52620412}" type="sibTrans" cxnId="{185256ED-4CF6-904E-92B2-A12201D068CF}">
      <dgm:prSet/>
      <dgm:spPr/>
      <dgm:t>
        <a:bodyPr/>
        <a:lstStyle/>
        <a:p>
          <a:endParaRPr lang="en-US"/>
        </a:p>
      </dgm:t>
    </dgm:pt>
    <dgm:pt modelId="{69072E32-E041-6742-990E-6F3485ED54AE}" type="pres">
      <dgm:prSet presAssocID="{A8EEDF0B-9F29-EF4B-80DA-506E40AC57A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F03F14A-DA80-484B-954C-B8104C5E484C}" type="pres">
      <dgm:prSet presAssocID="{77697ADB-C696-134F-852D-947B40DCD15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D2C26-7FE1-C242-947F-6E2D23F80B0F}" type="pres">
      <dgm:prSet presAssocID="{CB063C99-EF1D-164E-B7C1-6A1DC125BC2D}" presName="sibTrans" presStyleLbl="sibTrans2D1" presStyleIdx="0" presStyleCnt="3"/>
      <dgm:spPr/>
      <dgm:t>
        <a:bodyPr/>
        <a:lstStyle/>
        <a:p>
          <a:endParaRPr lang="en-US"/>
        </a:p>
      </dgm:t>
    </dgm:pt>
    <dgm:pt modelId="{C58198D7-3FCA-0146-AACF-5E0C78B6AF6C}" type="pres">
      <dgm:prSet presAssocID="{CB063C99-EF1D-164E-B7C1-6A1DC125BC2D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F658FF04-6918-FB43-B91C-FD5002EED79B}" type="pres">
      <dgm:prSet presAssocID="{3F8E2C52-F504-BC40-A460-C4F31BB3B63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E014EE-FCE5-4B45-ABB9-1706C9BFB829}" type="pres">
      <dgm:prSet presAssocID="{FFBB0046-5151-2040-A4AF-93AB073D075D}" presName="sibTrans" presStyleLbl="sibTrans2D1" presStyleIdx="1" presStyleCnt="3"/>
      <dgm:spPr/>
      <dgm:t>
        <a:bodyPr/>
        <a:lstStyle/>
        <a:p>
          <a:endParaRPr lang="en-US"/>
        </a:p>
      </dgm:t>
    </dgm:pt>
    <dgm:pt modelId="{961B2544-43A6-534E-BF0D-EB01D27DA468}" type="pres">
      <dgm:prSet presAssocID="{FFBB0046-5151-2040-A4AF-93AB073D075D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42EB8B3-BF3C-7244-8C2D-4CB2FF70B4F1}" type="pres">
      <dgm:prSet presAssocID="{3472CB76-C5F2-8548-B4F3-0E98D0E7F91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71DCDE-CE69-C14E-83CE-93643FAFFB4B}" type="pres">
      <dgm:prSet presAssocID="{BDDABC96-F751-FE40-99CA-AF7A92CCBC9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F46D14B-48EA-AF4A-A474-0B9DF0705561}" type="pres">
      <dgm:prSet presAssocID="{BDDABC96-F751-FE40-99CA-AF7A92CCBC95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5188C1EF-C923-AF42-A27B-0DF974558C36}" type="pres">
      <dgm:prSet presAssocID="{4AE469A3-88D0-BC44-8C01-FF3B51AFB93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6D4CD7-F78B-C34D-A8F4-9AC25DC2DCDD}" type="presOf" srcId="{FFBB0046-5151-2040-A4AF-93AB073D075D}" destId="{961B2544-43A6-534E-BF0D-EB01D27DA468}" srcOrd="1" destOrd="0" presId="urn:microsoft.com/office/officeart/2005/8/layout/process1"/>
    <dgm:cxn modelId="{65F20FE0-3A4A-0E4A-8B66-8D90690F0A07}" srcId="{A8EEDF0B-9F29-EF4B-80DA-506E40AC57AC}" destId="{3F8E2C52-F504-BC40-A460-C4F31BB3B639}" srcOrd="1" destOrd="0" parTransId="{94C49421-24BB-564E-B988-46E621356B32}" sibTransId="{FFBB0046-5151-2040-A4AF-93AB073D075D}"/>
    <dgm:cxn modelId="{E73D59C9-CC84-9447-BA15-26D0C0798BDA}" srcId="{A8EEDF0B-9F29-EF4B-80DA-506E40AC57AC}" destId="{3472CB76-C5F2-8548-B4F3-0E98D0E7F918}" srcOrd="2" destOrd="0" parTransId="{105135D7-D5A1-7D41-88B3-26F47668D7D8}" sibTransId="{BDDABC96-F751-FE40-99CA-AF7A92CCBC95}"/>
    <dgm:cxn modelId="{8A2B356E-25D1-6341-8DD5-52381EC6CF40}" type="presOf" srcId="{CB063C99-EF1D-164E-B7C1-6A1DC125BC2D}" destId="{3B5D2C26-7FE1-C242-947F-6E2D23F80B0F}" srcOrd="0" destOrd="0" presId="urn:microsoft.com/office/officeart/2005/8/layout/process1"/>
    <dgm:cxn modelId="{403D8F0F-4620-5449-AEAC-6466FA5DC28C}" type="presOf" srcId="{CB063C99-EF1D-164E-B7C1-6A1DC125BC2D}" destId="{C58198D7-3FCA-0146-AACF-5E0C78B6AF6C}" srcOrd="1" destOrd="0" presId="urn:microsoft.com/office/officeart/2005/8/layout/process1"/>
    <dgm:cxn modelId="{B74BEF20-BBD1-A644-9321-30FB39036FA1}" type="presOf" srcId="{A8EEDF0B-9F29-EF4B-80DA-506E40AC57AC}" destId="{69072E32-E041-6742-990E-6F3485ED54AE}" srcOrd="0" destOrd="0" presId="urn:microsoft.com/office/officeart/2005/8/layout/process1"/>
    <dgm:cxn modelId="{D14C7C31-8970-974C-8EA4-46802E5778D3}" type="presOf" srcId="{3472CB76-C5F2-8548-B4F3-0E98D0E7F918}" destId="{842EB8B3-BF3C-7244-8C2D-4CB2FF70B4F1}" srcOrd="0" destOrd="0" presId="urn:microsoft.com/office/officeart/2005/8/layout/process1"/>
    <dgm:cxn modelId="{10FEF869-EFE6-F64D-B307-2BC8237D07CB}" type="presOf" srcId="{FFBB0046-5151-2040-A4AF-93AB073D075D}" destId="{C1E014EE-FCE5-4B45-ABB9-1706C9BFB829}" srcOrd="0" destOrd="0" presId="urn:microsoft.com/office/officeart/2005/8/layout/process1"/>
    <dgm:cxn modelId="{92758835-9B5B-814F-A61A-4EC6624D2B99}" type="presOf" srcId="{BDDABC96-F751-FE40-99CA-AF7A92CCBC95}" destId="{9D71DCDE-CE69-C14E-83CE-93643FAFFB4B}" srcOrd="0" destOrd="0" presId="urn:microsoft.com/office/officeart/2005/8/layout/process1"/>
    <dgm:cxn modelId="{185256ED-4CF6-904E-92B2-A12201D068CF}" srcId="{A8EEDF0B-9F29-EF4B-80DA-506E40AC57AC}" destId="{4AE469A3-88D0-BC44-8C01-FF3B51AFB934}" srcOrd="3" destOrd="0" parTransId="{6C64FDCE-81EB-8848-9381-86BECD16FC87}" sibTransId="{A9908E80-07DF-604A-896E-64CA52620412}"/>
    <dgm:cxn modelId="{BE5691CE-A6AC-B24B-ABF6-F5EBE20E88D0}" type="presOf" srcId="{BDDABC96-F751-FE40-99CA-AF7A92CCBC95}" destId="{BF46D14B-48EA-AF4A-A474-0B9DF0705561}" srcOrd="1" destOrd="0" presId="urn:microsoft.com/office/officeart/2005/8/layout/process1"/>
    <dgm:cxn modelId="{99D8F1BC-2CB7-AB42-935B-1E975CFA6C0E}" type="presOf" srcId="{3F8E2C52-F504-BC40-A460-C4F31BB3B639}" destId="{F658FF04-6918-FB43-B91C-FD5002EED79B}" srcOrd="0" destOrd="0" presId="urn:microsoft.com/office/officeart/2005/8/layout/process1"/>
    <dgm:cxn modelId="{06DC235B-1799-F249-A3F6-CDB8CD6F9F21}" type="presOf" srcId="{77697ADB-C696-134F-852D-947B40DCD159}" destId="{0F03F14A-DA80-484B-954C-B8104C5E484C}" srcOrd="0" destOrd="0" presId="urn:microsoft.com/office/officeart/2005/8/layout/process1"/>
    <dgm:cxn modelId="{1060BFD0-213F-9C4E-A0FA-04D4C45A8F8E}" srcId="{A8EEDF0B-9F29-EF4B-80DA-506E40AC57AC}" destId="{77697ADB-C696-134F-852D-947B40DCD159}" srcOrd="0" destOrd="0" parTransId="{EDD840D8-D7DF-7546-B999-EEC1C41EE829}" sibTransId="{CB063C99-EF1D-164E-B7C1-6A1DC125BC2D}"/>
    <dgm:cxn modelId="{DCE4A02E-443A-6B48-B923-AD5A054F571D}" type="presOf" srcId="{4AE469A3-88D0-BC44-8C01-FF3B51AFB934}" destId="{5188C1EF-C923-AF42-A27B-0DF974558C36}" srcOrd="0" destOrd="0" presId="urn:microsoft.com/office/officeart/2005/8/layout/process1"/>
    <dgm:cxn modelId="{B0A9D521-7955-7D47-ABF4-F57DC5DB55B8}" type="presParOf" srcId="{69072E32-E041-6742-990E-6F3485ED54AE}" destId="{0F03F14A-DA80-484B-954C-B8104C5E484C}" srcOrd="0" destOrd="0" presId="urn:microsoft.com/office/officeart/2005/8/layout/process1"/>
    <dgm:cxn modelId="{AA52E8F5-D7DE-8045-B4F6-16E41AA69F24}" type="presParOf" srcId="{69072E32-E041-6742-990E-6F3485ED54AE}" destId="{3B5D2C26-7FE1-C242-947F-6E2D23F80B0F}" srcOrd="1" destOrd="0" presId="urn:microsoft.com/office/officeart/2005/8/layout/process1"/>
    <dgm:cxn modelId="{460B0985-1831-C740-B874-EB44CC9B26FC}" type="presParOf" srcId="{3B5D2C26-7FE1-C242-947F-6E2D23F80B0F}" destId="{C58198D7-3FCA-0146-AACF-5E0C78B6AF6C}" srcOrd="0" destOrd="0" presId="urn:microsoft.com/office/officeart/2005/8/layout/process1"/>
    <dgm:cxn modelId="{4FF69752-A927-4540-902C-684C342D6691}" type="presParOf" srcId="{69072E32-E041-6742-990E-6F3485ED54AE}" destId="{F658FF04-6918-FB43-B91C-FD5002EED79B}" srcOrd="2" destOrd="0" presId="urn:microsoft.com/office/officeart/2005/8/layout/process1"/>
    <dgm:cxn modelId="{DBD29608-B941-BC40-845F-F489DEF088BA}" type="presParOf" srcId="{69072E32-E041-6742-990E-6F3485ED54AE}" destId="{C1E014EE-FCE5-4B45-ABB9-1706C9BFB829}" srcOrd="3" destOrd="0" presId="urn:microsoft.com/office/officeart/2005/8/layout/process1"/>
    <dgm:cxn modelId="{03D17136-02E8-6342-A62B-3464BE0F4920}" type="presParOf" srcId="{C1E014EE-FCE5-4B45-ABB9-1706C9BFB829}" destId="{961B2544-43A6-534E-BF0D-EB01D27DA468}" srcOrd="0" destOrd="0" presId="urn:microsoft.com/office/officeart/2005/8/layout/process1"/>
    <dgm:cxn modelId="{507EA330-C418-9C4B-8DC9-11EFC793D631}" type="presParOf" srcId="{69072E32-E041-6742-990E-6F3485ED54AE}" destId="{842EB8B3-BF3C-7244-8C2D-4CB2FF70B4F1}" srcOrd="4" destOrd="0" presId="urn:microsoft.com/office/officeart/2005/8/layout/process1"/>
    <dgm:cxn modelId="{E04C6959-8E15-2F4D-A760-4F880C3952B6}" type="presParOf" srcId="{69072E32-E041-6742-990E-6F3485ED54AE}" destId="{9D71DCDE-CE69-C14E-83CE-93643FAFFB4B}" srcOrd="5" destOrd="0" presId="urn:microsoft.com/office/officeart/2005/8/layout/process1"/>
    <dgm:cxn modelId="{3C64C123-0C4A-904F-BEAD-ABE026020885}" type="presParOf" srcId="{9D71DCDE-CE69-C14E-83CE-93643FAFFB4B}" destId="{BF46D14B-48EA-AF4A-A474-0B9DF0705561}" srcOrd="0" destOrd="0" presId="urn:microsoft.com/office/officeart/2005/8/layout/process1"/>
    <dgm:cxn modelId="{E9B44EC6-B28C-7042-8751-AB97F6B883F0}" type="presParOf" srcId="{69072E32-E041-6742-990E-6F3485ED54AE}" destId="{5188C1EF-C923-AF42-A27B-0DF974558C3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03F14A-DA80-484B-954C-B8104C5E484C}">
      <dsp:nvSpPr>
        <dsp:cNvPr id="0" name=""/>
        <dsp:cNvSpPr/>
      </dsp:nvSpPr>
      <dsp:spPr>
        <a:xfrm>
          <a:off x="4250" y="1916807"/>
          <a:ext cx="1858280" cy="111496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Authentic</a:t>
          </a:r>
          <a:endParaRPr lang="en-US" sz="2800" kern="1200" dirty="0"/>
        </a:p>
      </dsp:txBody>
      <dsp:txXfrm>
        <a:off x="36906" y="1949463"/>
        <a:ext cx="1792968" cy="1049656"/>
      </dsp:txXfrm>
    </dsp:sp>
    <dsp:sp modelId="{3B5D2C26-7FE1-C242-947F-6E2D23F80B0F}">
      <dsp:nvSpPr>
        <dsp:cNvPr id="0" name=""/>
        <dsp:cNvSpPr/>
      </dsp:nvSpPr>
      <dsp:spPr>
        <a:xfrm>
          <a:off x="2048358" y="2243864"/>
          <a:ext cx="393955" cy="4608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048358" y="2336035"/>
        <a:ext cx="275769" cy="276511"/>
      </dsp:txXfrm>
    </dsp:sp>
    <dsp:sp modelId="{F658FF04-6918-FB43-B91C-FD5002EED79B}">
      <dsp:nvSpPr>
        <dsp:cNvPr id="0" name=""/>
        <dsp:cNvSpPr/>
      </dsp:nvSpPr>
      <dsp:spPr>
        <a:xfrm>
          <a:off x="2605842" y="1916807"/>
          <a:ext cx="1858280" cy="111496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Possibly Predatory</a:t>
          </a:r>
          <a:endParaRPr lang="en-US" sz="2800" kern="1200" dirty="0"/>
        </a:p>
      </dsp:txBody>
      <dsp:txXfrm>
        <a:off x="2638498" y="1949463"/>
        <a:ext cx="1792968" cy="1049656"/>
      </dsp:txXfrm>
    </dsp:sp>
    <dsp:sp modelId="{C1E014EE-FCE5-4B45-ABB9-1706C9BFB829}">
      <dsp:nvSpPr>
        <dsp:cNvPr id="0" name=""/>
        <dsp:cNvSpPr/>
      </dsp:nvSpPr>
      <dsp:spPr>
        <a:xfrm>
          <a:off x="4649950" y="2243864"/>
          <a:ext cx="393955" cy="4608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4649950" y="2336035"/>
        <a:ext cx="275769" cy="276511"/>
      </dsp:txXfrm>
    </dsp:sp>
    <dsp:sp modelId="{842EB8B3-BF3C-7244-8C2D-4CB2FF70B4F1}">
      <dsp:nvSpPr>
        <dsp:cNvPr id="0" name=""/>
        <dsp:cNvSpPr/>
      </dsp:nvSpPr>
      <dsp:spPr>
        <a:xfrm>
          <a:off x="5207435" y="1916807"/>
          <a:ext cx="1858280" cy="111496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Probably Predatory</a:t>
          </a:r>
          <a:endParaRPr lang="en-US" sz="2800" kern="1200" dirty="0"/>
        </a:p>
      </dsp:txBody>
      <dsp:txXfrm>
        <a:off x="5240091" y="1949463"/>
        <a:ext cx="1792968" cy="1049656"/>
      </dsp:txXfrm>
    </dsp:sp>
    <dsp:sp modelId="{9D71DCDE-CE69-C14E-83CE-93643FAFFB4B}">
      <dsp:nvSpPr>
        <dsp:cNvPr id="0" name=""/>
        <dsp:cNvSpPr/>
      </dsp:nvSpPr>
      <dsp:spPr>
        <a:xfrm>
          <a:off x="7251543" y="2243864"/>
          <a:ext cx="393955" cy="4608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7251543" y="2336035"/>
        <a:ext cx="275769" cy="276511"/>
      </dsp:txXfrm>
    </dsp:sp>
    <dsp:sp modelId="{5188C1EF-C923-AF42-A27B-0DF974558C36}">
      <dsp:nvSpPr>
        <dsp:cNvPr id="0" name=""/>
        <dsp:cNvSpPr/>
      </dsp:nvSpPr>
      <dsp:spPr>
        <a:xfrm>
          <a:off x="7809027" y="1916807"/>
          <a:ext cx="1858280" cy="111496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Confirmed Predatory</a:t>
          </a:r>
        </a:p>
      </dsp:txBody>
      <dsp:txXfrm>
        <a:off x="7841683" y="1949463"/>
        <a:ext cx="1792968" cy="10496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9E326-2FF6-0E47-882D-C8E7A217566D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0C825-DBCF-0F42-934E-44DD2EF1B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70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465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10FCA66-9BD2-164B-B6AB-05B2D8E143C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18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67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4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4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78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40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43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0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8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66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02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4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PT backdrop4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DF316-7C22-7D42-9A9C-674781AED4D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534F3-2025-6847-84B5-EFED62AF4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7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accent6"/>
          </a:solidFill>
          <a:latin typeface="Bookman Old Style"/>
          <a:ea typeface="+mj-ea"/>
          <a:cs typeface="Bookman Old Style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mbria"/>
          <a:ea typeface="+mn-ea"/>
          <a:cs typeface="Cambri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mbria"/>
          <a:ea typeface="+mn-ea"/>
          <a:cs typeface="Cambri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mbria"/>
          <a:ea typeface="+mn-ea"/>
          <a:cs typeface="Cambri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"/>
          <a:ea typeface="+mn-ea"/>
          <a:cs typeface="Cambri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mbria"/>
          <a:ea typeface="+mn-ea"/>
          <a:cs typeface="Cambr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ur.oakland.edu/" TargetMode="External"/><Relationship Id="rId2" Type="http://schemas.openxmlformats.org/officeDocument/2006/relationships/hyperlink" Target="http://www.opendoar.org/index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pixabay.com/en/magazines-journals-reading-588346/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jane.biosemantics.org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magojr.com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magojr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hyperlink" Target="http://bit.ly/2sbnI2J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oakland.edu/services/scholarly-communication/OAFund.html" TargetMode="External"/><Relationship Id="rId2" Type="http://schemas.openxmlformats.org/officeDocument/2006/relationships/hyperlink" Target="https://library.oakland.edu/services/scholarly-communication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medlib.oakland.edu/services/oa_grant.php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doaj.org/publishers" TargetMode="External"/><Relationship Id="rId2" Type="http://schemas.openxmlformats.org/officeDocument/2006/relationships/hyperlink" Target="https://scholarlyoa.files.wordpress.com/2015/01/criteria-2015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mcmedicine.biomedcentral.com/articles/10.1186/s12916-015-0469-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swanberg@oakland.ed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pixabay.com/en/magazines-journals-reading-588346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lar.google.com/" TargetMode="External"/><Relationship Id="rId2" Type="http://schemas.openxmlformats.org/officeDocument/2006/relationships/hyperlink" Target="https://doaj.or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ncbi.nlm.nih.gov/pm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slide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1114" cy="685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35352" y="3097228"/>
            <a:ext cx="5290920" cy="821523"/>
          </a:xfrm>
          <a:prstGeom prst="rect">
            <a:avLst/>
          </a:prstGeom>
          <a:noFill/>
        </p:spPr>
        <p:txBody>
          <a:bodyPr wrap="none" lIns="82058" tIns="41029" rIns="82058" bIns="41029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OPEN IN ORDER TO: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94909" y="1680882"/>
            <a:ext cx="1413656" cy="821523"/>
          </a:xfrm>
          <a:prstGeom prst="rect">
            <a:avLst/>
          </a:prstGeom>
          <a:noFill/>
        </p:spPr>
        <p:txBody>
          <a:bodyPr wrap="none" lIns="82058" tIns="41029" rIns="82058" bIns="41029" rtlCol="0">
            <a:spAutoFit/>
          </a:bodyPr>
          <a:lstStyle/>
          <a:p>
            <a:r>
              <a:rPr lang="en-US" sz="4800" b="1" dirty="0">
                <a:solidFill>
                  <a:srgbClr val="F7F05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62070" y="4464029"/>
            <a:ext cx="4271410" cy="575302"/>
          </a:xfrm>
          <a:prstGeom prst="rect">
            <a:avLst/>
          </a:prstGeom>
          <a:noFill/>
        </p:spPr>
        <p:txBody>
          <a:bodyPr wrap="none" lIns="82058" tIns="41029" rIns="82058" bIns="41029" rtlCol="0">
            <a:spAutoFit/>
          </a:bodyPr>
          <a:lstStyle/>
          <a:p>
            <a:r>
              <a:rPr lang="en-US" sz="3200" b="1" dirty="0">
                <a:solidFill>
                  <a:srgbClr val="F7F05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Raise Research Visibility</a:t>
            </a:r>
          </a:p>
        </p:txBody>
      </p:sp>
      <p:sp>
        <p:nvSpPr>
          <p:cNvPr id="7" name="Rectangle 6"/>
          <p:cNvSpPr/>
          <p:nvPr/>
        </p:nvSpPr>
        <p:spPr>
          <a:xfrm>
            <a:off x="912311" y="3862825"/>
            <a:ext cx="7545280" cy="636857"/>
          </a:xfrm>
          <a:prstGeom prst="rect">
            <a:avLst/>
          </a:prstGeom>
        </p:spPr>
        <p:txBody>
          <a:bodyPr wrap="none" lIns="82058" tIns="41029" rIns="82058" bIns="41029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</a:rPr>
              <a:t>Enable Global </a:t>
            </a:r>
            <a:r>
              <a:rPr lang="en-US" sz="3400" b="1" dirty="0">
                <a:solidFill>
                  <a:srgbClr val="FFFF00"/>
                </a:solidFill>
              </a:rPr>
              <a:t>Participation</a:t>
            </a:r>
            <a:r>
              <a:rPr lang="en-US" sz="3600" b="1" dirty="0">
                <a:solidFill>
                  <a:srgbClr val="FFFF00"/>
                </a:solidFill>
              </a:rPr>
              <a:t> in Research</a:t>
            </a:r>
          </a:p>
        </p:txBody>
      </p:sp>
      <p:sp>
        <p:nvSpPr>
          <p:cNvPr id="8" name="Rectangle 7"/>
          <p:cNvSpPr/>
          <p:nvPr/>
        </p:nvSpPr>
        <p:spPr>
          <a:xfrm>
            <a:off x="2795049" y="5039331"/>
            <a:ext cx="3421267" cy="529135"/>
          </a:xfrm>
          <a:prstGeom prst="rect">
            <a:avLst/>
          </a:prstGeom>
        </p:spPr>
        <p:txBody>
          <a:bodyPr wrap="none" lIns="82058" tIns="41029" rIns="82058" bIns="41029">
            <a:spAutoFit/>
          </a:bodyPr>
          <a:lstStyle/>
          <a:p>
            <a:r>
              <a:rPr lang="en-US" sz="2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sz="29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Enable Public Health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35033" y="5547916"/>
            <a:ext cx="1712679" cy="467580"/>
          </a:xfrm>
          <a:prstGeom prst="rect">
            <a:avLst/>
          </a:prstGeom>
          <a:noFill/>
        </p:spPr>
        <p:txBody>
          <a:bodyPr wrap="none" lIns="82058" tIns="41029" rIns="82058" bIns="41029" rtlCol="0">
            <a:spAutoFit/>
          </a:bodyPr>
          <a:lstStyle/>
          <a:p>
            <a:r>
              <a:rPr lang="en-US" sz="25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Collaborate</a:t>
            </a:r>
          </a:p>
        </p:txBody>
      </p:sp>
    </p:spTree>
    <p:extLst>
      <p:ext uri="{BB962C8B-B14F-4D97-AF65-F5344CB8AC3E}">
        <p14:creationId xmlns:p14="http://schemas.microsoft.com/office/powerpoint/2010/main" val="340362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Institutional Repositories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55634" cy="4525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effectLst/>
              </a:rPr>
              <a:t>Directory of Open Access Repositories (</a:t>
            </a:r>
            <a:r>
              <a:rPr lang="en-US" b="1" dirty="0" err="1" smtClean="0">
                <a:effectLst/>
              </a:rPr>
              <a:t>OpenDOAR</a:t>
            </a:r>
            <a:r>
              <a:rPr lang="en-US" b="1" dirty="0" smtClean="0">
                <a:effectLst/>
              </a:rPr>
              <a:t>): </a:t>
            </a:r>
            <a:r>
              <a:rPr lang="en-US" dirty="0" smtClean="0">
                <a:effectLst/>
                <a:hlinkClick r:id="rId2"/>
              </a:rPr>
              <a:t>opendoar.org</a:t>
            </a:r>
            <a:endParaRPr lang="en-US" dirty="0" smtClean="0">
              <a:effectLst/>
            </a:endParaRPr>
          </a:p>
          <a:p>
            <a:pPr lvl="1"/>
            <a:r>
              <a:rPr lang="en-US" sz="2600" dirty="0" smtClean="0">
                <a:effectLst/>
              </a:rPr>
              <a:t>Includes links to over 2600 academic and governmental repositories </a:t>
            </a:r>
          </a:p>
          <a:p>
            <a:pPr lvl="1"/>
            <a:r>
              <a:rPr lang="en-US" sz="2600" dirty="0" smtClean="0">
                <a:effectLst/>
              </a:rPr>
              <a:t>Searchable – search for repositories OR search the contents of all repositories using the site's Google custom search box</a:t>
            </a:r>
          </a:p>
          <a:p>
            <a:pPr lvl="1"/>
            <a:endParaRPr lang="en-US" sz="2600" dirty="0" smtClean="0">
              <a:effectLst/>
            </a:endParaRPr>
          </a:p>
          <a:p>
            <a:r>
              <a:rPr lang="en-US" b="1" dirty="0" err="1" smtClean="0"/>
              <a:t>OUR@Oakland</a:t>
            </a:r>
            <a:r>
              <a:rPr lang="en-US" b="1" dirty="0" smtClean="0"/>
              <a:t>: </a:t>
            </a:r>
            <a:r>
              <a:rPr lang="en-US" dirty="0" err="1" smtClean="0">
                <a:hlinkClick r:id="rId3"/>
              </a:rPr>
              <a:t>our.oakland.edu</a:t>
            </a:r>
            <a:endParaRPr lang="en-US" dirty="0" smtClean="0"/>
          </a:p>
          <a:p>
            <a:pPr lvl="1"/>
            <a:r>
              <a:rPr lang="en-US" dirty="0" smtClean="0">
                <a:effectLst/>
              </a:rPr>
              <a:t>Oakland University’s institutional repository maintained by OU Libraries</a:t>
            </a:r>
          </a:p>
          <a:p>
            <a:pPr marL="457200" lvl="1" indent="0">
              <a:buNone/>
            </a:pPr>
            <a:endParaRPr lang="en-US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54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5400000">
            <a:off x="4286662" y="3316125"/>
            <a:ext cx="7772400" cy="1362075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775F55"/>
                </a:solidFill>
              </a:rPr>
              <a:t>Selecting OA Journals</a:t>
            </a:r>
            <a:endParaRPr lang="en-US" sz="3200" b="1" dirty="0">
              <a:solidFill>
                <a:srgbClr val="775F55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3499" y="6008677"/>
            <a:ext cx="7772400" cy="849323"/>
          </a:xfrm>
        </p:spPr>
        <p:txBody>
          <a:bodyPr/>
          <a:lstStyle/>
          <a:p>
            <a:r>
              <a:rPr lang="en-US" sz="1100" dirty="0">
                <a:hlinkClick r:id="rId2"/>
              </a:rPr>
              <a:t>Image from Pixabay </a:t>
            </a:r>
            <a:r>
              <a:rPr lang="en-US" sz="1100" dirty="0" smtClean="0">
                <a:hlinkClick r:id="rId2"/>
              </a:rPr>
              <a:t>- Public Domain</a:t>
            </a:r>
            <a:endParaRPr lang="en-US" sz="1100" dirty="0"/>
          </a:p>
          <a:p>
            <a:endParaRPr lang="en-US" dirty="0"/>
          </a:p>
        </p:txBody>
      </p:sp>
      <p:pic>
        <p:nvPicPr>
          <p:cNvPr id="6" name="Picture Placeholder 5" descr="magazines-588346_1920.jpeg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" b="4991"/>
          <a:stretch>
            <a:fillRect/>
          </a:stretch>
        </p:blipFill>
        <p:spPr>
          <a:xfrm>
            <a:off x="0" y="0"/>
            <a:ext cx="7964974" cy="5973731"/>
          </a:xfrm>
        </p:spPr>
      </p:pic>
    </p:spTree>
    <p:extLst>
      <p:ext uri="{BB962C8B-B14F-4D97-AF65-F5344CB8AC3E}">
        <p14:creationId xmlns:p14="http://schemas.microsoft.com/office/powerpoint/2010/main" val="385137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cs typeface="Cambria"/>
              </a:rPr>
              <a:t>How to Identify Journals</a:t>
            </a:r>
            <a:endParaRPr lang="en-US" b="1" dirty="0"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cs typeface="Cambria"/>
              </a:rPr>
              <a:t>Check your </a:t>
            </a:r>
            <a:r>
              <a:rPr lang="en-US" sz="2800" dirty="0" smtClean="0">
                <a:cs typeface="Cambria"/>
              </a:rPr>
              <a:t>manuscript’s reference </a:t>
            </a:r>
            <a:r>
              <a:rPr lang="en-US" sz="2800" dirty="0">
                <a:cs typeface="Cambria"/>
              </a:rPr>
              <a:t>list – what journals do you </a:t>
            </a:r>
            <a:r>
              <a:rPr lang="en-US" sz="2800" dirty="0" smtClean="0">
                <a:cs typeface="Cambria"/>
              </a:rPr>
              <a:t>cite? </a:t>
            </a:r>
          </a:p>
          <a:p>
            <a:pPr marL="0" indent="0">
              <a:buNone/>
            </a:pPr>
            <a:endParaRPr lang="en-US" sz="2800" dirty="0" smtClean="0">
              <a:cs typeface="Cambria"/>
            </a:endParaRPr>
          </a:p>
          <a:p>
            <a:r>
              <a:rPr lang="en-US" sz="2800" dirty="0" smtClean="0">
                <a:cs typeface="Cambria"/>
              </a:rPr>
              <a:t>Conduct a search on your topic – what journals have published similar studies already?</a:t>
            </a:r>
          </a:p>
          <a:p>
            <a:endParaRPr lang="en-US" sz="2800" dirty="0">
              <a:cs typeface="Cambria"/>
            </a:endParaRPr>
          </a:p>
          <a:p>
            <a:r>
              <a:rPr lang="en-US" sz="2800" dirty="0" smtClean="0">
                <a:cs typeface="Cambria"/>
              </a:rPr>
              <a:t>Ask a mentor or colleague for recommendations</a:t>
            </a:r>
          </a:p>
          <a:p>
            <a:pPr marL="628650" lvl="1" indent="-171450"/>
            <a:endParaRPr lang="en-US" sz="2800" dirty="0" smtClean="0">
              <a:cs typeface="Cambria"/>
            </a:endParaRPr>
          </a:p>
          <a:p>
            <a:pPr lvl="1"/>
            <a:endParaRPr lang="en-US" sz="1000" dirty="0" smtClean="0">
              <a:latin typeface="Cambria"/>
              <a:cs typeface="Cambria"/>
            </a:endParaRPr>
          </a:p>
          <a:p>
            <a:pPr marL="457200" lvl="1" indent="0">
              <a:buNone/>
            </a:pPr>
            <a:endParaRPr lang="en-US" sz="2000" dirty="0">
              <a:latin typeface="Cambria"/>
              <a:cs typeface="Cambria"/>
            </a:endParaRPr>
          </a:p>
          <a:p>
            <a:pPr lvl="1"/>
            <a:endParaRPr lang="en-US" dirty="0" smtClean="0">
              <a:latin typeface="Cambria"/>
              <a:cs typeface="Cambria"/>
            </a:endParaRPr>
          </a:p>
          <a:p>
            <a:endParaRPr lang="en-US" u="sng" dirty="0" smtClean="0">
              <a:latin typeface="Cambria"/>
              <a:cs typeface="Cambria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18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b="1" dirty="0" smtClean="0">
                <a:cs typeface="Cambria"/>
              </a:rPr>
              <a:t>Journal</a:t>
            </a:r>
            <a:r>
              <a:rPr lang="en-US" sz="3800" b="1" dirty="0">
                <a:cs typeface="Cambria"/>
              </a:rPr>
              <a:t>/Author Name Estimator (JANE</a:t>
            </a:r>
            <a:r>
              <a:rPr lang="en-US" sz="3800" b="1" dirty="0" smtClean="0">
                <a:cs typeface="Cambria"/>
              </a:rPr>
              <a:t>)</a:t>
            </a:r>
            <a:endParaRPr lang="en-US" sz="38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3737" y="2508250"/>
            <a:ext cx="4128343" cy="3174132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>
                <a:cs typeface="Cambria"/>
              </a:rPr>
              <a:t>Copy </a:t>
            </a:r>
            <a:r>
              <a:rPr lang="en-US" sz="2600" dirty="0">
                <a:cs typeface="Cambria"/>
              </a:rPr>
              <a:t>&amp; paste your manuscript’s abstract </a:t>
            </a:r>
            <a:r>
              <a:rPr lang="en-US" sz="2600" dirty="0" smtClean="0">
                <a:cs typeface="Cambria"/>
              </a:rPr>
              <a:t>into </a:t>
            </a:r>
            <a:r>
              <a:rPr lang="en-US" sz="2600" dirty="0">
                <a:cs typeface="Cambria"/>
              </a:rPr>
              <a:t>JANE </a:t>
            </a:r>
            <a:endParaRPr lang="en-US" sz="2600" dirty="0" smtClean="0">
              <a:cs typeface="Cambria"/>
            </a:endParaRPr>
          </a:p>
          <a:p>
            <a:endParaRPr lang="en-US" sz="2600" dirty="0" smtClean="0">
              <a:cs typeface="Cambria"/>
            </a:endParaRPr>
          </a:p>
          <a:p>
            <a:r>
              <a:rPr lang="en-US" sz="2600" dirty="0">
                <a:cs typeface="Cambria"/>
              </a:rPr>
              <a:t>P</a:t>
            </a:r>
            <a:r>
              <a:rPr lang="en-US" sz="2600" dirty="0" smtClean="0">
                <a:cs typeface="Cambria"/>
              </a:rPr>
              <a:t>ulls </a:t>
            </a:r>
            <a:r>
              <a:rPr lang="en-US" sz="2600" dirty="0">
                <a:cs typeface="Cambria"/>
              </a:rPr>
              <a:t>a set of </a:t>
            </a:r>
            <a:r>
              <a:rPr lang="en-US" sz="2600" dirty="0" smtClean="0">
                <a:cs typeface="Cambria"/>
              </a:rPr>
              <a:t>possible journals </a:t>
            </a:r>
            <a:r>
              <a:rPr lang="en-US" sz="2600" dirty="0">
                <a:cs typeface="Cambria"/>
              </a:rPr>
              <a:t>for you to </a:t>
            </a:r>
            <a:r>
              <a:rPr lang="en-US" sz="2600" dirty="0" smtClean="0">
                <a:cs typeface="Cambria"/>
              </a:rPr>
              <a:t>publish in (traditional &amp; open access)</a:t>
            </a:r>
          </a:p>
          <a:p>
            <a:endParaRPr lang="en-US" sz="2600" dirty="0" smtClean="0">
              <a:cs typeface="Cambria"/>
            </a:endParaRPr>
          </a:p>
        </p:txBody>
      </p:sp>
      <p:pic>
        <p:nvPicPr>
          <p:cNvPr id="6" name="Picture 5" descr="Screen Shot 2017-06-09 at 8.23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00" y="3217652"/>
            <a:ext cx="4127500" cy="15113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9600" y="1638934"/>
            <a:ext cx="81534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ambria"/>
                <a:cs typeface="Cambria"/>
                <a:hlinkClick r:id="rId3"/>
              </a:rPr>
              <a:t>http://jane.biosemantics.org/</a:t>
            </a:r>
            <a:endParaRPr lang="en-US" sz="32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97615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09 at 8.29.0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65" y="285941"/>
            <a:ext cx="7985280" cy="6349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51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10-17 at 2.42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0292"/>
            <a:ext cx="9144000" cy="4093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716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SCImago</a:t>
            </a:r>
            <a:r>
              <a:rPr lang="en-US" b="1" dirty="0" smtClean="0"/>
              <a:t> Journal Rankings (SJR)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dirty="0" smtClean="0">
                <a:hlinkClick r:id="rId2"/>
              </a:rPr>
              <a:t>http://www.scimagojr.com/</a:t>
            </a:r>
            <a:r>
              <a:rPr lang="en-US" sz="3200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Free online portal ranking journals by subject area and specialty/discipline</a:t>
            </a:r>
          </a:p>
          <a:p>
            <a:pPr lvl="1"/>
            <a:r>
              <a:rPr lang="en-US" dirty="0" smtClean="0"/>
              <a:t>Includes both traditional &amp; open access journals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Data originates from Scopus (Elsevier’s multidisciplinary research database) </a:t>
            </a:r>
          </a:p>
        </p:txBody>
      </p:sp>
    </p:spTree>
    <p:extLst>
      <p:ext uri="{BB962C8B-B14F-4D97-AF65-F5344CB8AC3E}">
        <p14:creationId xmlns:p14="http://schemas.microsoft.com/office/powerpoint/2010/main" val="313517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SCImago</a:t>
            </a:r>
            <a:r>
              <a:rPr lang="en-US" b="1" dirty="0" smtClean="0"/>
              <a:t> Journal Rankings (SJR)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3559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500" dirty="0" smtClean="0">
                <a:hlinkClick r:id="rId2"/>
              </a:rPr>
              <a:t>http://www.scimagojr.com/</a:t>
            </a:r>
            <a:r>
              <a:rPr lang="en-US" sz="3500" dirty="0" smtClean="0"/>
              <a:t> 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Explore and rank journals in your field by:</a:t>
            </a:r>
          </a:p>
          <a:p>
            <a:pPr lvl="1"/>
            <a:r>
              <a:rPr lang="en-US" dirty="0" smtClean="0"/>
              <a:t>SJR indicator – average # of citations of articles published in the journal in the last 3 years</a:t>
            </a:r>
          </a:p>
          <a:p>
            <a:pPr lvl="1"/>
            <a:r>
              <a:rPr lang="en-US" dirty="0" smtClean="0"/>
              <a:t>H-index</a:t>
            </a:r>
          </a:p>
          <a:p>
            <a:pPr lvl="1"/>
            <a:r>
              <a:rPr lang="en-US" dirty="0" smtClean="0"/>
              <a:t>Total citations (over 3 year period)</a:t>
            </a:r>
          </a:p>
          <a:p>
            <a:pPr lvl="1"/>
            <a:r>
              <a:rPr lang="en-US" dirty="0" smtClean="0"/>
              <a:t>Average citations per published article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6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09 at 8.30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83" y="287035"/>
            <a:ext cx="8392583" cy="6066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619249" y="4709585"/>
            <a:ext cx="1365251" cy="149224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0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09 at 8.32.0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84" y="836171"/>
            <a:ext cx="8710083" cy="2805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878415" y="1545167"/>
            <a:ext cx="7408335" cy="433915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3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PT backdrop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129" y="403412"/>
            <a:ext cx="9074727" cy="5638226"/>
          </a:xfrm>
          <a:prstGeom prst="rect">
            <a:avLst/>
          </a:prstGeom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sz="3200" b="1" i="1" dirty="0">
                <a:solidFill>
                  <a:schemeClr val="bg1"/>
                </a:solidFill>
              </a:rPr>
              <a:t>Open Access (OA)</a:t>
            </a:r>
            <a:r>
              <a:rPr lang="en-US" sz="2900" b="1" i="1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en-US" sz="2900" b="1" i="1" dirty="0">
                <a:solidFill>
                  <a:srgbClr val="3F3F3F"/>
                </a:solidFill>
              </a:rPr>
              <a:t>is free, immediate access to scholarly information online, along with the right to use and reuse that information </a:t>
            </a:r>
            <a:r>
              <a:rPr lang="en-US" sz="2900" i="1" dirty="0">
                <a:solidFill>
                  <a:srgbClr val="3F3F3F"/>
                </a:solidFill>
              </a:rPr>
              <a:t>(SPARC)</a:t>
            </a:r>
            <a:endParaRPr lang="en-US" sz="2900" dirty="0"/>
          </a:p>
          <a:p>
            <a:pPr algn="ctr"/>
            <a:r>
              <a:rPr lang="en-US" sz="2900" dirty="0"/>
              <a:t/>
            </a:r>
            <a:br>
              <a:rPr lang="en-US" sz="2900" dirty="0"/>
            </a:br>
            <a:r>
              <a:rPr lang="en-US" sz="2900" dirty="0"/>
              <a:t/>
            </a:r>
            <a:br>
              <a:rPr lang="en-US" sz="2900" dirty="0"/>
            </a:br>
            <a:r>
              <a:rPr lang="en-US" sz="3200" b="1" i="1" dirty="0">
                <a:solidFill>
                  <a:srgbClr val="FFFFFF"/>
                </a:solidFill>
              </a:rPr>
              <a:t>OA Week </a:t>
            </a:r>
          </a:p>
          <a:p>
            <a:pPr algn="ctr"/>
            <a:r>
              <a:rPr lang="en-US" sz="2900" b="1" i="1" dirty="0">
                <a:solidFill>
                  <a:srgbClr val="3F3F3F"/>
                </a:solidFill>
              </a:rPr>
              <a:t>is a global event to promote the potential benefits of Open Access and to help inspire wider participation in helping to make Open Access a new norm in scholarship and research</a:t>
            </a:r>
            <a:endParaRPr lang="en-US" b="1" i="1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8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09 at 8.32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67" y="387665"/>
            <a:ext cx="8879417" cy="5906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487084" y="3344334"/>
            <a:ext cx="6201834" cy="433915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cs typeface="Cambria"/>
              </a:rPr>
              <a:t>ACTIVITY 1: </a:t>
            </a:r>
            <a:r>
              <a:rPr lang="en-US" sz="4000" b="1" dirty="0" smtClean="0">
                <a:cs typeface="Cambria"/>
              </a:rPr>
              <a:t>Locating Journals</a:t>
            </a:r>
            <a:endParaRPr lang="en-US" sz="4000" b="1" dirty="0"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94360" indent="-514350">
              <a:buFont typeface="+mj-lt"/>
              <a:buAutoNum type="arabicParenR"/>
            </a:pPr>
            <a:r>
              <a:rPr lang="en-US" dirty="0" smtClean="0">
                <a:cs typeface="Cambria"/>
              </a:rPr>
              <a:t>Generate a list of journals using </a:t>
            </a:r>
            <a:r>
              <a:rPr lang="en-US" b="1" u="sng" dirty="0" smtClean="0">
                <a:cs typeface="Cambria"/>
              </a:rPr>
              <a:t>JANE</a:t>
            </a:r>
            <a:endParaRPr lang="en-US" dirty="0">
              <a:cs typeface="Cambria"/>
            </a:endParaRPr>
          </a:p>
          <a:p>
            <a:pPr marL="914400" lvl="1" indent="-514350"/>
            <a:r>
              <a:rPr lang="en-US" dirty="0" smtClean="0">
                <a:cs typeface="Cambria"/>
              </a:rPr>
              <a:t>Go to PubMed and search this article #: </a:t>
            </a:r>
            <a:r>
              <a:rPr lang="en-US" dirty="0">
                <a:cs typeface="Cambria"/>
              </a:rPr>
              <a:t>26444861 </a:t>
            </a:r>
          </a:p>
          <a:p>
            <a:pPr marL="914400" lvl="1" indent="-514350"/>
            <a:r>
              <a:rPr lang="en-US" dirty="0" smtClean="0">
                <a:cs typeface="Cambria"/>
              </a:rPr>
              <a:t>Copy </a:t>
            </a:r>
            <a:r>
              <a:rPr lang="en-US" dirty="0">
                <a:cs typeface="Cambria"/>
              </a:rPr>
              <a:t>&amp; paste the abstract </a:t>
            </a:r>
            <a:r>
              <a:rPr lang="en-US" dirty="0" smtClean="0">
                <a:cs typeface="Cambria"/>
              </a:rPr>
              <a:t>into JANE</a:t>
            </a:r>
            <a:r>
              <a:rPr lang="en-US" dirty="0">
                <a:cs typeface="Cambria"/>
              </a:rPr>
              <a:t> </a:t>
            </a:r>
            <a:r>
              <a:rPr lang="en-US" dirty="0" smtClean="0">
                <a:cs typeface="Cambria"/>
              </a:rPr>
              <a:t>at </a:t>
            </a:r>
            <a:r>
              <a:rPr lang="en-US" b="1" dirty="0" err="1" smtClean="0">
                <a:solidFill>
                  <a:schemeClr val="tx2"/>
                </a:solidFill>
                <a:cs typeface="Cambria"/>
              </a:rPr>
              <a:t>jane.biosemantics.org</a:t>
            </a:r>
            <a:r>
              <a:rPr lang="en-US" b="1" dirty="0" smtClean="0">
                <a:cs typeface="Cambria"/>
              </a:rPr>
              <a:t>  </a:t>
            </a:r>
          </a:p>
          <a:p>
            <a:pPr marL="1040130" lvl="1" indent="-514350"/>
            <a:endParaRPr lang="en-US" dirty="0" smtClean="0">
              <a:cs typeface="Cambria"/>
            </a:endParaRPr>
          </a:p>
          <a:p>
            <a:pPr marL="594360" indent="-514350">
              <a:buFont typeface="+mj-lt"/>
              <a:buAutoNum type="arabicParenR"/>
            </a:pPr>
            <a:r>
              <a:rPr lang="en-US" dirty="0" smtClean="0">
                <a:cs typeface="Cambria"/>
              </a:rPr>
              <a:t>Find a list of journals in the OB/GYN discipline using </a:t>
            </a:r>
            <a:r>
              <a:rPr lang="en-US" b="1" u="sng" dirty="0" smtClean="0">
                <a:cs typeface="Cambria"/>
              </a:rPr>
              <a:t>SJR</a:t>
            </a:r>
            <a:r>
              <a:rPr lang="en-US" b="1" dirty="0" smtClean="0">
                <a:cs typeface="Cambria"/>
              </a:rPr>
              <a:t> </a:t>
            </a:r>
            <a:r>
              <a:rPr lang="en-US" dirty="0" smtClean="0">
                <a:cs typeface="Cambria"/>
              </a:rPr>
              <a:t>at </a:t>
            </a:r>
            <a:r>
              <a:rPr lang="en-US" b="1" dirty="0" err="1" smtClean="0">
                <a:solidFill>
                  <a:srgbClr val="775F55"/>
                </a:solidFill>
              </a:rPr>
              <a:t>scimagojr.com</a:t>
            </a:r>
            <a:endParaRPr lang="en-US" b="1" dirty="0" smtClean="0">
              <a:solidFill>
                <a:srgbClr val="775F55"/>
              </a:solidFill>
              <a:cs typeface="Cambria"/>
            </a:endParaRPr>
          </a:p>
          <a:p>
            <a:pPr marL="1040130" lvl="1" indent="-514350">
              <a:buFont typeface="+mj-lt"/>
              <a:buAutoNum type="arabicParenR"/>
            </a:pPr>
            <a:endParaRPr lang="en-US" dirty="0" smtClean="0">
              <a:cs typeface="Cambria"/>
            </a:endParaRPr>
          </a:p>
          <a:p>
            <a:pPr marL="594360" indent="-514350">
              <a:buFont typeface="+mj-lt"/>
              <a:buAutoNum type="arabicParenR"/>
            </a:pPr>
            <a:r>
              <a:rPr lang="en-US" dirty="0" smtClean="0">
                <a:cs typeface="Cambria"/>
              </a:rPr>
              <a:t>How do the journals listed compare?</a:t>
            </a:r>
            <a:endParaRPr lang="en-US" dirty="0">
              <a:cs typeface="Cambria"/>
            </a:endParaRPr>
          </a:p>
          <a:p>
            <a:pPr marL="514350" indent="-514350">
              <a:buFont typeface="+mj-lt"/>
              <a:buAutoNum type="arabicParenR"/>
            </a:pPr>
            <a:endParaRPr lang="en-US" sz="2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62286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5400000">
            <a:off x="4286662" y="3316125"/>
            <a:ext cx="7772400" cy="1362075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775F55"/>
                </a:solidFill>
              </a:rPr>
              <a:t>Assessing OA Journals</a:t>
            </a:r>
            <a:endParaRPr lang="en-US" sz="3200" b="1" dirty="0">
              <a:solidFill>
                <a:srgbClr val="775F55"/>
              </a:solidFill>
            </a:endParaRPr>
          </a:p>
        </p:txBody>
      </p:sp>
      <p:pic>
        <p:nvPicPr>
          <p:cNvPr id="6" name="Picture Placeholder 5" descr="magazines-588346_1920.jpeg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" b="4991"/>
          <a:stretch>
            <a:fillRect/>
          </a:stretch>
        </p:blipFill>
        <p:spPr>
          <a:xfrm>
            <a:off x="0" y="0"/>
            <a:ext cx="7964974" cy="5973731"/>
          </a:xfrm>
        </p:spPr>
      </p:pic>
    </p:spTree>
    <p:extLst>
      <p:ext uri="{BB962C8B-B14F-4D97-AF65-F5344CB8AC3E}">
        <p14:creationId xmlns:p14="http://schemas.microsoft.com/office/powerpoint/2010/main" val="379316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Spectrum of ‘Authentic’ Publishing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4682635"/>
              </p:ext>
            </p:extLst>
          </p:nvPr>
        </p:nvGraphicFramePr>
        <p:xfrm>
          <a:off x="-284602" y="1600200"/>
          <a:ext cx="9671558" cy="4948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4607" y="6516372"/>
            <a:ext cx="16581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(Adapted from </a:t>
            </a:r>
            <a:r>
              <a:rPr lang="en-US" sz="1000" dirty="0" err="1" smtClean="0">
                <a:latin typeface="+mn-lt"/>
              </a:rPr>
              <a:t>Beall</a:t>
            </a:r>
            <a:r>
              <a:rPr lang="en-US" sz="1000" dirty="0" smtClean="0">
                <a:latin typeface="+mn-lt"/>
              </a:rPr>
              <a:t> 2015)</a:t>
            </a:r>
            <a:endParaRPr lang="en-US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139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Defining Predatory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1064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Predatory = publishers/journals whose sole concern is collecting $$$$$ and providing rapid publishing without peer review</a:t>
            </a:r>
          </a:p>
          <a:p>
            <a:endParaRPr lang="en-US" dirty="0" smtClean="0"/>
          </a:p>
          <a:p>
            <a:r>
              <a:rPr lang="en-US" dirty="0" smtClean="0"/>
              <a:t>Aka pseudo-journals</a:t>
            </a:r>
          </a:p>
          <a:p>
            <a:endParaRPr lang="en-US" dirty="0" smtClean="0"/>
          </a:p>
          <a:p>
            <a:r>
              <a:rPr lang="en-US" dirty="0" smtClean="0"/>
              <a:t>Predatory publishing has skyrocketed in the last decade</a:t>
            </a:r>
          </a:p>
          <a:p>
            <a:pPr lvl="1"/>
            <a:r>
              <a:rPr lang="en-US" dirty="0" smtClean="0"/>
              <a:t>Coincided with the push for open access (OA) publishing as scammers are taking advantage of the OA model</a:t>
            </a:r>
          </a:p>
          <a:p>
            <a:pPr lvl="1"/>
            <a:r>
              <a:rPr lang="en-US" dirty="0" smtClean="0"/>
              <a:t>Stigmatized serious OA journals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606" y="6516372"/>
            <a:ext cx="226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(</a:t>
            </a:r>
            <a:r>
              <a:rPr lang="en-US" sz="1000" dirty="0" err="1" smtClean="0">
                <a:latin typeface="+mn-lt"/>
              </a:rPr>
              <a:t>Shen</a:t>
            </a:r>
            <a:r>
              <a:rPr lang="en-US" sz="1000" dirty="0" smtClean="0">
                <a:latin typeface="+mn-lt"/>
              </a:rPr>
              <a:t> &amp; Bjork 2015)</a:t>
            </a:r>
            <a:endParaRPr lang="en-US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966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Why Discuss Predatory Publishers?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43559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We all are under pressure to increase our ‘impact’ and gain recognition in our field, particularly for promotion</a:t>
            </a:r>
          </a:p>
          <a:p>
            <a:endParaRPr lang="en-US" dirty="0" smtClean="0"/>
          </a:p>
          <a:p>
            <a:r>
              <a:rPr lang="en-US" dirty="0" smtClean="0"/>
              <a:t>BUT, article acceptance rates are extremely low and it may take years to be ‘recognized’</a:t>
            </a:r>
          </a:p>
          <a:p>
            <a:endParaRPr lang="en-US" dirty="0" smtClean="0"/>
          </a:p>
          <a:p>
            <a:r>
              <a:rPr lang="en-US" dirty="0" smtClean="0"/>
              <a:t>Just to build our portfolio, we might be tempted to: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ubmit our articles to journals we’ve never heard of </a:t>
            </a:r>
          </a:p>
          <a:p>
            <a:pPr lvl="1"/>
            <a:r>
              <a:rPr lang="en-US" dirty="0" smtClean="0"/>
              <a:t>Agree to sit on editorial boards or be reviewers for those journals</a:t>
            </a:r>
          </a:p>
        </p:txBody>
      </p:sp>
    </p:spTree>
    <p:extLst>
      <p:ext uri="{BB962C8B-B14F-4D97-AF65-F5344CB8AC3E}">
        <p14:creationId xmlns:p14="http://schemas.microsoft.com/office/powerpoint/2010/main" val="379484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10-13 at 3.35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00" y="0"/>
            <a:ext cx="542346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871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DOAJ Requirements for Inclusion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All content must be available for free without delay</a:t>
            </a:r>
          </a:p>
          <a:p>
            <a:endParaRPr lang="en-US" dirty="0" smtClean="0"/>
          </a:p>
          <a:p>
            <a:r>
              <a:rPr lang="en-US" dirty="0" smtClean="0"/>
              <a:t>Each published article must have its own unique URL</a:t>
            </a:r>
          </a:p>
          <a:p>
            <a:endParaRPr lang="en-US" dirty="0" smtClean="0"/>
          </a:p>
          <a:p>
            <a:r>
              <a:rPr lang="en-US" dirty="0" smtClean="0"/>
              <a:t>Journal must have an ISSN number</a:t>
            </a:r>
          </a:p>
          <a:p>
            <a:endParaRPr lang="en-US" dirty="0" smtClean="0"/>
          </a:p>
          <a:p>
            <a:r>
              <a:rPr lang="en-US" dirty="0" smtClean="0"/>
              <a:t>Journal homepage must include:</a:t>
            </a:r>
          </a:p>
          <a:p>
            <a:pPr lvl="1"/>
            <a:r>
              <a:rPr lang="en-US" dirty="0" smtClean="0"/>
              <a:t>Links to current and past/archive issues</a:t>
            </a:r>
          </a:p>
          <a:p>
            <a:pPr lvl="1"/>
            <a:r>
              <a:rPr lang="en-US" dirty="0" smtClean="0"/>
              <a:t>Search &amp; browse capabilities</a:t>
            </a:r>
          </a:p>
          <a:p>
            <a:pPr lvl="1"/>
            <a:r>
              <a:rPr lang="en-US" dirty="0" smtClean="0"/>
              <a:t>About webpage</a:t>
            </a:r>
          </a:p>
          <a:p>
            <a:pPr lvl="1"/>
            <a:r>
              <a:rPr lang="en-US" dirty="0" smtClean="0"/>
              <a:t>Editorial Board information</a:t>
            </a:r>
          </a:p>
          <a:p>
            <a:pPr lvl="1"/>
            <a:r>
              <a:rPr lang="en-US" dirty="0" smtClean="0"/>
              <a:t>Contact Us</a:t>
            </a:r>
          </a:p>
          <a:p>
            <a:pPr lvl="1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4605" y="6516372"/>
            <a:ext cx="2428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(Directory of Open Access Journals 2016)</a:t>
            </a:r>
            <a:endParaRPr lang="en-US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960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DOAJ Requirements </a:t>
            </a:r>
            <a:r>
              <a:rPr lang="en-US" b="1" dirty="0" smtClean="0"/>
              <a:t>cont.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/>
              <a:t>Editorial Board information must include:</a:t>
            </a:r>
          </a:p>
          <a:p>
            <a:pPr lvl="1"/>
            <a:r>
              <a:rPr lang="en-US" sz="2500" dirty="0" smtClean="0"/>
              <a:t>Current Editor</a:t>
            </a:r>
            <a:r>
              <a:rPr lang="en-US" sz="2500" dirty="0"/>
              <a:t> </a:t>
            </a:r>
            <a:r>
              <a:rPr lang="en-US" sz="2500" dirty="0" smtClean="0"/>
              <a:t>(name, affiliation, email)</a:t>
            </a:r>
          </a:p>
          <a:p>
            <a:pPr lvl="1"/>
            <a:r>
              <a:rPr lang="en-US" sz="2500" dirty="0" smtClean="0"/>
              <a:t>Name of each editorial board member</a:t>
            </a:r>
          </a:p>
          <a:p>
            <a:pPr lvl="1"/>
            <a:endParaRPr lang="en-US" sz="2500" dirty="0" smtClean="0"/>
          </a:p>
          <a:p>
            <a:r>
              <a:rPr lang="en-US" sz="2500" dirty="0" smtClean="0"/>
              <a:t>Clearly described peer </a:t>
            </a:r>
            <a:r>
              <a:rPr lang="en-US" sz="2500" dirty="0"/>
              <a:t>r</a:t>
            </a:r>
            <a:r>
              <a:rPr lang="en-US" sz="2500" dirty="0" smtClean="0"/>
              <a:t>eview process and links to author guidelines on journal homepage</a:t>
            </a:r>
          </a:p>
          <a:p>
            <a:endParaRPr lang="en-US" sz="2500" dirty="0"/>
          </a:p>
          <a:p>
            <a:r>
              <a:rPr lang="en-US" sz="2500" dirty="0" smtClean="0"/>
              <a:t>Disclosure of publishing fees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605" y="6516372"/>
            <a:ext cx="2428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(Directory of Open Access Journals 2016)</a:t>
            </a:r>
            <a:endParaRPr lang="en-US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624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09 at 10.14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59" y="1121832"/>
            <a:ext cx="8455850" cy="3407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042582" y="3069168"/>
            <a:ext cx="1365251" cy="30691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ng strip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818" y="274544"/>
            <a:ext cx="7716694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OPEN =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9819" y="1613647"/>
            <a:ext cx="7951932" cy="4527176"/>
          </a:xfrm>
        </p:spPr>
        <p:txBody>
          <a:bodyPr/>
          <a:lstStyle/>
          <a:p>
            <a:r>
              <a:rPr lang="en-US" dirty="0">
                <a:solidFill>
                  <a:srgbClr val="F26724"/>
                </a:solidFill>
              </a:rPr>
              <a:t>Free to read </a:t>
            </a:r>
          </a:p>
          <a:p>
            <a:r>
              <a:rPr lang="en-US" dirty="0">
                <a:solidFill>
                  <a:srgbClr val="F26724"/>
                </a:solidFill>
              </a:rPr>
              <a:t>Widely available</a:t>
            </a:r>
          </a:p>
          <a:p>
            <a:r>
              <a:rPr lang="en-US" dirty="0">
                <a:solidFill>
                  <a:srgbClr val="F26724"/>
                </a:solidFill>
              </a:rPr>
              <a:t>Unlimited peer-review/ sharing/ collaborating</a:t>
            </a:r>
          </a:p>
          <a:p>
            <a:r>
              <a:rPr lang="en-US" dirty="0">
                <a:solidFill>
                  <a:srgbClr val="F26724"/>
                </a:solidFill>
              </a:rPr>
              <a:t>Usually free to use/reuse</a:t>
            </a:r>
          </a:p>
          <a:p>
            <a:r>
              <a:rPr lang="en-US" dirty="0">
                <a:solidFill>
                  <a:srgbClr val="F26724"/>
                </a:solidFill>
              </a:rPr>
              <a:t>Shorter publishing cycle</a:t>
            </a:r>
          </a:p>
          <a:p>
            <a:r>
              <a:rPr lang="en-US" dirty="0">
                <a:solidFill>
                  <a:srgbClr val="F26724"/>
                </a:solidFill>
              </a:rPr>
              <a:t>Non-traditional publishing models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27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ACTIVITY 2: </a:t>
            </a:r>
            <a:r>
              <a:rPr lang="en-US" b="1" dirty="0" smtClean="0"/>
              <a:t>Assessing Journals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908600"/>
          </a:xfrm>
        </p:spPr>
        <p:txBody>
          <a:bodyPr>
            <a:normAutofit/>
          </a:bodyPr>
          <a:lstStyle/>
          <a:p>
            <a:r>
              <a:rPr lang="en-US" dirty="0" smtClean="0"/>
              <a:t>Go to the </a:t>
            </a:r>
            <a:r>
              <a:rPr lang="en-US" b="1" i="1" dirty="0" smtClean="0"/>
              <a:t>Journal of Gynecology Research </a:t>
            </a:r>
            <a:r>
              <a:rPr lang="en-US" dirty="0" smtClean="0"/>
              <a:t>website </a:t>
            </a:r>
            <a:r>
              <a:rPr lang="en-US" dirty="0"/>
              <a:t>at: </a:t>
            </a:r>
            <a:r>
              <a:rPr lang="en-US" dirty="0">
                <a:hlinkClick r:id="rId2"/>
              </a:rPr>
              <a:t>http://bit.ly/</a:t>
            </a:r>
            <a:r>
              <a:rPr lang="en-US" dirty="0" smtClean="0">
                <a:hlinkClick r:id="rId2"/>
              </a:rPr>
              <a:t>2sbnI2J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Complete the ‘Checklist for Assessing Journal </a:t>
            </a:r>
            <a:r>
              <a:rPr lang="en-US" dirty="0" smtClean="0"/>
              <a:t>Authenticity’</a:t>
            </a:r>
          </a:p>
          <a:p>
            <a:endParaRPr lang="en-US" dirty="0" smtClean="0"/>
          </a:p>
        </p:txBody>
      </p:sp>
      <p:pic>
        <p:nvPicPr>
          <p:cNvPr id="5" name="Content Placeholder 5" descr="13766_lo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1" b="12751"/>
          <a:stretch>
            <a:fillRect/>
          </a:stretch>
        </p:blipFill>
        <p:spPr>
          <a:xfrm>
            <a:off x="4773536" y="1676674"/>
            <a:ext cx="3787595" cy="4244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773536" y="5823013"/>
            <a:ext cx="3667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u="sng" dirty="0" smtClean="0">
                <a:solidFill>
                  <a:srgbClr val="2F2B20"/>
                </a:solidFill>
                <a:latin typeface="+mn-lt"/>
              </a:rPr>
              <a:t>Image</a:t>
            </a:r>
            <a:r>
              <a:rPr lang="en-US" sz="1000" dirty="0" smtClean="0">
                <a:solidFill>
                  <a:srgbClr val="2F2B20"/>
                </a:solidFill>
                <a:latin typeface="+mn-lt"/>
              </a:rPr>
              <a:t>: Amanda Mills/CDC, Public Health </a:t>
            </a:r>
            <a:r>
              <a:rPr lang="en-US" sz="1000" dirty="0">
                <a:solidFill>
                  <a:srgbClr val="2F2B20"/>
                </a:solidFill>
                <a:latin typeface="+mn-lt"/>
              </a:rPr>
              <a:t>Image </a:t>
            </a:r>
            <a:r>
              <a:rPr lang="en-US" sz="1000" dirty="0" smtClean="0">
                <a:solidFill>
                  <a:srgbClr val="2F2B20"/>
                </a:solidFill>
                <a:latin typeface="+mn-lt"/>
              </a:rPr>
              <a:t>Library</a:t>
            </a:r>
          </a:p>
          <a:p>
            <a:pPr algn="ctr"/>
            <a:r>
              <a:rPr lang="en-US" sz="1000" dirty="0" smtClean="0">
                <a:solidFill>
                  <a:srgbClr val="2F2B20"/>
                </a:solidFill>
                <a:latin typeface="+mn-lt"/>
              </a:rPr>
              <a:t> </a:t>
            </a:r>
            <a:r>
              <a:rPr lang="en-US" sz="1000" dirty="0">
                <a:solidFill>
                  <a:srgbClr val="2F2B20"/>
                </a:solidFill>
                <a:latin typeface="+mn-lt"/>
              </a:rPr>
              <a:t>http://</a:t>
            </a:r>
            <a:r>
              <a:rPr lang="en-US" sz="1000" dirty="0" err="1">
                <a:solidFill>
                  <a:srgbClr val="2F2B20"/>
                </a:solidFill>
                <a:latin typeface="+mn-lt"/>
              </a:rPr>
              <a:t>phil.cdc.gov</a:t>
            </a:r>
            <a:r>
              <a:rPr lang="en-US" sz="1000" dirty="0">
                <a:solidFill>
                  <a:srgbClr val="2F2B20"/>
                </a:solidFill>
                <a:latin typeface="+mn-lt"/>
              </a:rPr>
              <a:t>  </a:t>
            </a:r>
            <a:r>
              <a:rPr lang="en-US" sz="1000" dirty="0" smtClean="0">
                <a:solidFill>
                  <a:srgbClr val="2F2B20"/>
                </a:solidFill>
                <a:latin typeface="+mn-lt"/>
              </a:rPr>
              <a:t>(public domain)</a:t>
            </a:r>
            <a:endParaRPr lang="en-US" sz="1000" dirty="0">
              <a:solidFill>
                <a:srgbClr val="2F2B2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359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ong strip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Shape 391"/>
          <p:cNvSpPr txBox="1"/>
          <p:nvPr/>
        </p:nvSpPr>
        <p:spPr>
          <a:xfrm>
            <a:off x="900546" y="1479177"/>
            <a:ext cx="7754361" cy="1055224"/>
          </a:xfrm>
          <a:prstGeom prst="rect">
            <a:avLst/>
          </a:prstGeom>
          <a:noFill/>
          <a:ln>
            <a:noFill/>
          </a:ln>
        </p:spPr>
        <p:txBody>
          <a:bodyPr wrap="square" lIns="90240" tIns="90240" rIns="90240" bIns="90240" anchor="t" anchorCtr="0">
            <a:noAutofit/>
          </a:bodyPr>
          <a:lstStyle/>
          <a:p>
            <a:r>
              <a:rPr lang="en" sz="2200" dirty="0"/>
              <a:t>Kresge Library </a:t>
            </a:r>
            <a:r>
              <a:rPr lang="en-US" sz="2200" dirty="0"/>
              <a:t>&amp;</a:t>
            </a:r>
            <a:r>
              <a:rPr lang="en" sz="2200" dirty="0"/>
              <a:t> OUWB Medical Library launched pilot programs last year to help fund APF for faculty publishing in OA journals or traditional journals with OA options </a:t>
            </a:r>
          </a:p>
        </p:txBody>
      </p:sp>
      <p:pic>
        <p:nvPicPr>
          <p:cNvPr id="22" name="Shape 392" descr="justLOCKsmall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5064" y="278396"/>
            <a:ext cx="749775" cy="105514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Shape 395"/>
          <p:cNvSpPr txBox="1"/>
          <p:nvPr/>
        </p:nvSpPr>
        <p:spPr>
          <a:xfrm>
            <a:off x="1202301" y="6227405"/>
            <a:ext cx="7754361" cy="356400"/>
          </a:xfrm>
          <a:prstGeom prst="rect">
            <a:avLst/>
          </a:prstGeom>
          <a:noFill/>
          <a:ln>
            <a:noFill/>
          </a:ln>
        </p:spPr>
        <p:txBody>
          <a:bodyPr wrap="square" lIns="90240" tIns="90240" rIns="90240" bIns="90240" anchor="t" anchorCtr="0">
            <a:noAutofit/>
          </a:bodyPr>
          <a:lstStyle/>
          <a:p>
            <a:pPr algn="ctr"/>
            <a:r>
              <a:rPr lang="en" sz="1400" i="1" dirty="0"/>
              <a:t>Find out more on each library’s website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59839"/>
              </p:ext>
            </p:extLst>
          </p:nvPr>
        </p:nvGraphicFramePr>
        <p:xfrm>
          <a:off x="810316" y="2894004"/>
          <a:ext cx="3902464" cy="3016116"/>
        </p:xfrm>
        <a:graphic>
          <a:graphicData uri="http://schemas.openxmlformats.org/drawingml/2006/table">
            <a:tbl>
              <a:tblPr/>
              <a:tblGrid>
                <a:gridCol w="2474808">
                  <a:extLst>
                    <a:ext uri="{9D8B030D-6E8A-4147-A177-3AD203B41FA5}">
                      <a16:colId xmlns:a16="http://schemas.microsoft.com/office/drawing/2014/main" val="2897199856"/>
                    </a:ext>
                  </a:extLst>
                </a:gridCol>
                <a:gridCol w="1427656">
                  <a:extLst>
                    <a:ext uri="{9D8B030D-6E8A-4147-A177-3AD203B41FA5}">
                      <a16:colId xmlns:a16="http://schemas.microsoft.com/office/drawing/2014/main" val="1447392312"/>
                    </a:ext>
                  </a:extLst>
                </a:gridCol>
              </a:tblGrid>
              <a:tr h="56608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KL OA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fund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 </a:t>
                      </a:r>
                      <a:endParaRPr lang="en-US" sz="16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Amounts</a:t>
                      </a:r>
                      <a:endParaRPr lang="en-US" sz="16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693930"/>
                  </a:ext>
                </a:extLst>
              </a:tr>
              <a:tr h="56608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Amount Requested </a:t>
                      </a:r>
                      <a:endParaRPr lang="en-US" sz="1600" i="1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$28,465.00</a:t>
                      </a:r>
                      <a:endParaRPr lang="en-US" sz="18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04815"/>
                  </a:ext>
                </a:extLst>
              </a:tr>
              <a:tr h="47098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Amount Paid</a:t>
                      </a:r>
                      <a:endParaRPr lang="en-US" sz="1600" i="1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$17,740.00</a:t>
                      </a:r>
                      <a:endParaRPr lang="en-US" sz="18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4208401"/>
                  </a:ext>
                </a:extLst>
              </a:tr>
              <a:tr h="47098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amount paid </a:t>
                      </a:r>
                      <a:endParaRPr lang="en-US" sz="1600" i="1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$1,364.62</a:t>
                      </a:r>
                      <a:endParaRPr lang="en-US" sz="18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494424"/>
                  </a:ext>
                </a:extLst>
              </a:tr>
              <a:tr h="47098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Minimum payment </a:t>
                      </a:r>
                      <a:endParaRPr lang="en-US" sz="1600" i="1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$350</a:t>
                      </a:r>
                      <a:endParaRPr lang="en-US" sz="18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354987"/>
                  </a:ext>
                </a:extLst>
              </a:tr>
              <a:tr h="47098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Maximum payment</a:t>
                      </a:r>
                      <a:endParaRPr lang="en-US" sz="1600" i="1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$4,200</a:t>
                      </a:r>
                      <a:endParaRPr lang="en-US" sz="18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87945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288211"/>
              </p:ext>
            </p:extLst>
          </p:nvPr>
        </p:nvGraphicFramePr>
        <p:xfrm>
          <a:off x="4836092" y="2894005"/>
          <a:ext cx="4120570" cy="3016115"/>
        </p:xfrm>
        <a:graphic>
          <a:graphicData uri="http://schemas.openxmlformats.org/drawingml/2006/table">
            <a:tbl>
              <a:tblPr/>
              <a:tblGrid>
                <a:gridCol w="2698930">
                  <a:extLst>
                    <a:ext uri="{9D8B030D-6E8A-4147-A177-3AD203B41FA5}">
                      <a16:colId xmlns:a16="http://schemas.microsoft.com/office/drawing/2014/main" val="2897199856"/>
                    </a:ext>
                  </a:extLst>
                </a:gridCol>
                <a:gridCol w="1421640">
                  <a:extLst>
                    <a:ext uri="{9D8B030D-6E8A-4147-A177-3AD203B41FA5}">
                      <a16:colId xmlns:a16="http://schemas.microsoft.com/office/drawing/2014/main" val="1447392312"/>
                    </a:ext>
                  </a:extLst>
                </a:gridCol>
              </a:tblGrid>
              <a:tr h="60604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 Lib OA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fund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2015-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</a:t>
                      </a:r>
                      <a:endParaRPr lang="en-US" sz="16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Amounts</a:t>
                      </a:r>
                      <a:endParaRPr lang="en-US" sz="16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693930"/>
                  </a:ext>
                </a:extLst>
              </a:tr>
              <a:tr h="55685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Amount Requested </a:t>
                      </a:r>
                      <a:endParaRPr lang="en-US" sz="1600" i="1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$9,737.77</a:t>
                      </a:r>
                      <a:endParaRPr lang="en-US" sz="18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04815"/>
                  </a:ext>
                </a:extLst>
              </a:tr>
              <a:tr h="46330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Amount Paid</a:t>
                      </a:r>
                      <a:endParaRPr lang="en-US" sz="1600" i="1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$9,259.77</a:t>
                      </a:r>
                      <a:endParaRPr lang="en-US" sz="18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4208401"/>
                  </a:ext>
                </a:extLst>
              </a:tr>
              <a:tr h="46330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amount paid </a:t>
                      </a:r>
                      <a:endParaRPr lang="en-US" sz="1600" i="1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$973.78</a:t>
                      </a:r>
                      <a:endParaRPr lang="en-US" sz="18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494424"/>
                  </a:ext>
                </a:extLst>
              </a:tr>
              <a:tr h="46330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Minimum payment </a:t>
                      </a:r>
                      <a:endParaRPr lang="en-US" sz="1600" i="1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$435</a:t>
                      </a:r>
                      <a:endParaRPr lang="en-US" sz="18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354987"/>
                  </a:ext>
                </a:extLst>
              </a:tr>
              <a:tr h="46330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Maximum payment</a:t>
                      </a:r>
                      <a:endParaRPr lang="en-US" sz="1600" i="1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$1,823</a:t>
                      </a:r>
                      <a:endParaRPr lang="en-US" sz="1800" dirty="0">
                        <a:effectLst/>
                      </a:endParaRPr>
                    </a:p>
                  </a:txBody>
                  <a:tcPr marL="57727" marR="57727" marT="56029" marB="56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8794500"/>
                  </a:ext>
                </a:extLst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268941"/>
            <a:ext cx="8229023" cy="1143000"/>
          </a:xfrm>
        </p:spPr>
        <p:txBody>
          <a:bodyPr/>
          <a:lstStyle/>
          <a:p>
            <a:pPr algn="l"/>
            <a:r>
              <a:rPr lang="en-US" b="1" dirty="0" smtClean="0"/>
              <a:t>OA Fund Pilot Programs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543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ong strip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092700"/>
              </p:ext>
            </p:extLst>
          </p:nvPr>
        </p:nvGraphicFramePr>
        <p:xfrm>
          <a:off x="692728" y="201706"/>
          <a:ext cx="8023516" cy="6347013"/>
        </p:xfrm>
        <a:graphic>
          <a:graphicData uri="http://schemas.openxmlformats.org/drawingml/2006/table">
            <a:tbl>
              <a:tblPr/>
              <a:tblGrid>
                <a:gridCol w="4066713">
                  <a:extLst>
                    <a:ext uri="{9D8B030D-6E8A-4147-A177-3AD203B41FA5}">
                      <a16:colId xmlns:a16="http://schemas.microsoft.com/office/drawing/2014/main" val="3718753118"/>
                    </a:ext>
                  </a:extLst>
                </a:gridCol>
                <a:gridCol w="2776900">
                  <a:extLst>
                    <a:ext uri="{9D8B030D-6E8A-4147-A177-3AD203B41FA5}">
                      <a16:colId xmlns:a16="http://schemas.microsoft.com/office/drawing/2014/main" val="3463948510"/>
                    </a:ext>
                  </a:extLst>
                </a:gridCol>
                <a:gridCol w="1179903">
                  <a:extLst>
                    <a:ext uri="{9D8B030D-6E8A-4147-A177-3AD203B41FA5}">
                      <a16:colId xmlns:a16="http://schemas.microsoft.com/office/drawing/2014/main" val="3286632164"/>
                    </a:ext>
                  </a:extLst>
                </a:gridCol>
              </a:tblGrid>
              <a:tr h="279699"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Journal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Names </a:t>
                      </a:r>
                      <a:endParaRPr lang="en-US" sz="1200" dirty="0">
                        <a:effectLst/>
                        <a:latin typeface="+mj-lt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Publisher</a:t>
                      </a:r>
                      <a:endParaRPr lang="en-US" sz="1200" dirty="0">
                        <a:effectLst/>
                        <a:latin typeface="+mj-lt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OA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Type</a:t>
                      </a:r>
                      <a:endParaRPr lang="en-US" sz="1200" dirty="0">
                        <a:effectLst/>
                        <a:latin typeface="+mj-lt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493239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BMC Public Health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+mn-lt"/>
                        </a:rPr>
                        <a:t>BioMed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Central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 smtClean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Cogent Engineering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Cogent (T&amp;F imprint)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 dirty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Cogent Environmental Science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Cogent (T&amp;F imprint)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 dirty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Colloids and Surfaces B: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Biointerfaces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Elsevier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hybrid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Communication and Critical/Cultural Studies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Taylor &amp; Francis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hybrid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Frontiers in Physiology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Frontiers 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 dirty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0478899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International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Journal of Medical Education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IJME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 smtClean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Journal of Biological Chemistry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American Society for Biochemistry and Molecular Biology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 dirty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7478592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Journal of Cytology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&amp; Histology</a:t>
                      </a:r>
                      <a:endParaRPr lang="en-US" sz="1400" dirty="0" smtClean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OMICS International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 smtClean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21746"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Journal of Patient-Reported Outcomes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International Society for Quality of Life Research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 dirty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8225489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Journal of Visualized Experiments (JOVE)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JOVE  - video publication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hybrid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Medical Science Monitor Basic Research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International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Scientific Information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endParaRPr lang="en-US" sz="1400" dirty="0" smtClean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Oncotarget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333333"/>
                          </a:solidFill>
                          <a:effectLst/>
                          <a:latin typeface="+mn-lt"/>
                        </a:rPr>
                        <a:t>Impact Journals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 dirty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PLOS ONE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PLoS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 dirty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PLOS Genetics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dirty="0" err="1">
                          <a:effectLst/>
                          <a:latin typeface="+mn-lt"/>
                        </a:rPr>
                        <a:t>P</a:t>
                      </a:r>
                      <a:r>
                        <a:rPr lang="en-US" sz="1400" dirty="0" err="1" smtClean="0">
                          <a:effectLst/>
                          <a:latin typeface="+mn-lt"/>
                        </a:rPr>
                        <a:t>LoS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 dirty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06593"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Stem Cell Research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Elsevier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 dirty="0">
                          <a:solidFill>
                            <a:srgbClr val="FF9900"/>
                          </a:solidFill>
                          <a:effectLst/>
                          <a:latin typeface="+mn-lt"/>
                        </a:rPr>
                        <a:t>Gold Open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521746"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Wiley Interdisciplinary Reviews: Computational Statistics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Wiley- WIREs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hybrid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99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273" y="1277471"/>
            <a:ext cx="8866909" cy="4491759"/>
          </a:xfrm>
          <a:prstGeom prst="rect">
            <a:avLst/>
          </a:prstGeom>
        </p:spPr>
        <p:txBody>
          <a:bodyPr wrap="square" lIns="82058" tIns="41029" rIns="82058" bIns="41029">
            <a:spAutoFit/>
          </a:bodyPr>
          <a:lstStyle/>
          <a:p>
            <a:pPr marL="482092" indent="-256432">
              <a:lnSpc>
                <a:spcPct val="150000"/>
              </a:lnSpc>
              <a:buFont typeface="Arial"/>
              <a:buChar char="•"/>
            </a:pPr>
            <a:r>
              <a:rPr lang="en-US" sz="2400" b="1" dirty="0" err="1" smtClean="0">
                <a:solidFill>
                  <a:schemeClr val="accent6"/>
                </a:solidFill>
                <a:latin typeface="Cambria"/>
                <a:ea typeface="Calibri"/>
                <a:cs typeface="Cambria"/>
                <a:sym typeface="Calibri"/>
              </a:rPr>
              <a:t>Kresge</a:t>
            </a:r>
            <a:r>
              <a:rPr lang="en-US" sz="2400" b="1" dirty="0" smtClean="0">
                <a:solidFill>
                  <a:schemeClr val="accent6"/>
                </a:solidFill>
                <a:latin typeface="Cambria"/>
                <a:ea typeface="Calibri"/>
                <a:cs typeface="Cambria"/>
                <a:sym typeface="Calibri"/>
              </a:rPr>
              <a:t> Library:</a:t>
            </a:r>
          </a:p>
          <a:p>
            <a:pPr marL="892384" lvl="1" indent="-256432">
              <a:lnSpc>
                <a:spcPct val="150000"/>
              </a:lnSpc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ambria"/>
                <a:ea typeface="Calibri"/>
                <a:cs typeface="Cambria"/>
                <a:sym typeface="Calibri"/>
              </a:rPr>
              <a:t>Scholarly Communication Services: </a:t>
            </a:r>
            <a:r>
              <a:rPr lang="en-US" dirty="0">
                <a:solidFill>
                  <a:srgbClr val="000000"/>
                </a:solidFill>
                <a:latin typeface="Cambria"/>
                <a:ea typeface="Calibri"/>
                <a:cs typeface="Cambria"/>
                <a:sym typeface="Calibri"/>
                <a:hlinkClick r:id="rId2"/>
              </a:rPr>
              <a:t>https://library.oakland.edu/services/scholarly-communication</a:t>
            </a:r>
            <a:r>
              <a:rPr lang="en-US" dirty="0" smtClean="0">
                <a:solidFill>
                  <a:srgbClr val="000000"/>
                </a:solidFill>
                <a:latin typeface="Cambria"/>
                <a:ea typeface="Calibri"/>
                <a:cs typeface="Cambria"/>
                <a:sym typeface="Calibri"/>
                <a:hlinkClick r:id="rId2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Cambria"/>
                <a:ea typeface="Calibri"/>
                <a:cs typeface="Cambria"/>
                <a:sym typeface="Calibri"/>
              </a:rPr>
              <a:t> </a:t>
            </a:r>
          </a:p>
          <a:p>
            <a:pPr marL="892384" lvl="1" indent="-256432">
              <a:lnSpc>
                <a:spcPct val="150000"/>
              </a:lnSpc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ambria"/>
                <a:ea typeface="Calibri"/>
                <a:cs typeface="Cambria"/>
                <a:sym typeface="Calibri"/>
              </a:rPr>
              <a:t>Open Access </a:t>
            </a:r>
            <a:r>
              <a:rPr lang="en-US" b="1" dirty="0">
                <a:solidFill>
                  <a:srgbClr val="000000"/>
                </a:solidFill>
                <a:latin typeface="Cambria"/>
                <a:ea typeface="Calibri"/>
                <a:cs typeface="Cambria"/>
                <a:sym typeface="Calibri"/>
              </a:rPr>
              <a:t>Fund Pilot </a:t>
            </a:r>
            <a:r>
              <a:rPr lang="en-US" b="1" dirty="0" smtClean="0">
                <a:solidFill>
                  <a:srgbClr val="000000"/>
                </a:solidFill>
                <a:latin typeface="Cambria"/>
                <a:ea typeface="Calibri"/>
                <a:cs typeface="Cambria"/>
                <a:sym typeface="Calibri"/>
              </a:rPr>
              <a:t>Program: </a:t>
            </a:r>
            <a:r>
              <a:rPr lang="en-US" dirty="0">
                <a:solidFill>
                  <a:srgbClr val="000000"/>
                </a:solidFill>
                <a:latin typeface="Cambria"/>
                <a:ea typeface="Lucida Grande"/>
                <a:cs typeface="Cambria"/>
                <a:hlinkClick r:id="rId3"/>
              </a:rPr>
              <a:t>https://library.oakland.edu/services/scholarly-communication/</a:t>
            </a:r>
            <a:r>
              <a:rPr lang="en-US" dirty="0" smtClean="0">
                <a:solidFill>
                  <a:srgbClr val="000000"/>
                </a:solidFill>
                <a:latin typeface="Cambria"/>
                <a:ea typeface="Lucida Grande"/>
                <a:cs typeface="Cambria"/>
                <a:hlinkClick r:id="rId3"/>
              </a:rPr>
              <a:t>OAFund.html</a:t>
            </a:r>
            <a:r>
              <a:rPr lang="en-US" dirty="0" smtClean="0">
                <a:solidFill>
                  <a:srgbClr val="000000"/>
                </a:solidFill>
                <a:latin typeface="Cambria"/>
                <a:ea typeface="Lucida Grande"/>
                <a:cs typeface="Cambria"/>
              </a:rPr>
              <a:t> </a:t>
            </a:r>
            <a:endParaRPr lang="en-US" b="1" dirty="0" smtClean="0">
              <a:solidFill>
                <a:srgbClr val="000000"/>
              </a:solidFill>
              <a:latin typeface="Cambria"/>
              <a:ea typeface="Calibri"/>
              <a:cs typeface="Cambria"/>
              <a:sym typeface="Calibri"/>
              <a:hlinkClick r:id="rId3"/>
            </a:endParaRPr>
          </a:p>
          <a:p>
            <a:pPr marL="892384" lvl="1" indent="-256432">
              <a:lnSpc>
                <a:spcPct val="150000"/>
              </a:lnSpc>
              <a:buFont typeface="Arial"/>
              <a:buChar char="•"/>
            </a:pPr>
            <a:endParaRPr lang="en-US" u="sng" dirty="0">
              <a:solidFill>
                <a:schemeClr val="hlink"/>
              </a:solidFill>
              <a:latin typeface="Cambria"/>
              <a:ea typeface="Calibri"/>
              <a:cs typeface="Cambria"/>
              <a:sym typeface="Calibri"/>
              <a:hlinkClick r:id="rId3"/>
            </a:endParaRPr>
          </a:p>
          <a:p>
            <a:pPr marL="482092" indent="-256432">
              <a:lnSpc>
                <a:spcPct val="150000"/>
              </a:lnSpc>
              <a:buFont typeface="Arial"/>
              <a:buChar char="•"/>
            </a:pPr>
            <a:r>
              <a:rPr lang="en-US" sz="2400" b="1" dirty="0" smtClean="0">
                <a:solidFill>
                  <a:srgbClr val="F79646"/>
                </a:solidFill>
                <a:latin typeface="Cambria"/>
                <a:ea typeface="Calibri"/>
                <a:cs typeface="Cambria"/>
                <a:sym typeface="Calibri"/>
              </a:rPr>
              <a:t>OUWB Medical Library:</a:t>
            </a:r>
          </a:p>
          <a:p>
            <a:pPr marL="939292" lvl="1" indent="-256432">
              <a:lnSpc>
                <a:spcPct val="150000"/>
              </a:lnSpc>
              <a:buFont typeface="Arial"/>
              <a:buChar char="•"/>
            </a:pPr>
            <a:r>
              <a:rPr lang="en-US" b="1" dirty="0" smtClean="0">
                <a:latin typeface="Cambria"/>
                <a:ea typeface="Calibri"/>
                <a:cs typeface="Cambria"/>
                <a:sym typeface="Calibri"/>
              </a:rPr>
              <a:t>Open </a:t>
            </a:r>
            <a:r>
              <a:rPr lang="en-US" b="1" dirty="0">
                <a:latin typeface="Cambria"/>
                <a:ea typeface="Calibri"/>
                <a:cs typeface="Cambria"/>
                <a:sym typeface="Calibri"/>
              </a:rPr>
              <a:t>Access Grant </a:t>
            </a:r>
            <a:r>
              <a:rPr lang="en-US" b="1" dirty="0" smtClean="0">
                <a:latin typeface="Cambria"/>
                <a:ea typeface="Calibri"/>
                <a:cs typeface="Cambria"/>
                <a:sym typeface="Calibri"/>
              </a:rPr>
              <a:t>Program: </a:t>
            </a:r>
            <a:r>
              <a:rPr lang="en-US" dirty="0">
                <a:solidFill>
                  <a:srgbClr val="000000"/>
                </a:solidFill>
                <a:latin typeface="Cambria"/>
                <a:ea typeface="Lucida Grande"/>
                <a:cs typeface="Cambria"/>
                <a:hlinkClick r:id="rId4"/>
              </a:rPr>
              <a:t>https://medlib.oakland.edu/services/</a:t>
            </a:r>
            <a:r>
              <a:rPr lang="en-US" dirty="0" smtClean="0">
                <a:solidFill>
                  <a:srgbClr val="000000"/>
                </a:solidFill>
                <a:latin typeface="Cambria"/>
                <a:ea typeface="Lucida Grande"/>
                <a:cs typeface="Cambria"/>
                <a:hlinkClick r:id="rId4"/>
              </a:rPr>
              <a:t>oa_grant.php</a:t>
            </a:r>
            <a:r>
              <a:rPr lang="en-US" dirty="0" smtClean="0">
                <a:solidFill>
                  <a:srgbClr val="000000"/>
                </a:solidFill>
                <a:latin typeface="Cambria"/>
                <a:ea typeface="Lucida Grande"/>
                <a:cs typeface="Cambria"/>
              </a:rPr>
              <a:t> </a:t>
            </a:r>
            <a:endParaRPr lang="en-US" u="sng" dirty="0">
              <a:solidFill>
                <a:schemeClr val="hlink"/>
              </a:solidFill>
              <a:latin typeface="Cambria"/>
              <a:ea typeface="Calibri"/>
              <a:cs typeface="Cambria"/>
              <a:sym typeface="Calibri"/>
              <a:hlinkClick r:id="rId4"/>
            </a:endParaRPr>
          </a:p>
          <a:p>
            <a:pPr marL="482092" indent="-256432">
              <a:lnSpc>
                <a:spcPct val="150000"/>
              </a:lnSpc>
              <a:buFont typeface="Arial"/>
              <a:buChar char="•"/>
            </a:pPr>
            <a:endParaRPr lang="en-US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OA Resources at OU Libraries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8172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Searching OA literature has a number of benefits including expanding results, increasing transparency, &amp; reducing redundancy</a:t>
            </a:r>
          </a:p>
          <a:p>
            <a:endParaRPr lang="en-US" dirty="0" smtClean="0"/>
          </a:p>
          <a:p>
            <a:r>
              <a:rPr lang="en-US" dirty="0" smtClean="0"/>
              <a:t>Selecting journals to publish in can be a daunting task, but there are several strategies &amp; resources to help!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Take the time to assess journals before submitting a manuscript or agreeing to be a reviewer or editor</a:t>
            </a:r>
          </a:p>
          <a:p>
            <a:pPr lvl="1"/>
            <a:r>
              <a:rPr lang="en-US" dirty="0" smtClean="0"/>
              <a:t>Use the checklist provided today as a starting point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When in doubt, contact your librarian!</a:t>
            </a:r>
          </a:p>
        </p:txBody>
      </p:sp>
    </p:spTree>
    <p:extLst>
      <p:ext uri="{BB962C8B-B14F-4D97-AF65-F5344CB8AC3E}">
        <p14:creationId xmlns:p14="http://schemas.microsoft.com/office/powerpoint/2010/main" val="175022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637639"/>
            <a:ext cx="9144000" cy="215444"/>
          </a:xfrm>
          <a:prstGeom prst="rect">
            <a:avLst/>
          </a:prstGeom>
          <a:solidFill>
            <a:schemeClr val="bg1">
              <a:lumMod val="65000"/>
              <a:alpha val="7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b="1" u="sng" dirty="0" smtClean="0">
                <a:solidFill>
                  <a:srgbClr val="2F2B20"/>
                </a:solidFill>
              </a:rPr>
              <a:t>Photo Courtesy</a:t>
            </a:r>
            <a:r>
              <a:rPr lang="en-US" sz="800" dirty="0" smtClean="0">
                <a:solidFill>
                  <a:srgbClr val="2F2B20"/>
                </a:solidFill>
              </a:rPr>
              <a:t>: Question Question Mark Request Matter Requests by </a:t>
            </a:r>
            <a:r>
              <a:rPr lang="en-US" sz="800" dirty="0" err="1" smtClean="0">
                <a:solidFill>
                  <a:srgbClr val="2F2B20"/>
                </a:solidFill>
              </a:rPr>
              <a:t>geralt</a:t>
            </a:r>
            <a:r>
              <a:rPr lang="en-US" sz="800" dirty="0" smtClean="0">
                <a:solidFill>
                  <a:srgbClr val="2F2B20"/>
                </a:solidFill>
              </a:rPr>
              <a:t>, </a:t>
            </a:r>
            <a:r>
              <a:rPr lang="en-US" sz="800" dirty="0" err="1" smtClean="0">
                <a:solidFill>
                  <a:srgbClr val="2F2B20"/>
                </a:solidFill>
              </a:rPr>
              <a:t>Pixabay</a:t>
            </a:r>
            <a:r>
              <a:rPr lang="en-US" sz="800" dirty="0">
                <a:solidFill>
                  <a:srgbClr val="2F2B20"/>
                </a:solidFill>
              </a:rPr>
              <a:t>, http://pixabay.com/en/question-question-mark-request-63916</a:t>
            </a:r>
            <a:r>
              <a:rPr lang="en-US" sz="800" dirty="0" smtClean="0">
                <a:solidFill>
                  <a:srgbClr val="2F2B20"/>
                </a:solidFill>
              </a:rPr>
              <a:t>/ (public domain)</a:t>
            </a:r>
            <a:endParaRPr lang="en-US" sz="800" dirty="0">
              <a:solidFill>
                <a:srgbClr val="2F2B2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558800"/>
            <a:ext cx="8128000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42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268311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Beall</a:t>
            </a:r>
            <a:r>
              <a:rPr lang="en-US" dirty="0" smtClean="0"/>
              <a:t> J. Criteria for Determining Predatory Open-Access Publishers. </a:t>
            </a:r>
            <a:r>
              <a:rPr lang="en-US" dirty="0"/>
              <a:t>3e. </a:t>
            </a:r>
            <a:r>
              <a:rPr lang="en-US" dirty="0">
                <a:hlinkClick r:id="rId2"/>
              </a:rPr>
              <a:t>https://scholarlyoa.files.wordpress.com/2015/01/criteria-2015.</a:t>
            </a:r>
            <a:r>
              <a:rPr lang="en-US" dirty="0" smtClean="0">
                <a:hlinkClick r:id="rId2"/>
              </a:rPr>
              <a:t>pdf</a:t>
            </a:r>
            <a:r>
              <a:rPr lang="en-US" dirty="0"/>
              <a:t>.</a:t>
            </a:r>
            <a:r>
              <a:rPr lang="en-US" dirty="0" smtClean="0"/>
              <a:t> Accessed October 6, 2016.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Directory of Open Access Journals (DOAJ). Information </a:t>
            </a:r>
            <a:r>
              <a:rPr lang="en-US" dirty="0"/>
              <a:t>for Publishers. </a:t>
            </a:r>
            <a:r>
              <a:rPr lang="en-US" dirty="0">
                <a:hlinkClick r:id="rId3"/>
              </a:rPr>
              <a:t>https://doaj.org/</a:t>
            </a:r>
            <a:r>
              <a:rPr lang="en-US" dirty="0" smtClean="0">
                <a:hlinkClick r:id="rId3"/>
              </a:rPr>
              <a:t>publishers</a:t>
            </a:r>
            <a:r>
              <a:rPr lang="en-US" dirty="0" smtClean="0"/>
              <a:t>. Accessed October 6, 2016. </a:t>
            </a:r>
          </a:p>
          <a:p>
            <a:endParaRPr lang="en-US" dirty="0" smtClean="0"/>
          </a:p>
          <a:p>
            <a:r>
              <a:rPr lang="en-US" dirty="0" err="1" smtClean="0"/>
              <a:t>Shen</a:t>
            </a:r>
            <a:r>
              <a:rPr lang="en-US" dirty="0" smtClean="0"/>
              <a:t> C, Bjork </a:t>
            </a:r>
            <a:r>
              <a:rPr lang="en-US" dirty="0" err="1" smtClean="0"/>
              <a:t>BC.</a:t>
            </a:r>
            <a:r>
              <a:rPr lang="en-US" dirty="0" err="1" smtClean="0">
                <a:hlinkClick r:id="rId4"/>
              </a:rPr>
              <a:t>‘Predatory</a:t>
            </a:r>
            <a:r>
              <a:rPr lang="en-US" dirty="0" smtClean="0">
                <a:hlinkClick r:id="rId4"/>
              </a:rPr>
              <a:t>’ open access: a longitudinal study of article volumes and market characteristics</a:t>
            </a:r>
            <a:r>
              <a:rPr lang="en-US" dirty="0" smtClean="0"/>
              <a:t>. </a:t>
            </a:r>
            <a:r>
              <a:rPr lang="en-US" i="1" dirty="0" smtClean="0"/>
              <a:t>BMC Medicine</a:t>
            </a:r>
            <a:r>
              <a:rPr lang="en-US" dirty="0" smtClean="0"/>
              <a:t>. 2015;13:230.</a:t>
            </a:r>
          </a:p>
        </p:txBody>
      </p:sp>
    </p:spTree>
    <p:extLst>
      <p:ext uri="{BB962C8B-B14F-4D97-AF65-F5344CB8AC3E}">
        <p14:creationId xmlns:p14="http://schemas.microsoft.com/office/powerpoint/2010/main" val="33736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PT backdrop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418" y="2242426"/>
            <a:ext cx="7405037" cy="1560187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26724"/>
                </a:solidFill>
                <a:latin typeface="Bookman Old Style"/>
                <a:cs typeface="Bookman Old Style"/>
              </a:rPr>
              <a:t>Searching &amp; Selecting OA Literature</a:t>
            </a:r>
            <a:endParaRPr lang="en-US" sz="4800" b="1" dirty="0">
              <a:solidFill>
                <a:srgbClr val="FF0000"/>
              </a:solidFill>
              <a:latin typeface="Bookman Old Style"/>
              <a:cs typeface="Bookman Old Styl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299" y="4246880"/>
            <a:ext cx="8728364" cy="1744853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algn="ctr"/>
            <a:r>
              <a:rPr lang="en-US" sz="2200" b="1" i="1" dirty="0" smtClean="0">
                <a:latin typeface="Bookman Old Style"/>
                <a:cs typeface="Bookman Old Style"/>
              </a:rPr>
              <a:t>Stephanie Swanberg</a:t>
            </a:r>
          </a:p>
          <a:p>
            <a:pPr algn="ctr"/>
            <a:r>
              <a:rPr lang="en-US" sz="1600" i="1" dirty="0" smtClean="0">
                <a:latin typeface="Bookman Old Style"/>
                <a:cs typeface="Bookman Old Style"/>
              </a:rPr>
              <a:t>Assistant Professor, Information Literacy &amp; eLearning Librarian</a:t>
            </a:r>
          </a:p>
          <a:p>
            <a:pPr algn="ctr"/>
            <a:r>
              <a:rPr lang="en-US" sz="1600" i="1" dirty="0" smtClean="0">
                <a:latin typeface="Bookman Old Style"/>
                <a:cs typeface="Bookman Old Style"/>
              </a:rPr>
              <a:t>OUWB School of Medicine</a:t>
            </a:r>
          </a:p>
          <a:p>
            <a:pPr algn="ctr"/>
            <a:r>
              <a:rPr lang="en-US" sz="1600" i="1" dirty="0" smtClean="0">
                <a:latin typeface="Bookman Old Style"/>
                <a:cs typeface="Bookman Old Style"/>
                <a:hlinkClick r:id="rId3"/>
              </a:rPr>
              <a:t>swanberg@oakland.edu</a:t>
            </a:r>
            <a:r>
              <a:rPr lang="en-US" sz="1600" i="1" dirty="0" smtClean="0">
                <a:latin typeface="Bookman Old Style"/>
                <a:cs typeface="Bookman Old Style"/>
              </a:rPr>
              <a:t> </a:t>
            </a:r>
            <a:endParaRPr lang="en-US" sz="1600" dirty="0">
              <a:latin typeface="Bookman Old Style"/>
              <a:cs typeface="Bookman Old Style"/>
            </a:endParaRPr>
          </a:p>
          <a:p>
            <a:pPr algn="ctr"/>
            <a:endParaRPr lang="en-US" sz="2200" dirty="0">
              <a:latin typeface="Bookman Old Style"/>
              <a:cs typeface="Bookman Old Style"/>
            </a:endParaRPr>
          </a:p>
          <a:p>
            <a:pPr algn="ctr"/>
            <a:r>
              <a:rPr lang="en-US" sz="1600" dirty="0">
                <a:latin typeface="Bookman Old Style"/>
                <a:cs typeface="Bookman Old Style"/>
              </a:rPr>
              <a:t>October </a:t>
            </a:r>
            <a:r>
              <a:rPr lang="en-US" sz="1600" dirty="0" smtClean="0">
                <a:latin typeface="Bookman Old Style"/>
                <a:cs typeface="Bookman Old Style"/>
              </a:rPr>
              <a:t>23, </a:t>
            </a:r>
            <a:r>
              <a:rPr lang="en-US" sz="1600" dirty="0">
                <a:latin typeface="Bookman Old Style"/>
                <a:cs typeface="Bookman Old Style"/>
              </a:rPr>
              <a:t>2017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8" y="134470"/>
            <a:ext cx="1497666" cy="806824"/>
          </a:xfrm>
          <a:prstGeom prst="rect">
            <a:avLst/>
          </a:prstGeom>
        </p:spPr>
      </p:pic>
      <p:pic>
        <p:nvPicPr>
          <p:cNvPr id="4" name="Picture 3" descr="OUWB_HTMK_Main-NO-Botto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09" y="134471"/>
            <a:ext cx="1662545" cy="601721"/>
          </a:xfrm>
          <a:prstGeom prst="rect">
            <a:avLst/>
          </a:prstGeom>
        </p:spPr>
      </p:pic>
      <p:pic>
        <p:nvPicPr>
          <p:cNvPr id="7" name="Picture 6" descr="reative Commons License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32" y="6377565"/>
            <a:ext cx="939423" cy="339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150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Identify appropriate resources for searching open access literature</a:t>
            </a:r>
          </a:p>
          <a:p>
            <a:endParaRPr lang="en-US" sz="2800" dirty="0" smtClean="0"/>
          </a:p>
          <a:p>
            <a:r>
              <a:rPr lang="en-US" sz="2800" dirty="0" smtClean="0"/>
              <a:t>Describe strategies for selecting journals in which to publish your work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Identify appropriate resources for assessing the quality of publishers and journals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87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5400000">
            <a:off x="4249673" y="3316125"/>
            <a:ext cx="7772400" cy="1362075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775F55"/>
                </a:solidFill>
              </a:rPr>
              <a:t>Searching OA Journals</a:t>
            </a:r>
            <a:endParaRPr lang="en-US" sz="3200" b="1" dirty="0">
              <a:solidFill>
                <a:srgbClr val="775F55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3499" y="6008677"/>
            <a:ext cx="7772400" cy="849323"/>
          </a:xfrm>
        </p:spPr>
        <p:txBody>
          <a:bodyPr/>
          <a:lstStyle/>
          <a:p>
            <a:r>
              <a:rPr lang="en-US" sz="1100" dirty="0">
                <a:hlinkClick r:id="rId2"/>
              </a:rPr>
              <a:t>Image from Pixabay </a:t>
            </a:r>
            <a:r>
              <a:rPr lang="en-US" sz="1100" dirty="0" smtClean="0">
                <a:hlinkClick r:id="rId2"/>
              </a:rPr>
              <a:t>- Public Domain</a:t>
            </a:r>
            <a:endParaRPr lang="en-US" sz="1100" dirty="0"/>
          </a:p>
          <a:p>
            <a:endParaRPr lang="en-US" dirty="0"/>
          </a:p>
        </p:txBody>
      </p:sp>
      <p:pic>
        <p:nvPicPr>
          <p:cNvPr id="6" name="Picture Placeholder 5" descr="magazines-588346_1920.jpeg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" b="4991"/>
          <a:stretch>
            <a:fillRect/>
          </a:stretch>
        </p:blipFill>
        <p:spPr>
          <a:xfrm>
            <a:off x="0" y="0"/>
            <a:ext cx="7964974" cy="5973731"/>
          </a:xfrm>
        </p:spPr>
      </p:pic>
    </p:spTree>
    <p:extLst>
      <p:ext uri="{BB962C8B-B14F-4D97-AF65-F5344CB8AC3E}">
        <p14:creationId xmlns:p14="http://schemas.microsoft.com/office/powerpoint/2010/main" val="195588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Search OA Literature?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Expand your result set</a:t>
            </a:r>
          </a:p>
          <a:p>
            <a:endParaRPr lang="en-US" b="1" dirty="0" smtClean="0"/>
          </a:p>
          <a:p>
            <a:r>
              <a:rPr lang="en-US" b="1" dirty="0" smtClean="0"/>
              <a:t>Promote sharing of research</a:t>
            </a:r>
          </a:p>
          <a:p>
            <a:pPr marL="857250" lvl="1" indent="-457200"/>
            <a:r>
              <a:rPr lang="en-US" dirty="0" smtClean="0"/>
              <a:t>Reduce redundancy &amp; promote new knowledge creation</a:t>
            </a:r>
          </a:p>
          <a:p>
            <a:pPr marL="857250" lvl="1" indent="-457200"/>
            <a:endParaRPr lang="en-US" dirty="0" smtClean="0"/>
          </a:p>
          <a:p>
            <a:r>
              <a:rPr lang="en-US" b="1" dirty="0" smtClean="0"/>
              <a:t>Reduce bias &amp; increase transparency</a:t>
            </a:r>
          </a:p>
          <a:p>
            <a:pPr lvl="1"/>
            <a:r>
              <a:rPr lang="en-US" dirty="0" smtClean="0"/>
              <a:t>Most traditional journals favor large scale studies with positive/significant results</a:t>
            </a:r>
          </a:p>
          <a:p>
            <a:pPr lvl="1"/>
            <a:r>
              <a:rPr lang="en-US" dirty="0" smtClean="0"/>
              <a:t>Most OA journals have the same quality and rigorous peer review process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42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Best Places to Find OA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Directory of Open Access Journals (DOAJ): </a:t>
            </a:r>
            <a:r>
              <a:rPr lang="en-US" dirty="0" err="1" smtClean="0">
                <a:hlinkClick r:id="rId2"/>
              </a:rPr>
              <a:t>doaj.org</a:t>
            </a:r>
            <a:endParaRPr lang="en-US" dirty="0" smtClean="0"/>
          </a:p>
          <a:p>
            <a:pPr lvl="1"/>
            <a:r>
              <a:rPr lang="en-US" dirty="0" smtClean="0"/>
              <a:t>Online directory of high-quality, peer-reviewed open access journals</a:t>
            </a:r>
          </a:p>
          <a:p>
            <a:pPr lvl="1"/>
            <a:r>
              <a:rPr lang="en-US" dirty="0" smtClean="0"/>
              <a:t>Journals must undergo a rigorous application process to be included in DOAJ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Google Scholar: </a:t>
            </a:r>
            <a:r>
              <a:rPr lang="en-US" dirty="0" err="1" smtClean="0">
                <a:hlinkClick r:id="rId3"/>
              </a:rPr>
              <a:t>scholar.google.com</a:t>
            </a:r>
            <a:endParaRPr lang="en-US" dirty="0" smtClean="0"/>
          </a:p>
          <a:p>
            <a:pPr lvl="1"/>
            <a:r>
              <a:rPr lang="en-US" dirty="0" smtClean="0"/>
              <a:t>Not everything in Scholar is open access, but still a great place to locate OA literature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12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PubMed </a:t>
            </a:r>
            <a:r>
              <a:rPr lang="en-US" dirty="0" smtClean="0"/>
              <a:t>Central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5175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500" dirty="0" err="1" smtClean="0">
                <a:hlinkClick r:id="rId2" action="ppaction://hlinkfile"/>
              </a:rPr>
              <a:t>ncbi.nlm.nih.gov</a:t>
            </a:r>
            <a:r>
              <a:rPr lang="en-US" sz="3500" dirty="0">
                <a:hlinkClick r:id="rId2" action="ppaction://hlinkfile"/>
              </a:rPr>
              <a:t>/</a:t>
            </a:r>
            <a:r>
              <a:rPr lang="en-US" sz="3500" dirty="0" err="1" smtClean="0">
                <a:hlinkClick r:id="rId2" action="ppaction://hlinkfile"/>
              </a:rPr>
              <a:t>pmc</a:t>
            </a:r>
            <a:endParaRPr lang="en-US" sz="3500" dirty="0" smtClean="0"/>
          </a:p>
          <a:p>
            <a:pPr marL="0" indent="0" algn="ctr">
              <a:buNone/>
            </a:pPr>
            <a:endParaRPr lang="en-US" sz="2200" dirty="0" smtClean="0"/>
          </a:p>
          <a:p>
            <a:r>
              <a:rPr lang="en-US" sz="2800" dirty="0" smtClean="0"/>
              <a:t>National </a:t>
            </a:r>
            <a:r>
              <a:rPr lang="en-US" sz="2800" dirty="0"/>
              <a:t>Library of Medicine’s free archive of biomedical &amp; life sciences </a:t>
            </a:r>
            <a:r>
              <a:rPr lang="en-US" sz="2800" dirty="0" smtClean="0"/>
              <a:t>literature</a:t>
            </a:r>
          </a:p>
          <a:p>
            <a:endParaRPr lang="en-US" sz="2800" dirty="0"/>
          </a:p>
          <a:p>
            <a:r>
              <a:rPr lang="en-US" sz="2800" dirty="0"/>
              <a:t>D</a:t>
            </a:r>
            <a:r>
              <a:rPr lang="en-US" sz="2800" dirty="0" smtClean="0"/>
              <a:t>esignated open repository for publications resulting from publicly- (and some privately-) funded research:</a:t>
            </a:r>
          </a:p>
          <a:p>
            <a:pPr lvl="1"/>
            <a:r>
              <a:rPr lang="en-US" sz="2400" dirty="0"/>
              <a:t>aka NIH Public Access </a:t>
            </a:r>
            <a:r>
              <a:rPr lang="en-US" sz="2400" dirty="0" smtClean="0"/>
              <a:t>Policy</a:t>
            </a:r>
          </a:p>
          <a:p>
            <a:pPr lvl="1"/>
            <a:r>
              <a:rPr lang="en-US" sz="2400" dirty="0" smtClean="0"/>
              <a:t>NIH, CDC, Gates Foundation, EPA, FDA, NASA, &amp;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3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1287</Words>
  <Application>Microsoft Office PowerPoint</Application>
  <PresentationFormat>On-screen Show (4:3)</PresentationFormat>
  <Paragraphs>263</Paragraphs>
  <Slides>36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Bookman Old Style</vt:lpstr>
      <vt:lpstr>Calibri</vt:lpstr>
      <vt:lpstr>Cambria</vt:lpstr>
      <vt:lpstr>Lucida Grande</vt:lpstr>
      <vt:lpstr>Office Theme</vt:lpstr>
      <vt:lpstr>PowerPoint Presentation</vt:lpstr>
      <vt:lpstr>PowerPoint Presentation</vt:lpstr>
      <vt:lpstr>OPEN =</vt:lpstr>
      <vt:lpstr>PowerPoint Presentation</vt:lpstr>
      <vt:lpstr>Objectives</vt:lpstr>
      <vt:lpstr>Searching OA Journals</vt:lpstr>
      <vt:lpstr>Why Search OA Literature?</vt:lpstr>
      <vt:lpstr>Best Places to Find OA Literature</vt:lpstr>
      <vt:lpstr>PubMed Central</vt:lpstr>
      <vt:lpstr>Institutional Repositories</vt:lpstr>
      <vt:lpstr>Selecting OA Journals</vt:lpstr>
      <vt:lpstr>How to Identify Journals</vt:lpstr>
      <vt:lpstr>Journal/Author Name Estimator (JANE)</vt:lpstr>
      <vt:lpstr>PowerPoint Presentation</vt:lpstr>
      <vt:lpstr>PowerPoint Presentation</vt:lpstr>
      <vt:lpstr>SCImago Journal Rankings (SJR)</vt:lpstr>
      <vt:lpstr>SCImago Journal Rankings (SJR)</vt:lpstr>
      <vt:lpstr>PowerPoint Presentation</vt:lpstr>
      <vt:lpstr>PowerPoint Presentation</vt:lpstr>
      <vt:lpstr>PowerPoint Presentation</vt:lpstr>
      <vt:lpstr>ACTIVITY 1: Locating Journals</vt:lpstr>
      <vt:lpstr>Assessing OA Journals</vt:lpstr>
      <vt:lpstr>Spectrum of ‘Authentic’ Publishing</vt:lpstr>
      <vt:lpstr>Defining Predatory</vt:lpstr>
      <vt:lpstr>Why Discuss Predatory Publishers?</vt:lpstr>
      <vt:lpstr>PowerPoint Presentation</vt:lpstr>
      <vt:lpstr>DOAJ Requirements for Inclusion</vt:lpstr>
      <vt:lpstr>DOAJ Requirements cont.</vt:lpstr>
      <vt:lpstr>PowerPoint Presentation</vt:lpstr>
      <vt:lpstr>ACTIVITY 2: Assessing Journals</vt:lpstr>
      <vt:lpstr>OA Fund Pilot Programs</vt:lpstr>
      <vt:lpstr>PowerPoint Presentation</vt:lpstr>
      <vt:lpstr>OA Resources at OU Libraries</vt:lpstr>
      <vt:lpstr>Summary</vt:lpstr>
      <vt:lpstr>PowerPoint Presentation</vt:lpstr>
      <vt:lpstr>References</vt:lpstr>
    </vt:vector>
  </TitlesOfParts>
  <Company>OUWB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Swanberg</dc:creator>
  <cp:lastModifiedBy>Julia Rodriguez</cp:lastModifiedBy>
  <cp:revision>26</cp:revision>
  <dcterms:created xsi:type="dcterms:W3CDTF">2017-10-13T16:39:55Z</dcterms:created>
  <dcterms:modified xsi:type="dcterms:W3CDTF">2017-10-23T19:07:13Z</dcterms:modified>
</cp:coreProperties>
</file>