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img" ContentType="image/p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0" r:id="rId1"/>
  </p:sldMasterIdLst>
  <p:notesMasterIdLst>
    <p:notesMasterId r:id="rId23"/>
  </p:notesMasterIdLst>
  <p:handoutMasterIdLst>
    <p:handoutMasterId r:id="rId24"/>
  </p:handoutMasterIdLst>
  <p:sldIdLst>
    <p:sldId id="286" r:id="rId2"/>
    <p:sldId id="261" r:id="rId3"/>
    <p:sldId id="262" r:id="rId4"/>
    <p:sldId id="304" r:id="rId5"/>
    <p:sldId id="259" r:id="rId6"/>
    <p:sldId id="288" r:id="rId7"/>
    <p:sldId id="289" r:id="rId8"/>
    <p:sldId id="305" r:id="rId9"/>
    <p:sldId id="287" r:id="rId10"/>
    <p:sldId id="292" r:id="rId11"/>
    <p:sldId id="290" r:id="rId12"/>
    <p:sldId id="306" r:id="rId13"/>
    <p:sldId id="294" r:id="rId14"/>
    <p:sldId id="296" r:id="rId15"/>
    <p:sldId id="297" r:id="rId16"/>
    <p:sldId id="302" r:id="rId17"/>
    <p:sldId id="300" r:id="rId18"/>
    <p:sldId id="299" r:id="rId19"/>
    <p:sldId id="291" r:id="rId20"/>
    <p:sldId id="257" r:id="rId21"/>
    <p:sldId id="29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3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31" autoAdjust="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111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A3C55-B55B-1B47-AE79-3332C95655CC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5E4E13-97A6-8F4A-BED7-6A45F8044E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5390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EA144E-B270-6B44-9D66-97A51593273F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0878F7-9514-C642-BC07-EFB2CD2D26A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546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nnectedresearchers.com/online-tools-for-researchers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 smtClean="0"/>
              <a:t>1. </a:t>
            </a:r>
            <a:r>
              <a:rPr lang="en-US" sz="1200" b="1" dirty="0" smtClean="0"/>
              <a:t>Maximize the impact and visibility of your published research</a:t>
            </a:r>
            <a:r>
              <a:rPr lang="en-US" sz="1200" dirty="0" smtClean="0"/>
              <a:t>. </a:t>
            </a:r>
            <a:r>
              <a:rPr lang="en-US" sz="1200" i="1" dirty="0" smtClean="0"/>
              <a:t>Open access articles are viewed and cited more frequently, thereby having the potential to increase an article’s impact.</a:t>
            </a:r>
            <a:endParaRPr lang="en-US" sz="1200" dirty="0" smtClean="0"/>
          </a:p>
          <a:p>
            <a:r>
              <a:rPr lang="en-US" sz="1200" dirty="0" smtClean="0"/>
              <a:t> </a:t>
            </a:r>
          </a:p>
          <a:p>
            <a:r>
              <a:rPr lang="en-US" sz="1200" dirty="0" smtClean="0"/>
              <a:t>2. </a:t>
            </a:r>
            <a:r>
              <a:rPr lang="en-US" sz="1200" b="1" dirty="0" smtClean="0"/>
              <a:t>Provide a permanent space to archive and disseminate </a:t>
            </a:r>
            <a:r>
              <a:rPr lang="en-US" sz="1200" dirty="0" smtClean="0"/>
              <a:t>publications, presentations, data sets, or any research/scholarly output with permanent, fixed URLs that won’t change or disappear.  </a:t>
            </a:r>
          </a:p>
          <a:p>
            <a:r>
              <a:rPr lang="en-US" sz="1200" dirty="0" smtClean="0"/>
              <a:t> </a:t>
            </a:r>
          </a:p>
          <a:p>
            <a:r>
              <a:rPr lang="en-US" sz="1200" dirty="0" smtClean="0"/>
              <a:t>3. </a:t>
            </a:r>
            <a:r>
              <a:rPr lang="en-US" sz="1200" b="1" dirty="0" smtClean="0"/>
              <a:t>Archive</a:t>
            </a:r>
            <a:r>
              <a:rPr lang="en-US" sz="1200" dirty="0" smtClean="0"/>
              <a:t> </a:t>
            </a:r>
            <a:r>
              <a:rPr lang="en-US" sz="1200" b="1" dirty="0" smtClean="0"/>
              <a:t>conferences recordings</a:t>
            </a:r>
            <a:r>
              <a:rPr lang="en-US" sz="1200" dirty="0" smtClean="0"/>
              <a:t>, </a:t>
            </a:r>
            <a:r>
              <a:rPr lang="en-US" sz="1200" b="1" dirty="0" smtClean="0"/>
              <a:t>presentation slides, </a:t>
            </a:r>
            <a:r>
              <a:rPr lang="en-US" sz="1200" dirty="0" smtClean="0"/>
              <a:t>and other supporting materials hosted and sponsored by Oakland University can be archived in </a:t>
            </a:r>
            <a:r>
              <a:rPr lang="en-US" sz="1200" dirty="0" err="1" smtClean="0"/>
              <a:t>OUR@Oakland</a:t>
            </a:r>
            <a:r>
              <a:rPr lang="en-US" sz="1200" dirty="0" smtClean="0"/>
              <a:t>. </a:t>
            </a:r>
          </a:p>
          <a:p>
            <a:r>
              <a:rPr lang="en-US" sz="1200" dirty="0" smtClean="0"/>
              <a:t> </a:t>
            </a:r>
          </a:p>
          <a:p>
            <a:r>
              <a:rPr lang="en-US" sz="1200" dirty="0" smtClean="0"/>
              <a:t>4. </a:t>
            </a:r>
            <a:r>
              <a:rPr lang="en-US" sz="1200" b="1" dirty="0" smtClean="0"/>
              <a:t>Promote</a:t>
            </a:r>
            <a:r>
              <a:rPr lang="en-US" sz="1200" dirty="0" smtClean="0"/>
              <a:t> </a:t>
            </a:r>
            <a:r>
              <a:rPr lang="en-US" sz="1200" b="1" dirty="0" smtClean="0"/>
              <a:t>high visibility</a:t>
            </a:r>
            <a:r>
              <a:rPr lang="en-US" sz="1200" dirty="0" smtClean="0"/>
              <a:t> in Google and Google Scholar with an indexed and optimized</a:t>
            </a:r>
            <a:r>
              <a:rPr lang="en-US" sz="1200" b="1" dirty="0" smtClean="0"/>
              <a:t> </a:t>
            </a:r>
            <a:r>
              <a:rPr lang="en-US" sz="1200" dirty="0" smtClean="0"/>
              <a:t>system</a:t>
            </a:r>
            <a:r>
              <a:rPr lang="en-US" sz="1200" b="1" dirty="0" smtClean="0"/>
              <a:t> </a:t>
            </a:r>
            <a:endParaRPr lang="en-US" sz="1200" dirty="0" smtClean="0"/>
          </a:p>
          <a:p>
            <a:r>
              <a:rPr lang="en-US" sz="1200" b="1" dirty="0" smtClean="0"/>
              <a:t> </a:t>
            </a:r>
            <a:endParaRPr lang="en-US" sz="1200" dirty="0" smtClean="0"/>
          </a:p>
          <a:p>
            <a:r>
              <a:rPr lang="en-US" sz="1200" dirty="0" smtClean="0"/>
              <a:t>5. </a:t>
            </a:r>
            <a:r>
              <a:rPr lang="en-US" sz="1200" b="1" dirty="0" smtClean="0"/>
              <a:t>Enable easy distribution of your work. </a:t>
            </a:r>
            <a:r>
              <a:rPr lang="en-US" sz="1200" dirty="0" err="1" smtClean="0"/>
              <a:t>OUR@Oakland</a:t>
            </a:r>
            <a:r>
              <a:rPr lang="en-US" sz="1200" dirty="0" smtClean="0"/>
              <a:t> doesn’t ask for your copyright, just for your permission to distribute your work freely.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878F7-9514-C642-BC07-EFB2CD2D26A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1649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 err="1" smtClean="0"/>
              <a:t>Mendeley</a:t>
            </a:r>
            <a:r>
              <a:rPr lang="en-US" baseline="0" dirty="0" smtClean="0"/>
              <a:t> -</a:t>
            </a:r>
            <a:r>
              <a:rPr lang="en-US" dirty="0" smtClean="0"/>
              <a:t>A platform comprising a social network, reference manager, article visualization tools</a:t>
            </a:r>
          </a:p>
          <a:p>
            <a:pPr lvl="0"/>
            <a:r>
              <a:rPr lang="en-US" dirty="0" smtClean="0"/>
              <a:t>Find discipline specific community:</a:t>
            </a:r>
            <a:endParaRPr lang="en-US" dirty="0" smtClean="0">
              <a:hlinkClick r:id="rId3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878F7-9514-C642-BC07-EFB2CD2D26A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3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Example : </a:t>
            </a:r>
            <a:r>
              <a:rPr lang="en-US" b="1" dirty="0" smtClean="0"/>
              <a:t>Beyond alcohol and drug addiction. Does the negative trait of low distress tolerance have an association with overeating</a:t>
            </a:r>
          </a:p>
          <a:p>
            <a:endParaRPr lang="en-US" dirty="0" smtClean="0"/>
          </a:p>
          <a:p>
            <a:r>
              <a:rPr lang="en-US" dirty="0" smtClean="0"/>
              <a:t>http://www.plumanalytics.com/metrics.html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F475C8-CA19-433A-A727-A10642BDFA7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8203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Academia.edu is a website where researchers can post their articles and discover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andread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articles posted by others. It combines the archival role of repositories like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ArXiv,SSRN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or PubMed with social networking features, such as proﬁles, news feeds, 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recom-mendations,andtheabilitytofollowindividualsandtopics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Thesitelaunchedin2008and as of April 2015 has approximately 20 million registered users who have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uploadedapproximately</a:t>
            </a:r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ﬁve million articles. Registration on the site is free and users can </a:t>
            </a:r>
            <a:r>
              <a:rPr lang="en-US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freelydownloadallpaperspostedtothesite</a:t>
            </a:r>
            <a:endParaRPr lang="en-US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0878F7-9514-C642-BC07-EFB2CD2D26A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322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157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045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9204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56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118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59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50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21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49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974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08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4664B18-C1FF-0E4E-9A78-9E150A99D191}" type="datetimeFigureOut">
              <a:rPr lang="en-US" smtClean="0"/>
              <a:t>10/23/2015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2B9620A-8DB5-BC48-9D30-6D901DA25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8874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creativecommons.org/licenses/by-sa/4.0/" TargetMode="External"/><Relationship Id="rId4" Type="http://schemas.openxmlformats.org/officeDocument/2006/relationships/image" Target="../media/image4.im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research.library.oakland.edu/sp/subjects/guide.php?subject=OAF" TargetMode="External"/><Relationship Id="rId7" Type="http://schemas.openxmlformats.org/officeDocument/2006/relationships/image" Target="../media/image7.gif"/><Relationship Id="rId2" Type="http://schemas.openxmlformats.org/officeDocument/2006/relationships/hyperlink" Target="http://www.openaccessweek.org/page/about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hyperlink" Target="http://www.budapestopenaccessinitiative.org/rea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ton.ac.uk/EasySiteWeb/GatewayLink.aspx?alId=221535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tinyurl.com/c2tsop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l.org/sparc/bm~doc/ir_final_release_102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g"/><Relationship Id="rId4" Type="http://schemas.openxmlformats.org/officeDocument/2006/relationships/hyperlink" Target="https://our.oakland.edu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our.oakland.edu/handle/10323/1956" TargetMode="External"/><Relationship Id="rId2" Type="http://schemas.openxmlformats.org/officeDocument/2006/relationships/hyperlink" Target="http://library.oakland.edu/forms/ourfaculty.ph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hyperlink" Target="http://www.sherpa.ac.uk/romeo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arxiv.org/" TargetMode="External"/><Relationship Id="rId2" Type="http://schemas.openxmlformats.org/officeDocument/2006/relationships/hyperlink" Target="http://oad.simmons.edu/oadwiki/Disciplinary_repositori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hyperlink" Target="http://www.ssrn.com/" TargetMode="External"/><Relationship Id="rId4" Type="http://schemas.openxmlformats.org/officeDocument/2006/relationships/hyperlink" Target="http://www.pubmedcentral.nih.gov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hyperlink" Target="https://scholar.google.com/citations?user=bFYVWSgAAAAJ&amp;hl=en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hyperlink" Target="http://orcid.org/0000-0001-9440-4134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zotero.org/" TargetMode="External"/><Relationship Id="rId3" Type="http://schemas.openxmlformats.org/officeDocument/2006/relationships/image" Target="../media/image22.jpg"/><Relationship Id="rId7" Type="http://schemas.openxmlformats.org/officeDocument/2006/relationships/hyperlink" Target="http://www.mendeley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labroots.com/" TargetMode="External"/><Relationship Id="rId5" Type="http://schemas.openxmlformats.org/officeDocument/2006/relationships/hyperlink" Target="http://www.researchgate.net/" TargetMode="External"/><Relationship Id="rId4" Type="http://schemas.openxmlformats.org/officeDocument/2006/relationships/hyperlink" Target="http://academia.edu/" TargetMode="External"/><Relationship Id="rId9" Type="http://schemas.openxmlformats.org/officeDocument/2006/relationships/hyperlink" Target="http://connectedresearchers.com/online-tools-for-researchers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scize.com/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huaryu.kl.oakland.edu/login?url=http://www.scopus.com/home.url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scholar.google.com/citations?user=bFYVWSgAAAAJ&amp;hl=en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teamopen.cc/all/#science" TargetMode="External"/><Relationship Id="rId7" Type="http://schemas.openxmlformats.org/officeDocument/2006/relationships/hyperlink" Target="http://asap.plos.org/finalists/smartphone-becomes-microscope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sevier.com/connect/how-virtual-science-communities-are-transforming-academic-research" TargetMode="External"/><Relationship Id="rId7" Type="http://schemas.openxmlformats.org/officeDocument/2006/relationships/hyperlink" Target="http://opcit.eprints.org/oacitation-biblio.html" TargetMode="External"/><Relationship Id="rId2" Type="http://schemas.openxmlformats.org/officeDocument/2006/relationships/hyperlink" Target="http://aoasg.org.au/resources/benefits-of-open-access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prints.ecs.soton.ac.uk/18516/2/Citation_advantage_paper.pdf" TargetMode="External"/><Relationship Id="rId5" Type="http://schemas.openxmlformats.org/officeDocument/2006/relationships/hyperlink" Target="http://article-level-metrics.plos.org/alt-metrics/" TargetMode="External"/><Relationship Id="rId4" Type="http://schemas.openxmlformats.org/officeDocument/2006/relationships/hyperlink" Target="http://firstmonday.org/ojs/index.php/fm/article/view/4937/415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2426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OU-stacked-Sail_Libraries_2c_blk-gold WEB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721" y="-1"/>
            <a:ext cx="1548917" cy="77445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814047" y="2212486"/>
            <a:ext cx="20569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2015</a:t>
            </a:r>
            <a:endParaRPr lang="en-US" sz="7200" dirty="0"/>
          </a:p>
        </p:txBody>
      </p:sp>
      <p:sp>
        <p:nvSpPr>
          <p:cNvPr id="5" name="TextBox 4"/>
          <p:cNvSpPr txBox="1"/>
          <p:nvPr/>
        </p:nvSpPr>
        <p:spPr>
          <a:xfrm>
            <a:off x="240455" y="5400746"/>
            <a:ext cx="874347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Julia E. Rodriguez </a:t>
            </a:r>
            <a:br>
              <a:rPr lang="en-US" sz="1600" b="1" dirty="0"/>
            </a:br>
            <a:r>
              <a:rPr lang="en-US" sz="1600" dirty="0"/>
              <a:t>Assistant Professor- Nursing, Health Sciences &amp; Faculty Research Support Librarian, OU Libraries</a:t>
            </a:r>
          </a:p>
          <a:p>
            <a:r>
              <a:rPr lang="en-US" sz="1600" dirty="0"/>
              <a:t>juliar@Oakland.edu</a:t>
            </a:r>
          </a:p>
          <a:p>
            <a:endParaRPr lang="en-US" dirty="0"/>
          </a:p>
        </p:txBody>
      </p:sp>
      <p:pic>
        <p:nvPicPr>
          <p:cNvPr id="6" name="Picture 5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55" y="6367010"/>
            <a:ext cx="804672" cy="28346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045127" y="6452079"/>
            <a:ext cx="4740370" cy="23083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900" dirty="0" smtClean="0"/>
              <a:t>This work is licensed under a </a:t>
            </a:r>
            <a:r>
              <a:rPr lang="en-US" sz="900" dirty="0" smtClean="0">
                <a:hlinkClick r:id="rId5"/>
              </a:rPr>
              <a:t>Creative Commons Attribution-</a:t>
            </a:r>
            <a:r>
              <a:rPr lang="en-US" sz="900" dirty="0" err="1" smtClean="0">
                <a:hlinkClick r:id="rId5"/>
              </a:rPr>
              <a:t>ShareAlike</a:t>
            </a:r>
            <a:r>
              <a:rPr lang="en-US" sz="900" dirty="0" smtClean="0">
                <a:hlinkClick r:id="rId5"/>
              </a:rPr>
              <a:t> 4.0 International License</a:t>
            </a:r>
            <a:r>
              <a:rPr lang="en-US" sz="900" dirty="0" smtClean="0"/>
              <a:t>.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2996265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>
                <a:hlinkClick r:id="rId2"/>
              </a:rPr>
              <a:t>ABOUT OA WEEK </a:t>
            </a:r>
            <a:r>
              <a:rPr lang="en-US" dirty="0"/>
              <a:t>a global event </a:t>
            </a:r>
            <a:r>
              <a:rPr lang="en-US" dirty="0" smtClean="0"/>
              <a:t>promote the </a:t>
            </a:r>
            <a:r>
              <a:rPr lang="en-US" dirty="0"/>
              <a:t>potential benefits of Open </a:t>
            </a:r>
            <a:r>
              <a:rPr lang="en-US" dirty="0" smtClean="0"/>
              <a:t>Access and </a:t>
            </a:r>
            <a:r>
              <a:rPr lang="en-US" dirty="0"/>
              <a:t>to help inspire wider participation in helping to make Open Access a new norm in scholarship and research.</a:t>
            </a: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r>
              <a:rPr lang="en-US" b="1" i="1" dirty="0">
                <a:hlinkClick r:id="rId3"/>
              </a:rPr>
              <a:t>*Open Access (OA)</a:t>
            </a:r>
            <a:r>
              <a:rPr lang="en-US" b="1" i="1" dirty="0"/>
              <a:t> is free, immediate access to scholarly information online, along with the right to use and reuse that information</a:t>
            </a:r>
            <a:r>
              <a:rPr lang="en-US" b="1" i="1" dirty="0" smtClean="0"/>
              <a:t>. </a:t>
            </a:r>
            <a:r>
              <a:rPr lang="en-US" i="1" dirty="0" smtClean="0"/>
              <a:t>(SPARC)</a:t>
            </a:r>
            <a:endParaRPr lang="en-US" dirty="0"/>
          </a:p>
          <a:p>
            <a:pPr marL="0" indent="0">
              <a:buNone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>*OA removes price barriers (subscriptions, licensing fees, pay-per-view fees) and permission barriers (most copyright and licensing restrictions</a:t>
            </a:r>
            <a:r>
              <a:rPr lang="en-US" dirty="0" smtClean="0"/>
              <a:t>).</a:t>
            </a:r>
            <a:br>
              <a:rPr lang="en-US" dirty="0" smtClean="0"/>
            </a:br>
            <a:r>
              <a:rPr lang="en-US" sz="1400" i="1" dirty="0" smtClean="0"/>
              <a:t>Peter Suber</a:t>
            </a:r>
            <a:r>
              <a:rPr lang="en-US" sz="1400" i="1" dirty="0"/>
              <a:t> </a:t>
            </a:r>
            <a:r>
              <a:rPr lang="en-US" sz="1400" i="1" dirty="0" smtClean="0"/>
              <a:t>from the </a:t>
            </a:r>
            <a:r>
              <a:rPr lang="en-US" sz="1400" i="1" dirty="0" smtClean="0">
                <a:hlinkClick r:id="rId4"/>
              </a:rPr>
              <a:t>Budapest Open Access Initiative, 2002</a:t>
            </a:r>
            <a:r>
              <a:rPr lang="en-US" sz="2400" i="1" dirty="0" smtClean="0"/>
              <a:t/>
            </a:r>
            <a:br>
              <a:rPr lang="en-US" sz="2400" i="1" dirty="0" smtClean="0"/>
            </a:br>
            <a:endParaRPr lang="en-US" sz="20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8686800" y="6477000"/>
            <a:ext cx="381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JR</a:t>
            </a:r>
            <a:endParaRPr lang="en-US" sz="1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011" y="259634"/>
            <a:ext cx="3995178" cy="1182688"/>
          </a:xfrm>
          <a:prstGeom prst="rect">
            <a:avLst/>
          </a:prstGeom>
        </p:spPr>
      </p:pic>
      <p:pic>
        <p:nvPicPr>
          <p:cNvPr id="8" name="Picture 7" descr="cclogowe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71099" y="5680873"/>
            <a:ext cx="1568538" cy="376441"/>
          </a:xfrm>
          <a:prstGeom prst="rect">
            <a:avLst/>
          </a:prstGeom>
        </p:spPr>
      </p:pic>
      <p:pic>
        <p:nvPicPr>
          <p:cNvPr id="9" name="Picture 8" descr="taxpayer_access~s600x600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0094" y="5371810"/>
            <a:ext cx="1614142" cy="80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8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Traditional Publishing </a:t>
            </a:r>
            <a:r>
              <a:rPr lang="en-US" dirty="0"/>
              <a:t>-</a:t>
            </a:r>
            <a:r>
              <a:rPr lang="en-US" dirty="0" smtClean="0"/>
              <a:t> vs - Open Access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807720" y="1702118"/>
            <a:ext cx="3703320" cy="556988"/>
          </a:xfrm>
        </p:spPr>
        <p:txBody>
          <a:bodyPr/>
          <a:lstStyle/>
          <a:p>
            <a:pPr algn="ctr"/>
            <a:r>
              <a:rPr lang="en-US" sz="2800" dirty="0" smtClean="0"/>
              <a:t>TRADITIONAL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87680" y="2214193"/>
            <a:ext cx="3855720" cy="4052136"/>
          </a:xfrm>
          <a:ln w="38100" cmpd="sng">
            <a:solidFill>
              <a:schemeClr val="accent2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Pay to</a:t>
            </a:r>
            <a:r>
              <a:rPr lang="en-US" dirty="0"/>
              <a:t> </a:t>
            </a:r>
            <a:r>
              <a:rPr lang="en-US" dirty="0" smtClean="0"/>
              <a:t>read </a:t>
            </a:r>
          </a:p>
          <a:p>
            <a:r>
              <a:rPr lang="en-US" dirty="0" smtClean="0"/>
              <a:t>Restricted access</a:t>
            </a:r>
          </a:p>
          <a:p>
            <a:pPr lvl="1"/>
            <a:r>
              <a:rPr lang="en-US" dirty="0" smtClean="0"/>
              <a:t>Library subscriptions</a:t>
            </a:r>
          </a:p>
          <a:p>
            <a:pPr lvl="1"/>
            <a:r>
              <a:rPr lang="en-US" dirty="0" smtClean="0"/>
              <a:t>Personal subscriptions</a:t>
            </a:r>
          </a:p>
          <a:p>
            <a:r>
              <a:rPr lang="en-US" dirty="0" smtClean="0"/>
              <a:t>Limited peer review</a:t>
            </a:r>
          </a:p>
          <a:p>
            <a:r>
              <a:rPr lang="en-US" dirty="0"/>
              <a:t> </a:t>
            </a:r>
            <a:r>
              <a:rPr lang="en-US" i="1" dirty="0" smtClean="0">
                <a:solidFill>
                  <a:srgbClr val="FF0000"/>
                </a:solidFill>
              </a:rPr>
              <a:t>NOT</a:t>
            </a:r>
            <a:r>
              <a:rPr lang="en-US" dirty="0" smtClean="0"/>
              <a:t> free to use/reuse </a:t>
            </a:r>
          </a:p>
          <a:p>
            <a:r>
              <a:rPr lang="en-US" dirty="0"/>
              <a:t>Delayed </a:t>
            </a:r>
            <a:r>
              <a:rPr lang="en-US" dirty="0" smtClean="0"/>
              <a:t>publishing cycle</a:t>
            </a:r>
            <a:endParaRPr lang="en-US" dirty="0"/>
          </a:p>
          <a:p>
            <a:pPr lvl="1"/>
            <a:r>
              <a:rPr lang="en-US" dirty="0"/>
              <a:t>Long turnaround from research – submission – </a:t>
            </a:r>
            <a:r>
              <a:rPr lang="en-US" dirty="0" smtClean="0"/>
              <a:t>publication</a:t>
            </a:r>
          </a:p>
          <a:p>
            <a:r>
              <a:rPr lang="en-US" dirty="0" smtClean="0"/>
              <a:t>Some publishing fees</a:t>
            </a:r>
            <a:endParaRPr lang="en-US" dirty="0"/>
          </a:p>
          <a:p>
            <a:pPr marL="365760" lvl="1" indent="0">
              <a:buNone/>
            </a:pPr>
            <a:endParaRPr lang="en-US" dirty="0" smtClean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413054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2800" dirty="0" smtClean="0"/>
              <a:t>OA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214193"/>
            <a:ext cx="3886200" cy="4052136"/>
          </a:xfrm>
          <a:ln w="38100" cmpd="sng">
            <a:solidFill>
              <a:schemeClr val="accent4"/>
            </a:solidFill>
          </a:ln>
        </p:spPr>
        <p:txBody>
          <a:bodyPr>
            <a:normAutofit/>
          </a:bodyPr>
          <a:lstStyle/>
          <a:p>
            <a:r>
              <a:rPr lang="en-US" dirty="0" smtClean="0"/>
              <a:t>Free to read </a:t>
            </a:r>
          </a:p>
          <a:p>
            <a:r>
              <a:rPr lang="en-US" dirty="0" smtClean="0"/>
              <a:t>Widely available</a:t>
            </a:r>
          </a:p>
          <a:p>
            <a:r>
              <a:rPr lang="en-US" dirty="0" smtClean="0"/>
              <a:t>Unlimited peer review/sharing/collaborating</a:t>
            </a:r>
          </a:p>
          <a:p>
            <a:r>
              <a:rPr lang="en-US" dirty="0" smtClean="0"/>
              <a:t>Often free to use/reuse</a:t>
            </a:r>
          </a:p>
          <a:p>
            <a:r>
              <a:rPr lang="en-US" dirty="0" smtClean="0"/>
              <a:t>Shorter publishing cycle</a:t>
            </a:r>
          </a:p>
          <a:p>
            <a:r>
              <a:rPr lang="en-US" dirty="0" smtClean="0"/>
              <a:t>Some publishing fees</a:t>
            </a:r>
          </a:p>
        </p:txBody>
      </p:sp>
      <p:pic>
        <p:nvPicPr>
          <p:cNvPr id="9" name="Picture 8" descr="PL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0082" y="5489166"/>
            <a:ext cx="1000854" cy="5096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317" y="5489166"/>
            <a:ext cx="2205942" cy="50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1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7868"/>
            <a:ext cx="9144000" cy="62658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589" y="6488668"/>
            <a:ext cx="51892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Image credit: </a:t>
            </a:r>
            <a:r>
              <a:rPr lang="en-US" sz="1100" dirty="0" smtClean="0">
                <a:hlinkClick r:id="rId3"/>
              </a:rPr>
              <a:t>http</a:t>
            </a:r>
            <a:r>
              <a:rPr lang="en-US" sz="1100" dirty="0">
                <a:hlinkClick r:id="rId3"/>
              </a:rPr>
              <a:t>://</a:t>
            </a:r>
            <a:r>
              <a:rPr lang="en-US" sz="1100" dirty="0" smtClean="0">
                <a:hlinkClick r:id="rId3"/>
              </a:rPr>
              <a:t>www.aston.ac.uk/EasySiteWeb/GatewayLink.aspx?alId=221535</a:t>
            </a:r>
            <a:r>
              <a:rPr lang="en-US" sz="1100" dirty="0" smtClean="0"/>
              <a:t> (1)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9194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913" y="4401789"/>
            <a:ext cx="3049370" cy="191068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835057"/>
            <a:ext cx="7543800" cy="3566160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/>
              <a:t>GETTING CITED: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800" dirty="0" smtClean="0"/>
              <a:t>Increase Your Impact with Open Access Repositories &amp; Social Media</a:t>
            </a:r>
            <a:endParaRPr lang="en-US" sz="48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 algn="ctr"/>
            <a:endParaRPr lang="en-US" sz="1600" dirty="0"/>
          </a:p>
          <a:p>
            <a:r>
              <a:rPr lang="en-US" b="1" dirty="0"/>
              <a:t>Julia E. Rodriguez </a:t>
            </a:r>
            <a:br>
              <a:rPr lang="en-US" b="1" dirty="0"/>
            </a:br>
            <a:r>
              <a:rPr lang="en-US" dirty="0"/>
              <a:t>Assistant Professor- Nursing, Health Sciences &amp;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Faculty </a:t>
            </a:r>
            <a:r>
              <a:rPr lang="en-US" dirty="0"/>
              <a:t>Research Support Librarian, OU </a:t>
            </a:r>
            <a:r>
              <a:rPr lang="en-US" dirty="0" smtClean="0"/>
              <a:t>Libraries</a:t>
            </a:r>
          </a:p>
          <a:p>
            <a:r>
              <a:rPr lang="en-US" dirty="0" smtClean="0"/>
              <a:t>juliar@Oakland.edu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362200" y="3657600"/>
            <a:ext cx="6757331" cy="1828800"/>
          </a:xfrm>
          <a:prstGeom prst="rect">
            <a:avLst/>
          </a:prstGeom>
        </p:spPr>
        <p:txBody>
          <a:bodyPr vert="horz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29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961" y="742385"/>
            <a:ext cx="3824016" cy="54252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449" y="632034"/>
            <a:ext cx="7543800" cy="690858"/>
          </a:xfrm>
        </p:spPr>
        <p:txBody>
          <a:bodyPr>
            <a:noAutofit/>
          </a:bodyPr>
          <a:lstStyle/>
          <a:p>
            <a:r>
              <a:rPr lang="en-US" sz="6000" dirty="0" smtClean="0"/>
              <a:t>Outline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449" y="1845734"/>
            <a:ext cx="7543801" cy="452817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b="1" dirty="0" smtClean="0"/>
              <a:t>Increase Exposure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/>
              <a:t>OA repositories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/>
              <a:t>Academic online communities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Calibri" panose="020F0502020204030204" pitchFamily="34" charset="0"/>
              </a:rPr>
              <a:t>Social media as publicity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b="1" dirty="0" smtClean="0">
              <a:latin typeface="Calibri" panose="020F0502020204030204" pitchFamily="34" charset="0"/>
            </a:endParaRPr>
          </a:p>
          <a:p>
            <a:r>
              <a:rPr lang="en-US" sz="2400" b="1" dirty="0"/>
              <a:t>Who has cited you? </a:t>
            </a:r>
            <a:endParaRPr lang="en-US" sz="2400" dirty="0"/>
          </a:p>
          <a:p>
            <a:pPr marL="635508" lvl="1" indent="-342900">
              <a:buFont typeface="Wingdings" panose="05000000000000000000" pitchFamily="2" charset="2"/>
              <a:buChar char="Ø"/>
            </a:pPr>
            <a:r>
              <a:rPr lang="en-US" sz="2400" i="1" dirty="0" smtClean="0">
                <a:latin typeface="Calibri" panose="020F0502020204030204" pitchFamily="34" charset="0"/>
              </a:rPr>
              <a:t>Finding citations </a:t>
            </a:r>
          </a:p>
          <a:p>
            <a:pPr marL="635508" lvl="1" indent="-342900">
              <a:buFont typeface="Wingdings" panose="05000000000000000000" pitchFamily="2" charset="2"/>
              <a:buChar char="Ø"/>
            </a:pPr>
            <a:r>
              <a:rPr lang="en-US" sz="2400" i="1" dirty="0" smtClean="0">
                <a:latin typeface="Calibri" panose="020F0502020204030204" pitchFamily="34" charset="0"/>
              </a:rPr>
              <a:t>Tools </a:t>
            </a:r>
          </a:p>
          <a:p>
            <a:pPr marL="635508" lvl="1" indent="-342900">
              <a:buFont typeface="Wingdings" panose="05000000000000000000" pitchFamily="2" charset="2"/>
              <a:buChar char="Ø"/>
            </a:pPr>
            <a:endParaRPr lang="en-US" sz="24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sz="2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14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Increasing your </a:t>
            </a:r>
            <a:r>
              <a:rPr lang="en-US" dirty="0" smtClean="0"/>
              <a:t>exposure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2960" y="1975945"/>
            <a:ext cx="713652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</a:t>
            </a:r>
            <a:r>
              <a:rPr lang="en-US" sz="2800" dirty="0" smtClean="0"/>
              <a:t>nline </a:t>
            </a:r>
            <a:r>
              <a:rPr lang="en-US" sz="2800" dirty="0"/>
              <a:t>repositories, profiles and </a:t>
            </a:r>
            <a:r>
              <a:rPr lang="en-US" sz="2800" dirty="0" smtClean="0"/>
              <a:t>communities</a:t>
            </a:r>
          </a:p>
          <a:p>
            <a:endParaRPr lang="en-US" sz="2800" dirty="0"/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Open Access Institutional repositories</a:t>
            </a:r>
            <a:endParaRPr lang="en-US" sz="2800" dirty="0"/>
          </a:p>
          <a:p>
            <a:pPr marL="342900" lvl="0" indent="-342900">
              <a:buFont typeface="+mj-lt"/>
              <a:buAutoNum type="arabicPeriod"/>
            </a:pPr>
            <a:r>
              <a:rPr lang="en-US" sz="2800" dirty="0" smtClean="0"/>
              <a:t>Online profiles</a:t>
            </a:r>
            <a:endParaRPr lang="en-US" sz="2800" dirty="0"/>
          </a:p>
          <a:p>
            <a:pPr marL="342900" lvl="0" indent="-342900">
              <a:buFont typeface="+mj-lt"/>
              <a:buAutoNum type="arabicPeriod"/>
            </a:pPr>
            <a:r>
              <a:rPr lang="en-US" sz="2800" dirty="0" smtClean="0"/>
              <a:t>Scholarly communities </a:t>
            </a:r>
            <a:endParaRPr lang="en-US" sz="2800" dirty="0"/>
          </a:p>
          <a:p>
            <a:pPr marL="342900" lvl="0" indent="-342900">
              <a:buFont typeface="+mj-lt"/>
              <a:buAutoNum type="arabicPeriod"/>
            </a:pPr>
            <a:r>
              <a:rPr lang="en-US" sz="2800" dirty="0" smtClean="0"/>
              <a:t>Reference managers 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sz="2800" dirty="0" smtClean="0"/>
              <a:t>Social Media &amp; publicity sites</a:t>
            </a:r>
            <a:endParaRPr lang="en-US" sz="2800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966" y="4019564"/>
            <a:ext cx="2819933" cy="196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5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585" y="393143"/>
            <a:ext cx="7543800" cy="658981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dirty="0" smtClean="0"/>
              <a:t>Author </a:t>
            </a:r>
            <a:r>
              <a:rPr lang="en-US" dirty="0"/>
              <a:t>rights </a:t>
            </a:r>
            <a:r>
              <a:rPr lang="en-US" dirty="0" smtClean="0"/>
              <a:t> and OA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972" y="1826452"/>
            <a:ext cx="8149025" cy="4460473"/>
          </a:xfrm>
        </p:spPr>
        <p:txBody>
          <a:bodyPr>
            <a:normAutofit/>
          </a:bodyPr>
          <a:lstStyle/>
          <a:p>
            <a:pPr marL="731520" lvl="1" indent="-457200">
              <a:buFont typeface="+mj-lt"/>
              <a:buAutoNum type="arabicPeriod"/>
            </a:pPr>
            <a:r>
              <a:rPr lang="en-US" sz="2800" dirty="0" smtClean="0">
                <a:solidFill>
                  <a:schemeClr val="tx1"/>
                </a:solidFill>
              </a:rPr>
              <a:t>Retain rights </a:t>
            </a:r>
            <a:r>
              <a:rPr lang="en-US" sz="2800" dirty="0">
                <a:solidFill>
                  <a:schemeClr val="tx1"/>
                </a:solidFill>
              </a:rPr>
              <a:t>to post a copy or preprint of </a:t>
            </a:r>
            <a:r>
              <a:rPr lang="en-US" sz="2800" dirty="0" smtClean="0">
                <a:solidFill>
                  <a:schemeClr val="tx1"/>
                </a:solidFill>
              </a:rPr>
              <a:t>article online – ALWAYS inspect publishing agreement</a:t>
            </a:r>
          </a:p>
          <a:p>
            <a:pPr marL="731520" lvl="1" indent="-457200"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</a:endParaRPr>
          </a:p>
          <a:p>
            <a:pPr marL="731520" lvl="1" indent="-457200">
              <a:buFont typeface="+mj-lt"/>
              <a:buAutoNum type="arabicPeriod"/>
            </a:pPr>
            <a:r>
              <a:rPr lang="en-US" sz="2800" dirty="0" smtClean="0">
                <a:solidFill>
                  <a:schemeClr val="tx1"/>
                </a:solidFill>
              </a:rPr>
              <a:t>Publish in OA journals that use</a:t>
            </a:r>
            <a:br>
              <a:rPr lang="en-US" sz="2800" dirty="0" smtClean="0">
                <a:solidFill>
                  <a:schemeClr val="tx1"/>
                </a:solidFill>
              </a:rPr>
            </a:br>
            <a:r>
              <a:rPr lang="en-US" sz="2800" dirty="0" smtClean="0">
                <a:solidFill>
                  <a:schemeClr val="tx1"/>
                </a:solidFill>
              </a:rPr>
              <a:t>Creative Commons licenses </a:t>
            </a:r>
            <a:br>
              <a:rPr lang="en-US" sz="2800" dirty="0" smtClean="0">
                <a:solidFill>
                  <a:schemeClr val="tx1"/>
                </a:solidFill>
              </a:rPr>
            </a:br>
            <a:endParaRPr lang="en-US" sz="2800" dirty="0">
              <a:solidFill>
                <a:schemeClr val="tx1"/>
              </a:solidFill>
            </a:endParaRPr>
          </a:p>
          <a:p>
            <a:pPr marL="731520" lvl="1" indent="-457200">
              <a:buFont typeface="+mj-lt"/>
              <a:buAutoNum type="arabicPeriod"/>
            </a:pPr>
            <a:endParaRPr lang="en-US" sz="2800" dirty="0">
              <a:solidFill>
                <a:schemeClr val="tx1"/>
              </a:solidFill>
              <a:latin typeface="+mj-lt"/>
            </a:endParaRPr>
          </a:p>
          <a:p>
            <a:pPr marL="731520" lvl="1" indent="-457200">
              <a:buFont typeface="+mj-lt"/>
              <a:buAutoNum type="arabicPeriod"/>
            </a:pPr>
            <a:endParaRPr lang="en-US" sz="2800" dirty="0" smtClean="0">
              <a:solidFill>
                <a:schemeClr val="tx1"/>
              </a:solidFill>
              <a:latin typeface="+mj-lt"/>
            </a:endParaRPr>
          </a:p>
          <a:p>
            <a:pPr marL="731520" lvl="1" indent="-457200">
              <a:buFont typeface="+mj-lt"/>
              <a:buAutoNum type="arabicPeriod"/>
            </a:pPr>
            <a:endParaRPr lang="en-US" sz="2800" dirty="0" smtClean="0">
              <a:solidFill>
                <a:schemeClr val="tx1"/>
              </a:solidFill>
              <a:latin typeface="+mj-lt"/>
            </a:endParaRPr>
          </a:p>
          <a:p>
            <a:pPr marL="1005840" lvl="2" indent="-457200">
              <a:buFont typeface="Wingdings" panose="05000000000000000000" pitchFamily="2" charset="2"/>
              <a:buChar char="Ø"/>
            </a:pPr>
            <a:r>
              <a:rPr lang="en-US" sz="1800" dirty="0" smtClean="0"/>
              <a:t>See </a:t>
            </a:r>
            <a:r>
              <a:rPr lang="en-US" sz="1800" dirty="0"/>
              <a:t>Author’s rights guide on OU website </a:t>
            </a:r>
            <a:r>
              <a:rPr lang="en-US" sz="1800" dirty="0" smtClean="0"/>
              <a:t>guide&gt;</a:t>
            </a:r>
            <a:r>
              <a:rPr lang="en-US" sz="1800" b="1" dirty="0">
                <a:hlinkClick r:id="rId2"/>
              </a:rPr>
              <a:t>http://tinyurl.com/c2tsop7</a:t>
            </a:r>
            <a:endParaRPr lang="en-US" sz="1800" dirty="0">
              <a:solidFill>
                <a:schemeClr val="tx1"/>
              </a:solidFill>
              <a:latin typeface="+mj-lt"/>
            </a:endParaRPr>
          </a:p>
          <a:p>
            <a:endParaRPr lang="en-US" dirty="0"/>
          </a:p>
        </p:txBody>
      </p:sp>
      <p:pic>
        <p:nvPicPr>
          <p:cNvPr id="4" name="Picture 3" descr="keepcopyrights_logo cop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2533" y="2838258"/>
            <a:ext cx="2074577" cy="1996292"/>
          </a:xfrm>
          <a:prstGeom prst="rect">
            <a:avLst/>
          </a:prstGeom>
        </p:spPr>
      </p:pic>
      <p:pic>
        <p:nvPicPr>
          <p:cNvPr id="5" name="Picture 4" descr="cclogowe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65484" y="4121964"/>
            <a:ext cx="1568538" cy="376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424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5348" y="667737"/>
            <a:ext cx="7543800" cy="762267"/>
          </a:xfrm>
        </p:spPr>
        <p:txBody>
          <a:bodyPr/>
          <a:lstStyle/>
          <a:p>
            <a:pPr algn="ctr"/>
            <a:r>
              <a:rPr lang="en-US" dirty="0" smtClean="0"/>
              <a:t>Institutional Repositories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122" y="3084371"/>
            <a:ext cx="7543801" cy="3244002"/>
          </a:xfrm>
        </p:spPr>
        <p:txBody>
          <a:bodyPr>
            <a:normAutofit fontScale="32500" lnSpcReduction="20000"/>
          </a:bodyPr>
          <a:lstStyle/>
          <a:p>
            <a:endParaRPr lang="en-US" dirty="0" smtClean="0"/>
          </a:p>
          <a:p>
            <a:endParaRPr lang="en-US" sz="6000" dirty="0" smtClean="0"/>
          </a:p>
          <a:p>
            <a:r>
              <a:rPr lang="en-US" sz="6000" dirty="0" smtClean="0"/>
              <a:t>1</a:t>
            </a:r>
            <a:r>
              <a:rPr lang="en-US" sz="6000" dirty="0"/>
              <a:t>. </a:t>
            </a:r>
            <a:r>
              <a:rPr lang="en-US" sz="6000" b="1" dirty="0"/>
              <a:t>Maximize the impact and visibility of your published </a:t>
            </a:r>
            <a:r>
              <a:rPr lang="en-US" sz="6000" b="1" dirty="0" smtClean="0"/>
              <a:t>research</a:t>
            </a:r>
            <a:r>
              <a:rPr lang="en-US" sz="6000" dirty="0" smtClean="0"/>
              <a:t>.</a:t>
            </a:r>
            <a:br>
              <a:rPr lang="en-US" sz="6000" dirty="0" smtClean="0"/>
            </a:b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6000" dirty="0" smtClean="0"/>
              <a:t>2</a:t>
            </a:r>
            <a:r>
              <a:rPr lang="en-US" sz="6000" dirty="0"/>
              <a:t>. </a:t>
            </a:r>
            <a:r>
              <a:rPr lang="en-US" sz="6000" b="1" dirty="0"/>
              <a:t>Provide a permanent space to archive and disseminate </a:t>
            </a:r>
            <a:r>
              <a:rPr lang="en-US" sz="6000" dirty="0"/>
              <a:t>publications, presentations, data </a:t>
            </a:r>
            <a:r>
              <a:rPr lang="en-US" sz="6000" dirty="0" smtClean="0"/>
              <a:t>sets.</a:t>
            </a:r>
            <a:br>
              <a:rPr lang="en-US" sz="6000" dirty="0" smtClean="0"/>
            </a:b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6000" dirty="0" smtClean="0"/>
              <a:t>3</a:t>
            </a:r>
            <a:r>
              <a:rPr lang="en-US" sz="6000" dirty="0"/>
              <a:t>. </a:t>
            </a:r>
            <a:r>
              <a:rPr lang="en-US" sz="6000" b="1" dirty="0"/>
              <a:t>Archive</a:t>
            </a:r>
            <a:r>
              <a:rPr lang="en-US" sz="6000" dirty="0"/>
              <a:t> </a:t>
            </a:r>
            <a:r>
              <a:rPr lang="en-US" sz="6000" b="1" dirty="0"/>
              <a:t>conferences recordings</a:t>
            </a:r>
            <a:r>
              <a:rPr lang="en-US" sz="6000" dirty="0"/>
              <a:t>, </a:t>
            </a:r>
            <a:r>
              <a:rPr lang="en-US" sz="6000" b="1" dirty="0"/>
              <a:t>presentation </a:t>
            </a:r>
            <a:r>
              <a:rPr lang="en-US" sz="6000" b="1" dirty="0" smtClean="0"/>
              <a:t>slides.</a:t>
            </a:r>
            <a:br>
              <a:rPr lang="en-US" sz="6000" b="1" dirty="0" smtClean="0"/>
            </a:br>
            <a:r>
              <a:rPr lang="en-US" sz="6000" b="1" dirty="0" smtClean="0"/>
              <a:t/>
            </a:r>
            <a:br>
              <a:rPr lang="en-US" sz="6000" b="1" dirty="0" smtClean="0"/>
            </a:br>
            <a:r>
              <a:rPr lang="en-US" sz="6000" dirty="0" smtClean="0"/>
              <a:t>4</a:t>
            </a:r>
            <a:r>
              <a:rPr lang="en-US" sz="6000" dirty="0"/>
              <a:t>. </a:t>
            </a:r>
            <a:r>
              <a:rPr lang="en-US" sz="6000" b="1" dirty="0"/>
              <a:t>Promote</a:t>
            </a:r>
            <a:r>
              <a:rPr lang="en-US" sz="6000" dirty="0"/>
              <a:t> </a:t>
            </a:r>
            <a:r>
              <a:rPr lang="en-US" sz="6000" b="1" dirty="0"/>
              <a:t>high visibility</a:t>
            </a:r>
            <a:r>
              <a:rPr lang="en-US" sz="6000" dirty="0"/>
              <a:t> in Google and Google </a:t>
            </a:r>
            <a:r>
              <a:rPr lang="en-US" sz="6000" dirty="0" smtClean="0"/>
              <a:t>Scholar.</a:t>
            </a:r>
            <a:br>
              <a:rPr lang="en-US" sz="6000" dirty="0" smtClean="0"/>
            </a:br>
            <a:r>
              <a:rPr lang="en-US" sz="6000" dirty="0" smtClean="0"/>
              <a:t/>
            </a:r>
            <a:br>
              <a:rPr lang="en-US" sz="6000" dirty="0" smtClean="0"/>
            </a:br>
            <a:r>
              <a:rPr lang="en-US" sz="6000" dirty="0" smtClean="0"/>
              <a:t>5</a:t>
            </a:r>
            <a:r>
              <a:rPr lang="en-US" sz="6000" dirty="0"/>
              <a:t>. </a:t>
            </a:r>
            <a:r>
              <a:rPr lang="en-US" sz="6000" b="1" dirty="0"/>
              <a:t>Enable easy </a:t>
            </a:r>
            <a:r>
              <a:rPr lang="en-US" sz="6000" b="1" dirty="0" smtClean="0"/>
              <a:t>distribution </a:t>
            </a:r>
            <a:r>
              <a:rPr lang="en-US" sz="6000" b="1" dirty="0"/>
              <a:t>of your work. </a:t>
            </a:r>
            <a:endParaRPr lang="en-US" sz="590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829887" y="1756373"/>
            <a:ext cx="7536873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en-US" b="1" i="1" dirty="0"/>
              <a:t>Institutional Repositories </a:t>
            </a:r>
            <a:r>
              <a:rPr lang="en-US" i="1" dirty="0"/>
              <a:t>are “digital collections capturing and preserving the intellectual output of a single or multi-university community”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1100" i="1" dirty="0" smtClean="0">
                <a:hlinkClick r:id="rId3"/>
              </a:rPr>
              <a:t>(</a:t>
            </a:r>
            <a:r>
              <a:rPr lang="en-US" sz="1100" i="1" dirty="0">
                <a:hlinkClick r:id="rId3"/>
              </a:rPr>
              <a:t>SPARC 2002 Position Paper- The Case for Institutional Repositories) </a:t>
            </a:r>
            <a:endParaRPr lang="en-US" sz="1100" i="1" dirty="0"/>
          </a:p>
          <a:p>
            <a:endParaRPr lang="en-US" dirty="0"/>
          </a:p>
        </p:txBody>
      </p:sp>
      <p:pic>
        <p:nvPicPr>
          <p:cNvPr id="6" name="Picture 5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78" y="2775299"/>
            <a:ext cx="38576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How </a:t>
            </a:r>
            <a:r>
              <a:rPr lang="en-US" dirty="0"/>
              <a:t>do I submit my research?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12792"/>
            <a:ext cx="7543801" cy="402336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Send </a:t>
            </a:r>
            <a:r>
              <a:rPr lang="en-US" dirty="0">
                <a:hlinkClick r:id="rId2"/>
              </a:rPr>
              <a:t>us your scholarship citations</a:t>
            </a:r>
            <a:r>
              <a:rPr lang="en-US" dirty="0"/>
              <a:t> and we will send you a report of eligible scholarship for archiving in </a:t>
            </a:r>
            <a:r>
              <a:rPr lang="en-US" dirty="0" err="1" smtClean="0"/>
              <a:t>OUR@Oakland</a:t>
            </a:r>
            <a:r>
              <a:rPr lang="en-US" dirty="0" smtClean="0"/>
              <a:t>. </a:t>
            </a:r>
          </a:p>
          <a:p>
            <a:r>
              <a:rPr lang="en-US" sz="1600" i="1" dirty="0" smtClean="0"/>
              <a:t>Link available on </a:t>
            </a:r>
            <a:r>
              <a:rPr lang="en-US" sz="1600" i="1" dirty="0" err="1" smtClean="0">
                <a:hlinkClick r:id="rId3"/>
              </a:rPr>
              <a:t>OUR@Oakland</a:t>
            </a:r>
            <a:r>
              <a:rPr lang="en-US" sz="1600" i="1" dirty="0" smtClean="0">
                <a:hlinkClick r:id="rId3"/>
              </a:rPr>
              <a:t> Faculty scholarship </a:t>
            </a:r>
            <a:r>
              <a:rPr lang="en-US" sz="1600" i="1" dirty="0" smtClean="0"/>
              <a:t>page.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Picture 5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371" y="3130519"/>
            <a:ext cx="4991100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60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55913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sz="5300" dirty="0" smtClean="0"/>
              <a:t>Disciplinary</a:t>
            </a:r>
            <a:r>
              <a:rPr lang="en-US" dirty="0" smtClean="0"/>
              <a:t> </a:t>
            </a:r>
            <a:r>
              <a:rPr lang="en-US" dirty="0"/>
              <a:t>repositories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641297"/>
            <a:ext cx="7543801" cy="1121607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OA Directory maintains a list - </a:t>
            </a: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oad.simmons.edu/oadwiki/Disciplinary_repositories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3141" y="2967341"/>
            <a:ext cx="86068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Science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hlinkClick r:id="rId3"/>
              </a:rPr>
              <a:t>arXiv.org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Physics</a:t>
            </a:r>
            <a:r>
              <a:rPr lang="en-US" dirty="0"/>
              <a:t>, Mathematics, Computer Science, Quantitative Biology, Quantitative Finance and Statistics. Hosted by Cornell University Library.</a:t>
            </a:r>
          </a:p>
          <a:p>
            <a:r>
              <a:rPr lang="en-US" dirty="0">
                <a:hlinkClick r:id="rId4"/>
              </a:rPr>
              <a:t>PubMed Central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U.S</a:t>
            </a:r>
            <a:r>
              <a:rPr lang="en-US" dirty="0"/>
              <a:t>. National Institutes of Health (NIH) </a:t>
            </a:r>
            <a:r>
              <a:rPr lang="en-US" dirty="0" smtClean="0"/>
              <a:t>All </a:t>
            </a:r>
            <a:r>
              <a:rPr lang="en-US" dirty="0"/>
              <a:t>research funded by the NIH now goes into PMC, with a maximum embargo period of 12 months.</a:t>
            </a:r>
          </a:p>
          <a:p>
            <a:r>
              <a:rPr lang="en-US" b="1" i="1" dirty="0"/>
              <a:t>Social </a:t>
            </a:r>
            <a:r>
              <a:rPr lang="en-US" b="1" i="1" dirty="0" smtClean="0"/>
              <a:t>Science</a:t>
            </a:r>
            <a:endParaRPr lang="en-US" dirty="0"/>
          </a:p>
          <a:p>
            <a:r>
              <a:rPr lang="en-US" dirty="0">
                <a:hlinkClick r:id="rId5"/>
              </a:rPr>
              <a:t>Social Science Research Network</a:t>
            </a:r>
            <a:r>
              <a:rPr lang="en-US" dirty="0"/>
              <a:t> (SSRN)</a:t>
            </a:r>
            <a:br>
              <a:rPr lang="en-US" dirty="0"/>
            </a:br>
            <a:r>
              <a:rPr lang="en-US" dirty="0"/>
              <a:t>SSRN is devoted to the rapid worldwide dissemination of social science research and is composed of a number of specialized research networks in each of the social sciences.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35" y="2191874"/>
            <a:ext cx="58102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9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1479" y="0"/>
            <a:ext cx="7543800" cy="1450757"/>
          </a:xfrm>
        </p:spPr>
        <p:txBody>
          <a:bodyPr/>
          <a:lstStyle/>
          <a:p>
            <a:pPr algn="ctr"/>
            <a:r>
              <a:rPr lang="en-US" dirty="0"/>
              <a:t>Online </a:t>
            </a:r>
            <a:r>
              <a:rPr lang="en-US" dirty="0" smtClean="0"/>
              <a:t>profiles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chemeClr val="tx1"/>
                </a:solidFill>
              </a:rPr>
              <a:t>Establish </a:t>
            </a:r>
            <a:r>
              <a:rPr lang="en-US" dirty="0">
                <a:solidFill>
                  <a:schemeClr val="tx1"/>
                </a:solidFill>
              </a:rPr>
              <a:t>a researcher </a:t>
            </a:r>
            <a:r>
              <a:rPr lang="en-US" dirty="0" smtClean="0">
                <a:solidFill>
                  <a:schemeClr val="tx1"/>
                </a:solidFill>
              </a:rPr>
              <a:t>id– </a:t>
            </a:r>
            <a:r>
              <a:rPr lang="en-US" dirty="0">
                <a:solidFill>
                  <a:schemeClr val="tx1"/>
                </a:solidFill>
              </a:rPr>
              <a:t>persistent digital </a:t>
            </a:r>
            <a:r>
              <a:rPr lang="en-US" dirty="0" smtClean="0">
                <a:solidFill>
                  <a:schemeClr val="tx1"/>
                </a:solidFill>
              </a:rPr>
              <a:t>identifier for you links all your publications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 err="1" smtClean="0">
                <a:solidFill>
                  <a:schemeClr val="tx1"/>
                </a:solidFill>
              </a:rPr>
              <a:t>ORCiD</a:t>
            </a:r>
            <a:r>
              <a:rPr lang="en-US" sz="1600" dirty="0" smtClean="0">
                <a:solidFill>
                  <a:schemeClr val="tx1"/>
                </a:solidFill>
              </a:rPr>
              <a:t> – non-profit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600" dirty="0" err="1" smtClean="0">
                <a:solidFill>
                  <a:schemeClr val="tx1"/>
                </a:solidFill>
              </a:rPr>
              <a:t>ResearcherID</a:t>
            </a:r>
            <a:r>
              <a:rPr lang="en-US" sz="1600" dirty="0" smtClean="0">
                <a:solidFill>
                  <a:schemeClr val="tx1"/>
                </a:solidFill>
              </a:rPr>
              <a:t> – Web of Science</a:t>
            </a:r>
            <a:br>
              <a:rPr lang="en-US" sz="1600" dirty="0" smtClean="0">
                <a:solidFill>
                  <a:schemeClr val="tx1"/>
                </a:solidFill>
              </a:rPr>
            </a:br>
            <a:endParaRPr lang="en-US" sz="1600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dirty="0">
                <a:solidFill>
                  <a:schemeClr val="tx1"/>
                </a:solidFill>
              </a:rPr>
              <a:t>Google Scholar-My </a:t>
            </a:r>
            <a:r>
              <a:rPr lang="en-US" dirty="0" smtClean="0">
                <a:solidFill>
                  <a:schemeClr val="tx1"/>
                </a:solidFill>
              </a:rPr>
              <a:t>Citations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>
                <a:solidFill>
                  <a:schemeClr val="tx1"/>
                </a:solidFill>
              </a:rPr>
              <a:t>Publisher website profiles</a:t>
            </a:r>
            <a:endParaRPr lang="en-US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4512" y="2927588"/>
            <a:ext cx="4816444" cy="3336483"/>
          </a:xfrm>
          <a:prstGeom prst="rect">
            <a:avLst/>
          </a:prstGeom>
        </p:spPr>
      </p:pic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4492" y="2180341"/>
            <a:ext cx="1539088" cy="7139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4926" y="2244324"/>
            <a:ext cx="2047875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43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360" y="4551196"/>
            <a:ext cx="2962674" cy="17156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08952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Online Communities</a:t>
            </a:r>
            <a:br>
              <a:rPr lang="en-US" dirty="0" smtClean="0"/>
            </a:br>
            <a:r>
              <a:rPr lang="en-US" sz="3100" dirty="0" smtClean="0"/>
              <a:t>(Scholarly Networks) </a:t>
            </a:r>
            <a:endParaRPr lang="en-US" sz="3100" dirty="0"/>
          </a:p>
        </p:txBody>
      </p:sp>
      <p:sp>
        <p:nvSpPr>
          <p:cNvPr id="5" name="TextBox 4"/>
          <p:cNvSpPr txBox="1"/>
          <p:nvPr/>
        </p:nvSpPr>
        <p:spPr>
          <a:xfrm>
            <a:off x="488888" y="6437014"/>
            <a:ext cx="28167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i="1" dirty="0" smtClean="0"/>
              <a:t>Photo </a:t>
            </a:r>
            <a:r>
              <a:rPr lang="en-US" sz="900" i="1" dirty="0" err="1" smtClean="0"/>
              <a:t>source:http</a:t>
            </a:r>
            <a:r>
              <a:rPr lang="en-US" sz="900" i="1" dirty="0"/>
              <a:t>://www.nmspacecenter.com/2013/06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9713" y="1795747"/>
            <a:ext cx="839256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Role of communities </a:t>
            </a:r>
            <a:r>
              <a:rPr lang="en-US" sz="1400" dirty="0" smtClean="0"/>
              <a:t>(2)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Work </a:t>
            </a:r>
            <a:r>
              <a:rPr lang="en-US" sz="2000" dirty="0"/>
              <a:t>can be created in open forums for others to </a:t>
            </a:r>
            <a:r>
              <a:rPr lang="en-US" sz="2000" dirty="0" smtClean="0"/>
              <a:t>comment, note </a:t>
            </a:r>
            <a:r>
              <a:rPr lang="en-US" sz="2000" dirty="0"/>
              <a:t>and </a:t>
            </a:r>
            <a:r>
              <a:rPr lang="en-US" sz="2000" dirty="0" smtClean="0"/>
              <a:t>promote (via social media).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Broadens </a:t>
            </a:r>
            <a:r>
              <a:rPr lang="en-US" sz="2000" dirty="0"/>
              <a:t>access beyond the research community to include all potential stakeholders </a:t>
            </a:r>
            <a:r>
              <a:rPr lang="en-US" sz="2000" dirty="0" smtClean="0"/>
              <a:t>(funders</a:t>
            </a:r>
            <a:r>
              <a:rPr lang="en-US" sz="2000" dirty="0"/>
              <a:t>, </a:t>
            </a:r>
            <a:r>
              <a:rPr lang="en-US" sz="2000" dirty="0" smtClean="0"/>
              <a:t>policymakers, potential beneficiaries).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Generates </a:t>
            </a:r>
            <a:r>
              <a:rPr lang="en-US" sz="2000" dirty="0"/>
              <a:t>wider engagement and collaboration. </a:t>
            </a:r>
            <a:endParaRPr lang="en-US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Shared </a:t>
            </a:r>
            <a:r>
              <a:rPr lang="en-US" sz="2000" dirty="0"/>
              <a:t>knowledge can help to shorten the research cycle and the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route </a:t>
            </a:r>
            <a:r>
              <a:rPr lang="en-US" sz="2000" dirty="0"/>
              <a:t>to potentially life-saving </a:t>
            </a:r>
            <a:r>
              <a:rPr lang="en-US" sz="2000" dirty="0" smtClean="0"/>
              <a:t>discoveries</a:t>
            </a:r>
            <a:endParaRPr lang="en-US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Facilitate </a:t>
            </a:r>
            <a:r>
              <a:rPr lang="en-US" sz="2000" dirty="0"/>
              <a:t>research collaboration and </a:t>
            </a:r>
            <a:r>
              <a:rPr lang="en-US" sz="2000" dirty="0" smtClean="0"/>
              <a:t>enhance </a:t>
            </a:r>
            <a:r>
              <a:rPr lang="en-US" sz="2000" dirty="0"/>
              <a:t>scholarly </a:t>
            </a:r>
            <a:r>
              <a:rPr lang="en-US" sz="2000" dirty="0" smtClean="0"/>
              <a:t>communication.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F</a:t>
            </a:r>
            <a:r>
              <a:rPr lang="en-US" sz="2000" dirty="0" smtClean="0"/>
              <a:t>ound </a:t>
            </a:r>
            <a:r>
              <a:rPr lang="en-US" sz="2000" dirty="0"/>
              <a:t>to predominantly perform the passive role of an online business </a:t>
            </a:r>
            <a:r>
              <a:rPr lang="en-US" sz="2000" dirty="0" smtClean="0"/>
              <a:t>card.</a:t>
            </a:r>
            <a:r>
              <a:rPr lang="en-US" sz="1400" dirty="0" smtClean="0"/>
              <a:t>(3)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48588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176" y="3269764"/>
            <a:ext cx="4014069" cy="301055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08952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Online Communities</a:t>
            </a:r>
            <a:br>
              <a:rPr lang="en-US" dirty="0" smtClean="0"/>
            </a:br>
            <a:r>
              <a:rPr lang="en-US" sz="3100" dirty="0" smtClean="0"/>
              <a:t>(Scholarly Networks) </a:t>
            </a:r>
            <a:endParaRPr lang="en-US" sz="3100" dirty="0"/>
          </a:p>
        </p:txBody>
      </p:sp>
      <p:sp>
        <p:nvSpPr>
          <p:cNvPr id="3" name="TextBox 2"/>
          <p:cNvSpPr txBox="1"/>
          <p:nvPr/>
        </p:nvSpPr>
        <p:spPr>
          <a:xfrm>
            <a:off x="406069" y="2146379"/>
            <a:ext cx="828535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en-US" sz="2800" dirty="0">
                <a:hlinkClick r:id="rId4"/>
              </a:rPr>
              <a:t>Academia</a:t>
            </a:r>
            <a:r>
              <a:rPr lang="en-US" sz="2800" dirty="0"/>
              <a:t> </a:t>
            </a:r>
            <a:r>
              <a:rPr lang="en-US" sz="2800" dirty="0" smtClean="0"/>
              <a:t>– multi-disciplinary community</a:t>
            </a:r>
            <a:endParaRPr lang="en-US" sz="2800" dirty="0"/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en-US" sz="2800" dirty="0" err="1">
                <a:hlinkClick r:id="rId5"/>
              </a:rPr>
              <a:t>ResearchGate</a:t>
            </a:r>
            <a:r>
              <a:rPr lang="en-US" sz="2800" dirty="0"/>
              <a:t> </a:t>
            </a:r>
            <a:r>
              <a:rPr lang="en-US" sz="2800" dirty="0" smtClean="0"/>
              <a:t>– heavily science based –collaboration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en-US" sz="2800" dirty="0" err="1" smtClean="0">
                <a:hlinkClick r:id="rId6"/>
              </a:rPr>
              <a:t>Labroots</a:t>
            </a:r>
            <a:r>
              <a:rPr lang="en-US" sz="2800" dirty="0" smtClean="0"/>
              <a:t> - scientific -producer </a:t>
            </a:r>
            <a:r>
              <a:rPr lang="en-US" sz="2800" dirty="0"/>
              <a:t>of educational virtual events and webinars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en-US" sz="2800" dirty="0" smtClean="0"/>
              <a:t>Reference manager and more</a:t>
            </a:r>
            <a:br>
              <a:rPr lang="en-US" sz="2800" dirty="0" smtClean="0"/>
            </a:br>
            <a:r>
              <a:rPr lang="en-US" sz="2800" dirty="0" smtClean="0"/>
              <a:t>	</a:t>
            </a:r>
            <a:r>
              <a:rPr lang="en-US" sz="2800" dirty="0" err="1" smtClean="0">
                <a:hlinkClick r:id="rId7"/>
              </a:rPr>
              <a:t>Mendeley</a:t>
            </a:r>
            <a:r>
              <a:rPr lang="en-US" sz="2800" dirty="0" smtClean="0"/>
              <a:t>, </a:t>
            </a:r>
            <a:r>
              <a:rPr lang="en-US" sz="2800" dirty="0" err="1" smtClean="0">
                <a:hlinkClick r:id="rId8"/>
              </a:rPr>
              <a:t>Zotero</a:t>
            </a:r>
            <a:endParaRPr lang="en-US" sz="2800" dirty="0"/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en-US" sz="2800" dirty="0" smtClean="0">
                <a:hlinkClick r:id="rId9"/>
              </a:rPr>
              <a:t>Tools for researchers blog</a:t>
            </a:r>
            <a:endParaRPr lang="en-US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88888" y="6437014"/>
            <a:ext cx="281679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i="1" dirty="0" smtClean="0"/>
              <a:t>Photo </a:t>
            </a:r>
            <a:r>
              <a:rPr lang="en-US" sz="900" i="1" dirty="0" err="1" smtClean="0"/>
              <a:t>source:http</a:t>
            </a:r>
            <a:r>
              <a:rPr lang="en-US" sz="900" i="1" dirty="0"/>
              <a:t>://www.nmspacecenter.com/2013/06</a:t>
            </a:r>
          </a:p>
        </p:txBody>
      </p:sp>
    </p:spTree>
    <p:extLst>
      <p:ext uri="{BB962C8B-B14F-4D97-AF65-F5344CB8AC3E}">
        <p14:creationId xmlns:p14="http://schemas.microsoft.com/office/powerpoint/2010/main" val="340787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" y="3309644"/>
            <a:ext cx="3128891" cy="10955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Social Media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965417" y="1845734"/>
            <a:ext cx="4546198" cy="4023359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ransform journal </a:t>
            </a:r>
            <a:r>
              <a:rPr lang="en-US" dirty="0"/>
              <a:t>articles into an easy-to-understand </a:t>
            </a:r>
            <a:r>
              <a:rPr lang="en-US" dirty="0" err="1"/>
              <a:t>Scinopsis</a:t>
            </a:r>
            <a:r>
              <a:rPr lang="en-US" dirty="0"/>
              <a:t> (scientific synopsis) for everyone to learn and </a:t>
            </a:r>
            <a:r>
              <a:rPr lang="en-US" dirty="0" smtClean="0"/>
              <a:t>enjoy.</a:t>
            </a:r>
          </a:p>
          <a:p>
            <a:endParaRPr lang="en-US" dirty="0"/>
          </a:p>
          <a:p>
            <a:r>
              <a:rPr lang="en-US" dirty="0" smtClean="0"/>
              <a:t>Kudos </a:t>
            </a:r>
            <a:r>
              <a:rPr lang="en-US" dirty="0"/>
              <a:t>is a web-based service that helps researchers and their institutions and funders to maximize the visibility and impact of their published </a:t>
            </a:r>
            <a:r>
              <a:rPr lang="en-US" dirty="0" smtClean="0"/>
              <a:t>articles.</a:t>
            </a:r>
          </a:p>
          <a:p>
            <a:pPr marL="0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Twitter – social networking and quick new releases, self promotion tool</a:t>
            </a:r>
            <a:endParaRPr lang="en-US" dirty="0"/>
          </a:p>
        </p:txBody>
      </p:sp>
      <p:pic>
        <p:nvPicPr>
          <p:cNvPr id="4" name="Picture 3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050" y="1924569"/>
            <a:ext cx="2676525" cy="10572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295" y="4736880"/>
            <a:ext cx="1076325" cy="70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33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959" y="4113542"/>
            <a:ext cx="2469828" cy="196592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Whose cited you?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822960" y="2049517"/>
            <a:ext cx="78901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Cited reference searching- </a:t>
            </a:r>
            <a:r>
              <a:rPr lang="en-US" sz="3200" b="1" dirty="0" smtClean="0"/>
              <a:t>Finding </a:t>
            </a:r>
            <a:r>
              <a:rPr lang="en-US" sz="3200" b="1" dirty="0"/>
              <a:t>citations </a:t>
            </a:r>
            <a:endParaRPr lang="en-US" sz="3200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dirty="0">
                <a:hlinkClick r:id="rId3"/>
              </a:rPr>
              <a:t>Scopus </a:t>
            </a:r>
            <a:r>
              <a:rPr lang="en-US" sz="1600" dirty="0" smtClean="0"/>
              <a:t>(OU database)</a:t>
            </a:r>
            <a:endParaRPr lang="en-US" sz="1600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dirty="0"/>
              <a:t>Web of Science – </a:t>
            </a:r>
            <a:r>
              <a:rPr lang="en-US" sz="3200" dirty="0" smtClean="0"/>
              <a:t>JCR </a:t>
            </a:r>
            <a:r>
              <a:rPr lang="en-US" sz="1600" dirty="0" smtClean="0"/>
              <a:t>(OU database) </a:t>
            </a:r>
            <a:endParaRPr lang="en-US" sz="1600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dirty="0">
                <a:hlinkClick r:id="rId4"/>
              </a:rPr>
              <a:t>Google Scholar</a:t>
            </a:r>
            <a:endParaRPr lang="en-US" sz="3200" dirty="0"/>
          </a:p>
          <a:p>
            <a:pPr marL="971550" lvl="1" indent="-514350">
              <a:buFont typeface="+mj-lt"/>
              <a:buAutoNum type="arabicPeriod"/>
            </a:pPr>
            <a:r>
              <a:rPr lang="en-US" sz="3200" dirty="0"/>
              <a:t>Other discipline </a:t>
            </a:r>
            <a:r>
              <a:rPr lang="en-US" sz="3200" dirty="0" smtClean="0"/>
              <a:t>databases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3200" dirty="0" smtClean="0"/>
              <a:t>Publisher Author’s dashboards</a:t>
            </a:r>
          </a:p>
        </p:txBody>
      </p:sp>
    </p:spTree>
    <p:extLst>
      <p:ext uri="{BB962C8B-B14F-4D97-AF65-F5344CB8AC3E}">
        <p14:creationId xmlns:p14="http://schemas.microsoft.com/office/powerpoint/2010/main" val="63206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33938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536" y="2706414"/>
            <a:ext cx="5249216" cy="40517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37649" y="161817"/>
            <a:ext cx="281679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PLOS ONE</a:t>
            </a:r>
            <a:endParaRPr lang="en-US" sz="4400" dirty="0"/>
          </a:p>
        </p:txBody>
      </p:sp>
      <p:sp>
        <p:nvSpPr>
          <p:cNvPr id="7" name="TextBox 6"/>
          <p:cNvSpPr txBox="1"/>
          <p:nvPr/>
        </p:nvSpPr>
        <p:spPr>
          <a:xfrm>
            <a:off x="4833938" y="1234231"/>
            <a:ext cx="2067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Article level metrics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791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59" y="-26777"/>
            <a:ext cx="7543800" cy="1450757"/>
          </a:xfrm>
        </p:spPr>
        <p:txBody>
          <a:bodyPr/>
          <a:lstStyle/>
          <a:p>
            <a:r>
              <a:rPr lang="en-US" dirty="0" err="1" smtClean="0"/>
              <a:t>Altmetrics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/>
              <a:t>Q</a:t>
            </a:r>
            <a:r>
              <a:rPr lang="en-US" dirty="0" smtClean="0"/>
              <a:t>uantifiable </a:t>
            </a:r>
            <a:r>
              <a:rPr lang="en-US" dirty="0"/>
              <a:t>d</a:t>
            </a:r>
            <a:r>
              <a:rPr lang="en-US" dirty="0" smtClean="0"/>
              <a:t>ata</a:t>
            </a:r>
          </a:p>
          <a:p>
            <a:pPr>
              <a:buFont typeface="Arial" pitchFamily="34" charset="0"/>
              <a:buChar char="•"/>
            </a:pPr>
            <a:r>
              <a:rPr lang="en-US" dirty="0"/>
              <a:t>u</a:t>
            </a:r>
            <a:r>
              <a:rPr lang="en-US" dirty="0" smtClean="0"/>
              <a:t>sage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social bookmarking and dissemination activity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citations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media and blog coverage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discussion activity and ratings</a:t>
            </a:r>
          </a:p>
          <a:p>
            <a:pPr lvl="2"/>
            <a:r>
              <a:rPr lang="en-US" sz="2000" dirty="0" err="1" smtClean="0">
                <a:latin typeface="+mj-lt"/>
              </a:rPr>
              <a:t>Mendeley</a:t>
            </a:r>
            <a:endParaRPr lang="en-US" sz="2000" dirty="0" smtClean="0">
              <a:latin typeface="+mj-lt"/>
            </a:endParaRPr>
          </a:p>
          <a:p>
            <a:pPr lvl="2"/>
            <a:r>
              <a:rPr lang="en-US" sz="2000" dirty="0" err="1" smtClean="0">
                <a:latin typeface="+mj-lt"/>
              </a:rPr>
              <a:t>Zotero</a:t>
            </a:r>
            <a:endParaRPr lang="en-US" sz="2000" dirty="0" smtClean="0">
              <a:latin typeface="+mj-lt"/>
            </a:endParaRPr>
          </a:p>
          <a:p>
            <a:pPr lvl="2"/>
            <a:r>
              <a:rPr lang="en-US" sz="2000" dirty="0" err="1" smtClean="0">
                <a:latin typeface="+mj-lt"/>
              </a:rPr>
              <a:t>Facebook</a:t>
            </a:r>
            <a:endParaRPr lang="en-US" sz="2000" dirty="0" smtClean="0">
              <a:latin typeface="+mj-lt"/>
            </a:endParaRPr>
          </a:p>
          <a:p>
            <a:pPr lvl="2"/>
            <a:r>
              <a:rPr lang="en-US" sz="2000" dirty="0" smtClean="0">
                <a:latin typeface="+mj-lt"/>
              </a:rPr>
              <a:t>Twitter…</a:t>
            </a:r>
            <a:endParaRPr lang="en-US" sz="20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94" y="3090363"/>
            <a:ext cx="3484424" cy="322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04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plos_cartoon002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46771" y="192938"/>
            <a:ext cx="4573792" cy="61027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47438" y="3624182"/>
            <a:ext cx="3235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http://teamopen.cc/all/#science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80" y="624173"/>
            <a:ext cx="4020823" cy="8994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2780" y="1555309"/>
            <a:ext cx="3839488" cy="201140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6650" y="4183990"/>
            <a:ext cx="3057525" cy="952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20543" y="5069941"/>
            <a:ext cx="3489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hlinkClick r:id="rId7"/>
              </a:rPr>
              <a:t>Smartphone become a microscope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08983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637639"/>
            <a:ext cx="9144000" cy="215444"/>
          </a:xfrm>
          <a:prstGeom prst="rect">
            <a:avLst/>
          </a:prstGeom>
          <a:solidFill>
            <a:schemeClr val="bg1">
              <a:lumMod val="65000"/>
              <a:alpha val="74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800" b="1" u="sng" dirty="0" smtClean="0">
                <a:solidFill>
                  <a:srgbClr val="2F2B20"/>
                </a:solidFill>
              </a:rPr>
              <a:t>Photo Courtesy</a:t>
            </a:r>
            <a:r>
              <a:rPr lang="en-US" sz="800" dirty="0" smtClean="0">
                <a:solidFill>
                  <a:srgbClr val="2F2B20"/>
                </a:solidFill>
              </a:rPr>
              <a:t>: Question Question Mark Request Matter Requests by </a:t>
            </a:r>
            <a:r>
              <a:rPr lang="en-US" sz="800" dirty="0" err="1" smtClean="0">
                <a:solidFill>
                  <a:srgbClr val="2F2B20"/>
                </a:solidFill>
              </a:rPr>
              <a:t>geralt</a:t>
            </a:r>
            <a:r>
              <a:rPr lang="en-US" sz="800" dirty="0" smtClean="0">
                <a:solidFill>
                  <a:srgbClr val="2F2B20"/>
                </a:solidFill>
              </a:rPr>
              <a:t>, </a:t>
            </a:r>
            <a:r>
              <a:rPr lang="en-US" sz="800" dirty="0" err="1" smtClean="0">
                <a:solidFill>
                  <a:srgbClr val="2F2B20"/>
                </a:solidFill>
              </a:rPr>
              <a:t>Pixabay</a:t>
            </a:r>
            <a:r>
              <a:rPr lang="en-US" sz="800" dirty="0">
                <a:solidFill>
                  <a:srgbClr val="2F2B20"/>
                </a:solidFill>
              </a:rPr>
              <a:t>, http://pixabay.com/en/question-question-mark-request-63916</a:t>
            </a:r>
            <a:r>
              <a:rPr lang="en-US" sz="800" dirty="0" smtClean="0">
                <a:solidFill>
                  <a:srgbClr val="2F2B20"/>
                </a:solidFill>
              </a:rPr>
              <a:t>/ (public domain)</a:t>
            </a:r>
            <a:endParaRPr lang="en-US" sz="800" dirty="0">
              <a:solidFill>
                <a:srgbClr val="2F2B2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0" y="558800"/>
            <a:ext cx="8128000" cy="57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55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970" y="322996"/>
            <a:ext cx="85590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1200" b="1" dirty="0" smtClean="0"/>
              <a:t>References</a:t>
            </a:r>
          </a:p>
          <a:p>
            <a:r>
              <a:rPr lang="en-US" sz="1200" dirty="0"/>
              <a:t>1. </a:t>
            </a:r>
            <a:r>
              <a:rPr lang="en-US" sz="1200" dirty="0" smtClean="0"/>
              <a:t>Benefits </a:t>
            </a:r>
            <a:r>
              <a:rPr lang="en-US" sz="1200" dirty="0"/>
              <a:t>of </a:t>
            </a:r>
            <a:r>
              <a:rPr lang="en-US" sz="1200" dirty="0" smtClean="0"/>
              <a:t>OA. Australian </a:t>
            </a:r>
            <a:r>
              <a:rPr lang="en-US" sz="1200" dirty="0"/>
              <a:t>Open Access Support </a:t>
            </a:r>
            <a:r>
              <a:rPr lang="en-US" sz="1200" dirty="0" smtClean="0"/>
              <a:t>Group.</a:t>
            </a:r>
            <a:r>
              <a:rPr lang="en-US" sz="1200" dirty="0"/>
              <a:t> Retrieved </a:t>
            </a:r>
            <a:r>
              <a:rPr lang="en-US" sz="1200" dirty="0" smtClean="0"/>
              <a:t>from:</a:t>
            </a:r>
            <a:endParaRPr lang="en-US" sz="1200" dirty="0"/>
          </a:p>
          <a:p>
            <a:r>
              <a:rPr lang="en-US" sz="1200" dirty="0">
                <a:hlinkClick r:id="rId2"/>
              </a:rPr>
              <a:t>http://aoasg.org.au/resources/benefits-of-open-access/</a:t>
            </a:r>
            <a:endParaRPr lang="en-US" sz="1200" dirty="0"/>
          </a:p>
          <a:p>
            <a:endParaRPr lang="en-US" sz="1200" dirty="0" smtClean="0"/>
          </a:p>
          <a:p>
            <a:r>
              <a:rPr lang="en-US" sz="1200" dirty="0" smtClean="0"/>
              <a:t>2. Taylor, M. (14 Feb. 2013) How </a:t>
            </a:r>
            <a:r>
              <a:rPr lang="en-US" sz="1200" dirty="0"/>
              <a:t>virtual science communities are transforming academic </a:t>
            </a:r>
            <a:r>
              <a:rPr lang="en-US" sz="1200" dirty="0" smtClean="0"/>
              <a:t>research. Retrieved from:</a:t>
            </a:r>
            <a:endParaRPr lang="en-US" sz="1200" dirty="0"/>
          </a:p>
          <a:p>
            <a:r>
              <a:rPr lang="en-US" sz="1200" dirty="0">
                <a:hlinkClick r:id="rId3"/>
              </a:rPr>
              <a:t>https://</a:t>
            </a:r>
            <a:r>
              <a:rPr lang="en-US" sz="1200" dirty="0" smtClean="0">
                <a:hlinkClick r:id="rId3"/>
              </a:rPr>
              <a:t>www.elsevier.com/connect/how-virtual-science-communities-are-transforming-academic-research</a:t>
            </a:r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3. Jordan, K. (2014) Academics </a:t>
            </a:r>
            <a:r>
              <a:rPr lang="en-US" sz="1200" dirty="0"/>
              <a:t>and their online networks: Exploring the role of academic social networking sites</a:t>
            </a:r>
          </a:p>
          <a:p>
            <a:r>
              <a:rPr lang="en-US" sz="1200" dirty="0" smtClean="0"/>
              <a:t>First </a:t>
            </a:r>
            <a:r>
              <a:rPr lang="en-US" sz="1200" dirty="0"/>
              <a:t>Monday, </a:t>
            </a:r>
            <a:r>
              <a:rPr lang="en-US" sz="1200" dirty="0" smtClean="0"/>
              <a:t>Vo. 19</a:t>
            </a:r>
            <a:r>
              <a:rPr lang="en-US" sz="1200" dirty="0"/>
              <a:t>, </a:t>
            </a:r>
            <a:r>
              <a:rPr lang="en-US" sz="1200" dirty="0" smtClean="0"/>
              <a:t>No. 11. </a:t>
            </a:r>
            <a:r>
              <a:rPr lang="en-US" sz="1200" dirty="0" err="1" smtClean="0"/>
              <a:t>doi</a:t>
            </a:r>
            <a:r>
              <a:rPr lang="en-US" sz="1200" dirty="0"/>
              <a:t>: http://dx.doi.org/10.5210/fm.v19i11.4937</a:t>
            </a:r>
          </a:p>
          <a:p>
            <a:r>
              <a:rPr lang="en-US" sz="1200" dirty="0" smtClean="0">
                <a:hlinkClick r:id="rId4"/>
              </a:rPr>
              <a:t>http</a:t>
            </a:r>
            <a:r>
              <a:rPr lang="en-US" sz="1200" dirty="0">
                <a:hlinkClick r:id="rId4"/>
              </a:rPr>
              <a:t>://</a:t>
            </a:r>
            <a:r>
              <a:rPr lang="en-US" sz="1200" dirty="0" smtClean="0">
                <a:hlinkClick r:id="rId4"/>
              </a:rPr>
              <a:t>firstmonday.org/ojs/index.php/fm/article/view/4937/4159</a:t>
            </a:r>
            <a:endParaRPr lang="en-US" sz="1200" dirty="0" smtClean="0"/>
          </a:p>
          <a:p>
            <a:endParaRPr lang="en-US" sz="1200" dirty="0"/>
          </a:p>
          <a:p>
            <a:endParaRPr lang="en-US" sz="1200" dirty="0"/>
          </a:p>
          <a:p>
            <a:r>
              <a:rPr lang="en-US" sz="1200" b="1" dirty="0" smtClean="0">
                <a:cs typeface="Cambria"/>
              </a:rPr>
              <a:t>Additional Reading:</a:t>
            </a:r>
          </a:p>
          <a:p>
            <a:endParaRPr lang="en-US" sz="1200" dirty="0">
              <a:cs typeface="Cambria"/>
            </a:endParaRPr>
          </a:p>
          <a:p>
            <a:r>
              <a:rPr lang="en-US" sz="1200" dirty="0" smtClean="0">
                <a:cs typeface="Cambria"/>
              </a:rPr>
              <a:t>PLOS </a:t>
            </a:r>
            <a:r>
              <a:rPr lang="en-US" sz="1200" dirty="0">
                <a:cs typeface="Cambria"/>
              </a:rPr>
              <a:t>- List of Tools &amp; Services </a:t>
            </a:r>
            <a:r>
              <a:rPr lang="en-US" sz="1200" dirty="0">
                <a:cs typeface="Cambria"/>
                <a:hlinkClick r:id="rId5"/>
              </a:rPr>
              <a:t>http://article-level-metrics.plos.org/alt-metrics</a:t>
            </a:r>
            <a:r>
              <a:rPr lang="en-US" sz="1200" dirty="0" smtClean="0">
                <a:cs typeface="Cambria"/>
                <a:hlinkClick r:id="rId5"/>
              </a:rPr>
              <a:t>/</a:t>
            </a:r>
            <a:endParaRPr lang="en-US" sz="1200" dirty="0" smtClean="0">
              <a:cs typeface="Cambria"/>
            </a:endParaRPr>
          </a:p>
          <a:p>
            <a:endParaRPr lang="en-US" sz="1200" dirty="0"/>
          </a:p>
          <a:p>
            <a:r>
              <a:rPr lang="en-US" sz="1200" dirty="0"/>
              <a:t>Swan, A. (2010) The Open Access citation advantage: Studies and results to date. Technical Report , School of Electronics &amp; Computer Science, University of Southampton. Retrieved from </a:t>
            </a:r>
            <a:r>
              <a:rPr lang="en-US" sz="1200" u="sng" dirty="0">
                <a:hlinkClick r:id="rId6"/>
              </a:rPr>
              <a:t>http://eprints.ecs.soton.ac.uk/18516/2/Citation_advantage_paper.pdf</a:t>
            </a:r>
            <a:r>
              <a:rPr lang="en-US" sz="1200" u="sng" dirty="0"/>
              <a:t/>
            </a:r>
            <a:br>
              <a:rPr lang="en-US" sz="1200" u="sng" dirty="0"/>
            </a:br>
            <a:endParaRPr lang="en-US" sz="1200" dirty="0"/>
          </a:p>
          <a:p>
            <a:r>
              <a:rPr lang="en-US" sz="1200" dirty="0" smtClean="0"/>
              <a:t>Hitchcock</a:t>
            </a:r>
            <a:r>
              <a:rPr lang="en-US" sz="1200" dirty="0"/>
              <a:t>, S. (2011) The effect of open access and downloads ('hits') on citation impact: a bibliography of studies. The Open Citation Project - Reference Linking and Citation Analysis for Open Archives.  retrieved from </a:t>
            </a:r>
            <a:r>
              <a:rPr lang="en-US" sz="1200" u="sng" dirty="0">
                <a:hlinkClick r:id="rId7"/>
              </a:rPr>
              <a:t>http://opcit.eprints.org/oacitation-biblio.html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3038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9011</TotalTime>
  <Words>592</Words>
  <Application>Microsoft Office PowerPoint</Application>
  <PresentationFormat>On-screen Show (4:3)</PresentationFormat>
  <Paragraphs>162</Paragraphs>
  <Slides>21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Cambria</vt:lpstr>
      <vt:lpstr>Wingdings</vt:lpstr>
      <vt:lpstr>Retrospect</vt:lpstr>
      <vt:lpstr>PowerPoint Presentation</vt:lpstr>
      <vt:lpstr>PowerPoint Presentation</vt:lpstr>
      <vt:lpstr>Traditional Publishing - vs - Open Access</vt:lpstr>
      <vt:lpstr>PowerPoint Presentation</vt:lpstr>
      <vt:lpstr>GETTING CITED: Increase Your Impact with Open Access Repositories &amp; Social Media</vt:lpstr>
      <vt:lpstr>Outline</vt:lpstr>
      <vt:lpstr>Increasing your exposure </vt:lpstr>
      <vt:lpstr>Author rights  and OA</vt:lpstr>
      <vt:lpstr>Institutional Repositories</vt:lpstr>
      <vt:lpstr>How do I submit my research? </vt:lpstr>
      <vt:lpstr> Disciplinary repositories </vt:lpstr>
      <vt:lpstr>Online profiles</vt:lpstr>
      <vt:lpstr>Online Communities (Scholarly Networks) </vt:lpstr>
      <vt:lpstr>Online Communities (Scholarly Networks) </vt:lpstr>
      <vt:lpstr>Social Media</vt:lpstr>
      <vt:lpstr>Whose cited you?</vt:lpstr>
      <vt:lpstr>PowerPoint Presentation</vt:lpstr>
      <vt:lpstr>Altmetrics</vt:lpstr>
      <vt:lpstr>PowerPoint Presentation</vt:lpstr>
      <vt:lpstr>PowerPoint Presentation</vt:lpstr>
      <vt:lpstr>PowerPoint Presentation</vt:lpstr>
    </vt:vector>
  </TitlesOfParts>
  <Company>OUWB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Stephanie Swanberg</dc:creator>
  <cp:lastModifiedBy>Julia E. Rodriguez</cp:lastModifiedBy>
  <cp:revision>101</cp:revision>
  <cp:lastPrinted>2015-10-12T18:31:06Z</cp:lastPrinted>
  <dcterms:created xsi:type="dcterms:W3CDTF">2015-10-02T15:35:37Z</dcterms:created>
  <dcterms:modified xsi:type="dcterms:W3CDTF">2015-10-23T20:26:38Z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iveCommonsLicenseID">
    <vt:lpwstr>standard&amp;commercial=y&amp;derivatives=sa&amp;jurisdiction=</vt:lpwstr>
  </property>
  <property fmtid="{D5CDD505-2E9C-101B-9397-08002B2CF9AE}" pid="3" name="CreativeCommonsLicenseURL">
    <vt:lpwstr>http://creativecommons.org/licenses/by-sa/4.0/</vt:lpwstr>
  </property>
  <property fmtid="{D5CDD505-2E9C-101B-9397-08002B2CF9AE}" pid="4" name="CreativeCommonsLicenseXml">
    <vt:lpwstr>&lt;?xml version="1.0" encoding="utf-8"?&gt;&lt;result&gt;&lt;license-uri&gt;http://creativecommons.org/licenses/by-sa/4.0/&lt;/license-uri&gt;&lt;license-name&gt;Attribution-ShareAlike 4.0 International&lt;/license-name&gt;&lt;deprecated&gt;false&lt;/deprecated&gt;&lt;rdf&gt;&lt;rdf:RDF xmlns="http://creativec</vt:lpwstr>
  </property>
</Properties>
</file>