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7772400" cx="100584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2fe5c55ac_0_12:notes"/>
          <p:cNvSpPr/>
          <p:nvPr>
            <p:ph idx="2" type="sldImg"/>
          </p:nvPr>
        </p:nvSpPr>
        <p:spPr>
          <a:xfrm>
            <a:off x="1431925" y="1143000"/>
            <a:ext cx="39942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2fe5c55ac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42fe5c55ac_0_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2fe5c55ac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42fe5c55ac_0_3:notes"/>
          <p:cNvSpPr/>
          <p:nvPr>
            <p:ph idx="2" type="sldImg"/>
          </p:nvPr>
        </p:nvSpPr>
        <p:spPr>
          <a:xfrm>
            <a:off x="1431925" y="1143000"/>
            <a:ext cx="39942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6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7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8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257300" y="1271588"/>
            <a:ext cx="7543800" cy="27066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257300" y="4083050"/>
            <a:ext cx="7543800" cy="18764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463801" y="-147637"/>
            <a:ext cx="5130800" cy="9051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5107782" y="2496344"/>
            <a:ext cx="6632575" cy="22621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05619" y="308769"/>
            <a:ext cx="6632575" cy="6637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685800" y="1938338"/>
            <a:ext cx="8675688" cy="32321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685800" y="5200650"/>
            <a:ext cx="8675688" cy="17002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92150" y="414338"/>
            <a:ext cx="8675688" cy="1501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92150" y="1905000"/>
            <a:ext cx="4256088" cy="9334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92150" y="2838450"/>
            <a:ext cx="4256088" cy="4176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5092700" y="1905000"/>
            <a:ext cx="4275138" cy="9334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5092700" y="2838450"/>
            <a:ext cx="4275138" cy="4176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jpg"/><Relationship Id="rId5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hyperlink" Target="https://www.insidehighered.com/news/2018/09/10/open-access-movement-hits-silver-screen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hyperlink" Target="https://paywallthemovie.com/" TargetMode="External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058400" cy="777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0152" y="6428173"/>
            <a:ext cx="1591519" cy="88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40563" y="6322866"/>
            <a:ext cx="1094062" cy="10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/>
        </p:nvSpPr>
        <p:spPr>
          <a:xfrm>
            <a:off x="1494000" y="5959875"/>
            <a:ext cx="7070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SPONSORED by Oakland University Libraries and OUWB School of Medicine 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6" id="97" name="Google Shape;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0058403" cy="775412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4"/>
          <p:cNvSpPr/>
          <p:nvPr/>
        </p:nvSpPr>
        <p:spPr>
          <a:xfrm>
            <a:off x="457200" y="685800"/>
            <a:ext cx="95007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*Open Access (OA)</a:t>
            </a:r>
            <a:r>
              <a:rPr b="1" i="1" lang="en-US" sz="3200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b="1" i="1" lang="en-US" sz="3200" u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is free, immediate access to scholarly information online, along with the right to use and reuse that information. </a:t>
            </a:r>
            <a:r>
              <a:rPr b="0" i="1" lang="en-US" sz="3200" u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(SPARC)</a:t>
            </a:r>
            <a:endParaRPr b="0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OA WEEK </a:t>
            </a:r>
            <a:r>
              <a:rPr b="0" i="0" lang="en-US" sz="3200" u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is a global event to promote the potential benefits of Open Access and to help inspire wider participation in helping to make Open Access a new norm in scholarship and research</a:t>
            </a:r>
            <a:r>
              <a:rPr b="0" i="0" lang="en-US" sz="1800" u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ide-3" id="103" name="Google Shape;10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2133601" y="835818"/>
            <a:ext cx="7772400" cy="6097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26724"/>
              </a:buClr>
              <a:buFont typeface="Arial"/>
              <a:buNone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OPEN = 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Free to read 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Widely available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Unlimited peer-review/ sharing/ collaborating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</a:rPr>
              <a:t>F</a:t>
            </a: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ree to use/reuse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Shorter publishing cycle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26724"/>
                </a:solidFill>
              </a:rPr>
              <a:t>Great </a:t>
            </a:r>
            <a:r>
              <a:rPr lang="en-US" sz="3600">
                <a:solidFill>
                  <a:srgbClr val="F26724"/>
                </a:solidFill>
              </a:rPr>
              <a:t>Discoverability</a:t>
            </a:r>
            <a:r>
              <a:rPr lang="en-US" sz="3600">
                <a:solidFill>
                  <a:srgbClr val="F26724"/>
                </a:solidFill>
              </a:rPr>
              <a:t> 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109" name="Google Shape;10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830350" y="760875"/>
            <a:ext cx="8624100" cy="50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000">
                <a:solidFill>
                  <a:srgbClr val="333333"/>
                </a:solidFill>
              </a:rPr>
              <a:t>Documentary Screening Party for Paywall: The Business of Scholarship</a:t>
            </a:r>
            <a:endParaRPr b="1" sz="3000">
              <a:solidFill>
                <a:srgbClr val="33333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US" sz="3000">
                <a:solidFill>
                  <a:srgbClr val="333333"/>
                </a:solidFill>
              </a:rPr>
              <a:t>Film by Jason Schmitt, documentary filmmaker and producer and </a:t>
            </a: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associate professor of Communication and Media at Clarkson University in Potsdam, N.Y.</a:t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3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“paywalls hinder innovation by creating barriers to accessing knowledge”</a:t>
            </a:r>
            <a:endParaRPr i="1" sz="3000">
              <a:solidFill>
                <a:schemeClr val="dk1"/>
              </a:solidFill>
              <a:highlight>
                <a:srgbClr val="FFFFFF"/>
              </a:highlight>
              <a:uFill>
                <a:noFill/>
              </a:uFill>
              <a:latin typeface="Roboto"/>
              <a:ea typeface="Roboto"/>
              <a:cs typeface="Roboto"/>
              <a:sym typeface="Roboto"/>
              <a:hlinkClick r:id="rId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ng stripe" id="115" name="Google Shape;11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931161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/>
        </p:nvSpPr>
        <p:spPr>
          <a:xfrm>
            <a:off x="1609750" y="6551925"/>
            <a:ext cx="80106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u="sng">
                <a:solidFill>
                  <a:schemeClr val="hlink"/>
                </a:solidFill>
                <a:hlinkClick r:id="rId4"/>
              </a:rPr>
              <a:t>https://paywallthemovie.com/</a:t>
            </a:r>
            <a:endParaRPr sz="3000"/>
          </a:p>
        </p:txBody>
      </p:sp>
      <p:pic>
        <p:nvPicPr>
          <p:cNvPr id="117" name="Google Shape;117;p17"/>
          <p:cNvPicPr preferRelativeResize="0"/>
          <p:nvPr/>
        </p:nvPicPr>
        <p:blipFill rotWithShape="1">
          <a:blip r:embed="rId5">
            <a:alphaModFix/>
          </a:blip>
          <a:srcRect b="37087" l="0" r="2018" t="9177"/>
          <a:stretch/>
        </p:blipFill>
        <p:spPr>
          <a:xfrm>
            <a:off x="1076150" y="564475"/>
            <a:ext cx="8854998" cy="5987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