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</p:sldIdLst>
  <p:sldSz cy="7772400" cx="10058400"/>
  <p:notesSz cx="6858000" cy="9144000"/>
  <p:embeddedFontLst>
    <p:embeddedFont>
      <p:font typeface="Roboto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bold.fntdata"/><Relationship Id="rId10" Type="http://schemas.openxmlformats.org/officeDocument/2006/relationships/font" Target="fonts/Roboto-regular.fntdata"/><Relationship Id="rId13" Type="http://schemas.openxmlformats.org/officeDocument/2006/relationships/font" Target="fonts/Roboto-boldItalic.fntdata"/><Relationship Id="rId12" Type="http://schemas.openxmlformats.org/officeDocument/2006/relationships/font" Target="fonts/Roboto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42fe5c55ac_0_12:notes"/>
          <p:cNvSpPr/>
          <p:nvPr>
            <p:ph idx="2" type="sldImg"/>
          </p:nvPr>
        </p:nvSpPr>
        <p:spPr>
          <a:xfrm>
            <a:off x="1431925" y="1143000"/>
            <a:ext cx="3994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42fe5c55ac_0_1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42fe5c55ac_0_1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42fe5c55ac_0_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42fe5c55ac_0_3:notes"/>
          <p:cNvSpPr/>
          <p:nvPr>
            <p:ph idx="2" type="sldImg"/>
          </p:nvPr>
        </p:nvSpPr>
        <p:spPr>
          <a:xfrm>
            <a:off x="1431925" y="1143000"/>
            <a:ext cx="39942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7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8:notes"/>
          <p:cNvSpPr/>
          <p:nvPr>
            <p:ph idx="2" type="sldImg"/>
          </p:nvPr>
        </p:nvSpPr>
        <p:spPr>
          <a:xfrm>
            <a:off x="1431925" y="1143000"/>
            <a:ext cx="399415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257300" y="1271588"/>
            <a:ext cx="7543800" cy="27066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257300" y="4083050"/>
            <a:ext cx="7543800" cy="18764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2463801" y="-147637"/>
            <a:ext cx="5130800" cy="90519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5107782" y="2496344"/>
            <a:ext cx="6632575" cy="226218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505619" y="308769"/>
            <a:ext cx="6632575" cy="66373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85800" y="1938338"/>
            <a:ext cx="8675688" cy="32321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685800" y="5200650"/>
            <a:ext cx="8675688" cy="17002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4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5"/>
          <p:cNvSpPr txBox="1"/>
          <p:nvPr>
            <p:ph idx="2" type="body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" name="Google Shape;37;p5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/>
          <p:nvPr>
            <p:ph type="title"/>
          </p:nvPr>
        </p:nvSpPr>
        <p:spPr>
          <a:xfrm>
            <a:off x="692150" y="414338"/>
            <a:ext cx="8675688" cy="1501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692150" y="1905000"/>
            <a:ext cx="4256088" cy="9334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692150" y="2838450"/>
            <a:ext cx="4256088" cy="41767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3" type="body"/>
          </p:nvPr>
        </p:nvSpPr>
        <p:spPr>
          <a:xfrm>
            <a:off x="5092700" y="1905000"/>
            <a:ext cx="4275138" cy="9334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6"/>
          <p:cNvSpPr txBox="1"/>
          <p:nvPr>
            <p:ph idx="4" type="body"/>
          </p:nvPr>
        </p:nvSpPr>
        <p:spPr>
          <a:xfrm>
            <a:off x="5092700" y="2838450"/>
            <a:ext cx="4275138" cy="41767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6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6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6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7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7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7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4572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9144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13716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182880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3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7350" lvl="2" marL="1371600" marR="0" rtl="0" algn="l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b="0" i="0" sz="2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3.jpg"/><Relationship Id="rId5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Relationship Id="rId4" Type="http://schemas.openxmlformats.org/officeDocument/2006/relationships/hyperlink" Target="https://www.insidehighered.com/news/2018/09/10/open-access-movement-hits-silver-screen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hyperlink" Target="https://paywallthemovie.com/" TargetMode="External"/><Relationship Id="rId5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0058400" cy="7772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20152" y="6428173"/>
            <a:ext cx="1591519" cy="88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40563" y="6322866"/>
            <a:ext cx="1094062" cy="1094062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/>
          <p:nvPr/>
        </p:nvSpPr>
        <p:spPr>
          <a:xfrm>
            <a:off x="1494000" y="5959875"/>
            <a:ext cx="7070400" cy="3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SPONSORED by Oakland University Libraries and OUWB School of Medicine 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6" id="97" name="Google Shape;97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058403" cy="7754124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4"/>
          <p:cNvSpPr/>
          <p:nvPr/>
        </p:nvSpPr>
        <p:spPr>
          <a:xfrm>
            <a:off x="457200" y="685800"/>
            <a:ext cx="9500700" cy="507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200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*Open Access (OA)</a:t>
            </a:r>
            <a:r>
              <a:rPr b="1" i="1" lang="en-US" sz="3200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b="1" i="1" lang="en-US" sz="3200" u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is free, immediate access to scholarly information online, along with the right to use and reuse that information. </a:t>
            </a:r>
            <a:r>
              <a:rPr b="0" i="1" lang="en-US" sz="3200" u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(SPARC)</a:t>
            </a:r>
            <a:endParaRPr b="0"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b="0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200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OA WEEK </a:t>
            </a:r>
            <a:r>
              <a:rPr b="0" i="0" lang="en-US" sz="3200" u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is a global event to promote the potential benefits of Open Access and to help inspire wider participation in helping to make Open Access a new norm in scholarship and research</a:t>
            </a:r>
            <a:r>
              <a:rPr b="0" i="0" lang="en-US" sz="1800" u="none" strike="noStrik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b="0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lide-3" id="103" name="Google Shape;10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5"/>
          <p:cNvSpPr txBox="1"/>
          <p:nvPr/>
        </p:nvSpPr>
        <p:spPr>
          <a:xfrm>
            <a:off x="2133601" y="835818"/>
            <a:ext cx="7772400" cy="60975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26724"/>
              </a:buClr>
              <a:buFont typeface="Arial"/>
              <a:buNone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OPEN = </a:t>
            </a:r>
            <a:endParaRPr/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Free to read </a:t>
            </a:r>
            <a:endParaRPr/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Widely available</a:t>
            </a:r>
            <a:endParaRPr/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Unlimited peer-review/ sharing/ collaborating</a:t>
            </a:r>
            <a:endParaRPr/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</a:rPr>
              <a:t>F</a:t>
            </a: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ree to use/reuse</a:t>
            </a:r>
            <a:endParaRPr/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  <a:latin typeface="Arial"/>
                <a:ea typeface="Arial"/>
                <a:cs typeface="Arial"/>
                <a:sym typeface="Arial"/>
              </a:rPr>
              <a:t>Shorter publishing cycle</a:t>
            </a:r>
            <a:endParaRPr/>
          </a:p>
          <a:p>
            <a:pPr indent="-342900" lvl="0" marL="342900" marR="0" rtl="0" algn="l"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Char char="•"/>
            </a:pPr>
            <a:r>
              <a:rPr lang="en-US" sz="3600">
                <a:solidFill>
                  <a:srgbClr val="F26724"/>
                </a:solidFill>
              </a:rPr>
              <a:t>Great </a:t>
            </a:r>
            <a:r>
              <a:rPr lang="en-US" sz="3600">
                <a:solidFill>
                  <a:srgbClr val="F26724"/>
                </a:solidFill>
              </a:rPr>
              <a:t>Discoverability</a:t>
            </a:r>
            <a:r>
              <a:rPr lang="en-US" sz="3600">
                <a:solidFill>
                  <a:srgbClr val="F26724"/>
                </a:solidFill>
              </a:rPr>
              <a:t> </a:t>
            </a:r>
            <a:endParaRPr/>
          </a:p>
          <a:p>
            <a:pPr indent="-139700" lvl="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backdrop4" id="109" name="Google Shape;10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0023287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 txBox="1"/>
          <p:nvPr/>
        </p:nvSpPr>
        <p:spPr>
          <a:xfrm>
            <a:off x="830350" y="760875"/>
            <a:ext cx="8624100" cy="50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000">
                <a:solidFill>
                  <a:srgbClr val="333333"/>
                </a:solidFill>
              </a:rPr>
              <a:t>Documentary Screening Party for Paywall: The Business of Scholarship</a:t>
            </a:r>
            <a:endParaRPr b="1" sz="300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100"/>
              <a:buNone/>
            </a:pPr>
            <a:r>
              <a:rPr lang="en-US" sz="3000">
                <a:solidFill>
                  <a:srgbClr val="333333"/>
                </a:solidFill>
              </a:rPr>
              <a:t>Film by Jason Schmitt, documentary filmmaker and producer and </a:t>
            </a:r>
            <a:r>
              <a:rPr lang="en-US" sz="3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associate professor of Communication and Media at Clarkson University in Potsdam, N.Y.</a:t>
            </a:r>
            <a:endParaRPr sz="30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0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“paywalls hinder innovation by creating barriers to accessing knowledge”</a:t>
            </a:r>
            <a:endParaRPr i="1" sz="3000">
              <a:solidFill>
                <a:schemeClr val="dk1"/>
              </a:solidFill>
              <a:highlight>
                <a:srgbClr val="FFFFFF"/>
              </a:highlight>
              <a:uFill>
                <a:noFill/>
              </a:uFill>
              <a:latin typeface="Roboto"/>
              <a:ea typeface="Roboto"/>
              <a:cs typeface="Roboto"/>
              <a:sym typeface="Roboto"/>
              <a:hlinkClick r:id="rId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ng stripe" id="115" name="Google Shape;11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931161" cy="774338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7"/>
          <p:cNvSpPr txBox="1"/>
          <p:nvPr/>
        </p:nvSpPr>
        <p:spPr>
          <a:xfrm>
            <a:off x="1609750" y="6551925"/>
            <a:ext cx="80106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u="sng">
                <a:solidFill>
                  <a:schemeClr val="hlink"/>
                </a:solidFill>
                <a:hlinkClick r:id="rId4"/>
              </a:rPr>
              <a:t>https://paywallthemovie.com/</a:t>
            </a:r>
            <a:endParaRPr sz="3000"/>
          </a:p>
        </p:txBody>
      </p:sp>
      <p:pic>
        <p:nvPicPr>
          <p:cNvPr id="117" name="Google Shape;117;p17"/>
          <p:cNvPicPr preferRelativeResize="0"/>
          <p:nvPr/>
        </p:nvPicPr>
        <p:blipFill rotWithShape="1">
          <a:blip r:embed="rId5">
            <a:alphaModFix/>
          </a:blip>
          <a:srcRect b="37087" l="0" r="2018" t="9177"/>
          <a:stretch/>
        </p:blipFill>
        <p:spPr>
          <a:xfrm>
            <a:off x="1076150" y="564475"/>
            <a:ext cx="8854998" cy="59874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