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Raleway" panose="020B0604020202020204" charset="0"/>
      <p:regular r:id="rId30"/>
      <p:bold r:id="rId31"/>
      <p:italic r:id="rId32"/>
      <p:boldItalic r:id="rId33"/>
    </p:embeddedFont>
    <p:embeddedFont>
      <p:font typeface="Lato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a8a0edf09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a8a0edf09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a8e629593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a8e629593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a8a0edf0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a8a0edf09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Subject guides auto feed into courses. If a course guide is available that appears. OU has to put guides in on request.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a8e62959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a8e629593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myriad of strategies used to provide both in-person and online research instruction for undergraduate and graduate students, including: short videos for FAQs and class assignments; train-the-trainer instruction; course-targeted research tools; and self-enrollable short courses and learning modules integrated into the campus learning management system.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a8a0edf0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a8a0edf09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a8a0edf0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a8a0edf0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Panopto videos separated into small segments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Users can watch shorter clips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 can record new segments as the assignment changes without recording a whole new three hour piece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a8a0edf0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a8a0edf01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a8a0edf09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a8a0edf09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8ef717a5d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8ef717a5d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myriad of strategies used to provide both in-person and online research instruction for undergraduate and graduate students, including: short videos for FAQs and class assignments; train-the-trainer instruction; course-targeted research tools; and self-enrollable short courses and learning modules integrated into the campus learning management system.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Flipped classroom model -</a:t>
            </a:r>
            <a:r>
              <a:rPr lang="en"/>
              <a:t> HLAD 315- pre-assignment that is handed in for a grade; we meet and discuss specific searches in-class - took class more seriously; increase in student learning 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Scheduled librarian consultation hours -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arenR"/>
            </a:pPr>
            <a:r>
              <a:rPr lang="en"/>
              <a:t>PAS 670 - ‘office hours’ in their building with a print sign-up sheet, 2-hour block to allow for students from other programs to schedule appointments    </a:t>
            </a:r>
            <a:endParaRPr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arenR"/>
            </a:pPr>
            <a:r>
              <a:rPr lang="en"/>
              <a:t>OCTH 540 - 3 hours and most questions are answered ; now NURS 640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98ddf133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98ddf133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0dedbce4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0dedbce4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98ddf133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98ddf133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50dedbce4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350dedbce4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providing personalized research support to the large numbers of students from both on and off campus, in multiple class sections and in hybrid/online only programs.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managing a high volume of students seeking assistance, and share strategies, including: template emails for FAQs; electronic appointment scheduling; group consultations; telephone consultations; online meetings and regularly scheduled workshops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88cb10de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388cb10de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providing personalized research support to the large numbers of students from both on and off campus, in multiple class sections and in online only programs.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managing a high volume of students seeking assistance, and share strategies, including: template emails for FAQs; electronic appointment scheduling; group consultations; telephone consultations; online meetings and regularly scheduled workshops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Nurse patient ratio and safety, medication errors, patient falls 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87830bb50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387830bb50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 to ask for help. It’s about the students.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 nursing course to Paula; intro health admin course to Bob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Referrals - email, business cards (decreases interuptions) 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50dedbce4_0_6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50dedbce4_0_6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978ece21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978ece21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978ece21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978ece21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a8e629593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3a8e629593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a8e629593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a8e629593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‘Extended access’ - Is this for the students, i.e., the support resources that we provide can be used )for the most part) 24/7 ; Or does this pertain to us, that we, as teachers, are able to extend our access via these methods? Both?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87830bb5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87830bb5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Year round enrollment in PA, DNP, RN-BSN- various forms of this program ; information literacy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Reduced librarian staffing during the Summer semester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Online RN-BSN program with year-round revolving enrollment 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50dedbce4_0_6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50dedbce4_0_6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EMU Fall 2017 headcount - undergrads=3,800 + grads=601 (not Social Work) =4,400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a8a0edf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a8a0edf0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87830bb50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87830bb50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Advising re: developing research questions (PICOT)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students are not local &amp; we are  instructing via Skype or phone ; interpreting the research level skills of the student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Librarians have to rearrange their schedules for those students who want to meet in-person, e.g., evening consultation hours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0dedbce4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50dedbce4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978ece21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978ece21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myriad of strategies used to provide both in-person and online research instruction for undergraduate and graduate students, including: short videos for FAQs and class assignments; train-the-trainer instruction; course-targeted research tools; and self-enrollable short courses and learning modules integrated into the campus learning management system.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ls.gov/ooh/healthcare/home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“</a:t>
            </a:r>
            <a:r>
              <a:rPr lang="en" sz="3600" i="1"/>
              <a:t>The mail never stops. It just keeps coming and coming and coming</a:t>
            </a:r>
            <a:r>
              <a:rPr lang="en" sz="3600"/>
              <a:t>...” </a:t>
            </a:r>
            <a:endParaRPr sz="360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664600" y="2831525"/>
            <a:ext cx="7688100" cy="11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dk1"/>
                </a:solidFill>
              </a:rPr>
              <a:t>Providing Research Support and Instruction to High-enrollment Programs</a:t>
            </a:r>
            <a:endParaRPr sz="3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5575" y="4730130"/>
            <a:ext cx="804600" cy="28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/>
        </p:nvSpPr>
        <p:spPr>
          <a:xfrm>
            <a:off x="544000" y="4052300"/>
            <a:ext cx="7462200" cy="8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Presenters:</a:t>
            </a:r>
            <a:r>
              <a:rPr lang="en" sz="1100"/>
              <a:t> Julia E Rodriguez, </a:t>
            </a:r>
            <a:r>
              <a:rPr lang="en" sz="1100">
                <a:solidFill>
                  <a:srgbClr val="222222"/>
                </a:solidFill>
              </a:rPr>
              <a:t>Nursing, Health Sciences &amp; Scholarly Communications Librarian, Oakland University </a:t>
            </a:r>
            <a:endParaRPr sz="1100">
              <a:solidFill>
                <a:srgbClr val="22222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</a:rPr>
              <a:t>Elizabeth R. Bucciarelli, Health Sciences Librarian &amp; Liaison Librarian Team Leader, Eastern Michigan University</a:t>
            </a:r>
            <a:endParaRPr sz="1100">
              <a:solidFill>
                <a:srgbClr val="22222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22222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222222"/>
                </a:solidFill>
              </a:rPr>
              <a:t>Michigan Academic Library Association Annual Conference - East Lansing, MI - May 17, 2018 </a:t>
            </a:r>
            <a:endParaRPr sz="1100" b="1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Self-enrollable Short Courses with Badges - Example</a:t>
            </a:r>
            <a:endParaRPr/>
          </a:p>
        </p:txBody>
      </p:sp>
      <p:pic>
        <p:nvPicPr>
          <p:cNvPr id="145" name="Google Shape;14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3725" y="1969200"/>
            <a:ext cx="5763098" cy="298485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46" name="Google Shape;14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4075" y="841550"/>
            <a:ext cx="847725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1969200"/>
            <a:ext cx="2350250" cy="2682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Data Literacy &amp; Plagiarism Tutorials-Optional Badges </a:t>
            </a:r>
            <a:endParaRPr sz="2200"/>
          </a:p>
        </p:txBody>
      </p:sp>
      <p:sp>
        <p:nvSpPr>
          <p:cNvPr id="153" name="Google Shape;153;p23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54" name="Google Shape;154;p23"/>
          <p:cNvPicPr preferRelativeResize="0"/>
          <p:nvPr/>
        </p:nvPicPr>
        <p:blipFill rotWithShape="1">
          <a:blip r:embed="rId3">
            <a:alphaModFix/>
          </a:blip>
          <a:srcRect l="22178" t="7713" r="21187" b="3318"/>
          <a:stretch/>
        </p:blipFill>
        <p:spPr>
          <a:xfrm>
            <a:off x="7518025" y="2020375"/>
            <a:ext cx="1125149" cy="133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6373" y="2078875"/>
            <a:ext cx="2891650" cy="250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0172" y="2020375"/>
            <a:ext cx="3523425" cy="220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60950" y="3709623"/>
            <a:ext cx="1821625" cy="112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4250" y="1318650"/>
            <a:ext cx="3378351" cy="37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4"/>
          <p:cNvSpPr txBox="1">
            <a:spLocks noGrp="1"/>
          </p:cNvSpPr>
          <p:nvPr>
            <p:ph type="title"/>
          </p:nvPr>
        </p:nvSpPr>
        <p:spPr>
          <a:xfrm>
            <a:off x="514400" y="1286500"/>
            <a:ext cx="7602600" cy="4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Discipline &amp; Course Targeted Research Tools - Examples</a:t>
            </a:r>
            <a:endParaRPr sz="180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4" name="Google Shape;16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900" y="1807100"/>
            <a:ext cx="5079201" cy="319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>
            <a:spLocks noGrp="1"/>
          </p:cNvSpPr>
          <p:nvPr>
            <p:ph type="title"/>
          </p:nvPr>
        </p:nvSpPr>
        <p:spPr>
          <a:xfrm>
            <a:off x="672550" y="1318650"/>
            <a:ext cx="7828200" cy="57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Strategies: Research Instruction </a:t>
            </a:r>
            <a:endParaRPr/>
          </a:p>
        </p:txBody>
      </p:sp>
      <p:sp>
        <p:nvSpPr>
          <p:cNvPr id="170" name="Google Shape;170;p25"/>
          <p:cNvSpPr txBox="1">
            <a:spLocks noGrp="1"/>
          </p:cNvSpPr>
          <p:nvPr>
            <p:ph type="body" idx="1"/>
          </p:nvPr>
        </p:nvSpPr>
        <p:spPr>
          <a:xfrm>
            <a:off x="672550" y="2078250"/>
            <a:ext cx="8250600" cy="27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Technology</a:t>
            </a:r>
            <a:r>
              <a:rPr lang="en" sz="2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Short videos for FAQs and class assignments 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Learning modules integrated into the campus learning management system</a:t>
            </a:r>
            <a:r>
              <a:rPr lang="en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/>
            </a:r>
            <a:br>
              <a:rPr lang="en">
                <a:solidFill>
                  <a:srgbClr val="000000"/>
                </a:solidFill>
              </a:rPr>
            </a:b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Short Videos for FAQs - Example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6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77" name="Google Shape;177;p26"/>
          <p:cNvPicPr preferRelativeResize="0"/>
          <p:nvPr/>
        </p:nvPicPr>
        <p:blipFill rotWithShape="1">
          <a:blip r:embed="rId3">
            <a:alphaModFix/>
          </a:blip>
          <a:srcRect l="15012" t="26135" r="29283" b="9269"/>
          <a:stretch/>
        </p:blipFill>
        <p:spPr>
          <a:xfrm>
            <a:off x="1366275" y="2000825"/>
            <a:ext cx="7051876" cy="304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 txBox="1">
            <a:spLocks noGrp="1"/>
          </p:cNvSpPr>
          <p:nvPr>
            <p:ph type="title"/>
          </p:nvPr>
        </p:nvSpPr>
        <p:spPr>
          <a:xfrm>
            <a:off x="587325" y="1326700"/>
            <a:ext cx="76887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Short Videos for Class Assignments - Example</a:t>
            </a:r>
            <a:endParaRPr/>
          </a:p>
        </p:txBody>
      </p:sp>
      <p:sp>
        <p:nvSpPr>
          <p:cNvPr id="183" name="Google Shape;183;p27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84" name="Google Shape;184;p27"/>
          <p:cNvPicPr preferRelativeResize="0"/>
          <p:nvPr/>
        </p:nvPicPr>
        <p:blipFill rotWithShape="1">
          <a:blip r:embed="rId3">
            <a:alphaModFix/>
          </a:blip>
          <a:srcRect l="6279" t="13333" r="8170" b="6774"/>
          <a:stretch/>
        </p:blipFill>
        <p:spPr>
          <a:xfrm>
            <a:off x="374525" y="1846075"/>
            <a:ext cx="8314501" cy="383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Research Guide for FAQs - Example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8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91" name="Google Shape;191;p28"/>
          <p:cNvPicPr preferRelativeResize="0"/>
          <p:nvPr/>
        </p:nvPicPr>
        <p:blipFill rotWithShape="1">
          <a:blip r:embed="rId3">
            <a:alphaModFix/>
          </a:blip>
          <a:srcRect l="14728" t="15119" r="15233" b="4501"/>
          <a:stretch/>
        </p:blipFill>
        <p:spPr>
          <a:xfrm>
            <a:off x="681250" y="1916800"/>
            <a:ext cx="7688698" cy="3827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>
            <a:spLocks noGrp="1"/>
          </p:cNvSpPr>
          <p:nvPr>
            <p:ph type="title"/>
          </p:nvPr>
        </p:nvSpPr>
        <p:spPr>
          <a:xfrm>
            <a:off x="715300" y="1318650"/>
            <a:ext cx="77973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Learning Modules Integrated into the Learning Management System - Example</a:t>
            </a:r>
            <a:endParaRPr/>
          </a:p>
        </p:txBody>
      </p:sp>
      <p:pic>
        <p:nvPicPr>
          <p:cNvPr id="197" name="Google Shape;19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425" y="2449250"/>
            <a:ext cx="5334351" cy="22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1075" y="1759125"/>
            <a:ext cx="4581801" cy="3180074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>
            <a:spLocks noGrp="1"/>
          </p:cNvSpPr>
          <p:nvPr>
            <p:ph type="title"/>
          </p:nvPr>
        </p:nvSpPr>
        <p:spPr>
          <a:xfrm>
            <a:off x="683150" y="1330850"/>
            <a:ext cx="7636800" cy="83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Strategies: Research Instruction </a:t>
            </a:r>
            <a:br>
              <a:rPr lang="en"/>
            </a:br>
            <a:r>
              <a:rPr lang="en" sz="2400" b="0"/>
              <a:t>Pedagogical Approaches </a:t>
            </a:r>
            <a:endParaRPr sz="2400" b="0"/>
          </a:p>
        </p:txBody>
      </p:sp>
      <p:sp>
        <p:nvSpPr>
          <p:cNvPr id="204" name="Google Shape;204;p30"/>
          <p:cNvSpPr txBox="1">
            <a:spLocks noGrp="1"/>
          </p:cNvSpPr>
          <p:nvPr>
            <p:ph type="body" idx="1"/>
          </p:nvPr>
        </p:nvSpPr>
        <p:spPr>
          <a:xfrm>
            <a:off x="727650" y="2166600"/>
            <a:ext cx="7688700" cy="285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Addressing different learning styles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Techniques: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Flipped classroom model - online modules completed before class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Required scheduled librarian consultation hours in program-based building for group assignments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Required librarian consultation hours scheduled in the classroom for  a group assignment; co-teaching structure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Occupational Therapy Research Course  </a:t>
            </a:r>
            <a:endParaRPr/>
          </a:p>
        </p:txBody>
      </p:sp>
      <p:sp>
        <p:nvSpPr>
          <p:cNvPr id="210" name="Google Shape;210;p31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747500" cy="24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Session #1 -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Meet with the two combined classes in the very early weeks of the semester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Database exploration exploration with in-class sharing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 In-class small group exercise = research question      database selection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Session #2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- Meet with each class separately, but located in adjacent classrooms; three hours total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Both the teaching faculty member and I meet with each small group at least once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Faculty member working with each group 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Session #3 -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Optional small group appointments using my electronic calendar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11" name="Google Shape;211;p31"/>
          <p:cNvSpPr/>
          <p:nvPr/>
        </p:nvSpPr>
        <p:spPr>
          <a:xfrm>
            <a:off x="5006900" y="2821475"/>
            <a:ext cx="216900" cy="213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29300" cy="76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Origins of the Partnership</a:t>
            </a:r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1"/>
          </p:nvPr>
        </p:nvSpPr>
        <p:spPr>
          <a:xfrm>
            <a:off x="670150" y="2078875"/>
            <a:ext cx="7688700" cy="273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Health science and nursing librarians are often ‘lone wolves’ on campus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OU-EMU Instructional Exchange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Faculty status with non-scheduled summers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Similar challenges regarding meeting faculty &amp; student research needs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Benefits of the partnership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Physician Assistant Research Course </a:t>
            </a:r>
            <a:endParaRPr/>
          </a:p>
        </p:txBody>
      </p:sp>
      <p:sp>
        <p:nvSpPr>
          <p:cNvPr id="217" name="Google Shape;217;p32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861800" cy="315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latin typeface="Arial"/>
                <a:ea typeface="Arial"/>
                <a:cs typeface="Arial"/>
                <a:sym typeface="Arial"/>
              </a:rPr>
              <a:t>Assignment</a:t>
            </a:r>
            <a:endParaRPr u="sng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spcBef>
                <a:spcPts val="160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Small groups of 3-4 students assigned to a pro or con stance on a controversial medical topic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Each small group required to meet with the librarian in-person at least once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latin typeface="Arial"/>
                <a:ea typeface="Arial"/>
                <a:cs typeface="Arial"/>
                <a:sym typeface="Arial"/>
              </a:rPr>
              <a:t>Problem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Overwhelmed my appointment calendar to such a degree that students from other the health sciences programs were unable to make appointments for three weeks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latin typeface="Arial"/>
                <a:ea typeface="Arial"/>
                <a:cs typeface="Arial"/>
                <a:sym typeface="Arial"/>
              </a:rPr>
              <a:t>Solution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spcBef>
                <a:spcPts val="160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Hold office hours for two hours immediately following the time slot for the PA research course in their building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 Disseminate a sign-up sheet to the professor so student the groups can sign up for a single time slot until all groups have had an opportunity to meet with me at least once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</a:pPr>
            <a:r>
              <a:rPr lang="en" sz="1100">
                <a:latin typeface="Arial"/>
                <a:ea typeface="Arial"/>
                <a:cs typeface="Arial"/>
                <a:sym typeface="Arial"/>
              </a:rPr>
              <a:t>Optional small group appointments using my electronic calendar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/>
          <p:cNvSpPr txBox="1">
            <a:spLocks noGrp="1"/>
          </p:cNvSpPr>
          <p:nvPr>
            <p:ph type="title"/>
          </p:nvPr>
        </p:nvSpPr>
        <p:spPr>
          <a:xfrm>
            <a:off x="6725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Strategies  - Individualized Research Support</a:t>
            </a:r>
            <a:endParaRPr/>
          </a:p>
        </p:txBody>
      </p:sp>
      <p:sp>
        <p:nvSpPr>
          <p:cNvPr id="223" name="Google Shape;223;p33"/>
          <p:cNvSpPr txBox="1">
            <a:spLocks noGrp="1"/>
          </p:cNvSpPr>
          <p:nvPr>
            <p:ph type="body" idx="1"/>
          </p:nvPr>
        </p:nvSpPr>
        <p:spPr>
          <a:xfrm>
            <a:off x="727650" y="1968925"/>
            <a:ext cx="7688700" cy="302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Technology</a:t>
            </a:r>
            <a:endParaRPr sz="24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Template emails for FAQs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Electronic appointment scheduling with shorter appointment durations, e.g., 30 minutes instead of 60 minutes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Small group consultations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Telephone consultations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Online meetings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Searchable tutorials database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4" name="Google Shape;22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0500" y="3428800"/>
            <a:ext cx="2644400" cy="164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28550" y="1831113"/>
            <a:ext cx="1536350" cy="14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4"/>
          <p:cNvSpPr txBox="1">
            <a:spLocks noGrp="1"/>
          </p:cNvSpPr>
          <p:nvPr>
            <p:ph type="title"/>
          </p:nvPr>
        </p:nvSpPr>
        <p:spPr>
          <a:xfrm>
            <a:off x="6725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Strategies  - Individualized Research Support</a:t>
            </a:r>
            <a:endParaRPr/>
          </a:p>
        </p:txBody>
      </p:sp>
      <p:sp>
        <p:nvSpPr>
          <p:cNvPr id="231" name="Google Shape;231;p3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8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Face-to-Face</a:t>
            </a:r>
            <a:endParaRPr sz="24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Train-the-trainer instruction for FAQs: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Librarians and reference desk staff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■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Librarian meetings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Program faculty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Regularly scheduled drop-in workshops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Partnership - Writing Center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Strategies  - Other Remedies </a:t>
            </a:r>
            <a:endParaRPr/>
          </a:p>
        </p:txBody>
      </p:sp>
      <p:sp>
        <p:nvSpPr>
          <p:cNvPr id="237" name="Google Shape;237;p3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Ask (plead) for help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Redistribute introductory undergraduate course research instruction to other librarians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Trained library student assistants and staff how to make referrals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Encourage the student to use the Academic Projects Center and virtual reference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6"/>
          <p:cNvSpPr txBox="1">
            <a:spLocks noGrp="1"/>
          </p:cNvSpPr>
          <p:nvPr>
            <p:ph type="title"/>
          </p:nvPr>
        </p:nvSpPr>
        <p:spPr>
          <a:xfrm>
            <a:off x="558875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Sustainability - </a:t>
            </a:r>
            <a:r>
              <a:rPr lang="en" sz="2400" b="0">
                <a:solidFill>
                  <a:srgbClr val="000000"/>
                </a:solidFill>
              </a:rPr>
              <a:t>Technology</a:t>
            </a:r>
            <a:r>
              <a:rPr lang="en" sz="2400">
                <a:solidFill>
                  <a:srgbClr val="000000"/>
                </a:solidFill>
              </a:rPr>
              <a:t> </a:t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243" name="Google Shape;243;p36"/>
          <p:cNvSpPr txBox="1">
            <a:spLocks noGrp="1"/>
          </p:cNvSpPr>
          <p:nvPr>
            <p:ph type="body" idx="1"/>
          </p:nvPr>
        </p:nvSpPr>
        <p:spPr>
          <a:xfrm>
            <a:off x="683700" y="1804975"/>
            <a:ext cx="8460300" cy="31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Guide maintenance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Part-time lecture(s) trained to update guides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Videos need updating regularly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Match changes of website/databases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 - W3C compliance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Online modules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Less internal links needing updating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Need to adjust lessons to changing syllabi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Problems with ‘giving away’ content - move to local system with badges?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7"/>
          <p:cNvSpPr txBox="1">
            <a:spLocks noGrp="1"/>
          </p:cNvSpPr>
          <p:nvPr>
            <p:ph type="title"/>
          </p:nvPr>
        </p:nvSpPr>
        <p:spPr>
          <a:xfrm>
            <a:off x="558875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Sustainability - </a:t>
            </a:r>
            <a:r>
              <a:rPr lang="en" sz="2400" b="0">
                <a:solidFill>
                  <a:srgbClr val="434343"/>
                </a:solidFill>
              </a:rPr>
              <a:t>Face-to-Face</a:t>
            </a:r>
            <a:endParaRPr sz="2400"/>
          </a:p>
        </p:txBody>
      </p:sp>
      <p:sp>
        <p:nvSpPr>
          <p:cNvPr id="249" name="Google Shape;249;p37"/>
          <p:cNvSpPr txBox="1">
            <a:spLocks noGrp="1"/>
          </p:cNvSpPr>
          <p:nvPr>
            <p:ph type="body" idx="1"/>
          </p:nvPr>
        </p:nvSpPr>
        <p:spPr>
          <a:xfrm>
            <a:off x="487100" y="1853850"/>
            <a:ext cx="4975500" cy="30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7"/>
          <p:cNvSpPr txBox="1"/>
          <p:nvPr/>
        </p:nvSpPr>
        <p:spPr>
          <a:xfrm>
            <a:off x="606025" y="2026800"/>
            <a:ext cx="4794000" cy="30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/>
              <a:t>Electronic appointment scheduling w/ shorter appointment durations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lang="en" sz="1800"/>
              <a:t>Small group consultations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lang="en" sz="1800"/>
              <a:t>Telephone / WebEx consultations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lang="en" sz="1800"/>
              <a:t>Regularly scheduled drop-in workshops</a:t>
            </a:r>
            <a:endParaRPr sz="1800"/>
          </a:p>
        </p:txBody>
      </p:sp>
      <p:sp>
        <p:nvSpPr>
          <p:cNvPr id="251" name="Google Shape;251;p37"/>
          <p:cNvSpPr txBox="1"/>
          <p:nvPr/>
        </p:nvSpPr>
        <p:spPr>
          <a:xfrm>
            <a:off x="5462600" y="2026800"/>
            <a:ext cx="3532500" cy="19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/>
              <a:t>Train-the-trainer instruction 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lang="en" sz="1800"/>
              <a:t>Partnership - Writing Center</a:t>
            </a:r>
            <a:endParaRPr sz="1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Sustainability - Questionable but ….</a:t>
            </a:r>
            <a:endParaRPr/>
          </a:p>
        </p:txBody>
      </p:sp>
      <p:sp>
        <p:nvSpPr>
          <p:cNvPr id="257" name="Google Shape;257;p38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Reaching out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Letting go...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Need many of these structures in place 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Schools of Nursing require their own librarian subject specialist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  Best Practices?</a:t>
            </a:r>
            <a:endParaRPr/>
          </a:p>
        </p:txBody>
      </p:sp>
      <p:sp>
        <p:nvSpPr>
          <p:cNvPr id="263" name="Google Shape;263;p39"/>
          <p:cNvSpPr txBox="1">
            <a:spLocks noGrp="1"/>
          </p:cNvSpPr>
          <p:nvPr>
            <p:ph type="body" idx="1"/>
          </p:nvPr>
        </p:nvSpPr>
        <p:spPr>
          <a:xfrm>
            <a:off x="522100" y="2437725"/>
            <a:ext cx="79548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Julia E Rodriguez, </a:t>
            </a:r>
            <a:r>
              <a:rPr lang="en" sz="11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Nursing, Health Sciences &amp; Scholarly Communications Librarian, Oakland University ~ juliar@oakland.edu</a:t>
            </a:r>
            <a:endParaRPr sz="110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Elizabeth R. Bucciarelli, Health Sciences Librarian &amp; Liaison Team Leader, Eastern Michigan University ~ ebucciare@emich.edu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 of Discussion</a:t>
            </a:r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body" idx="1"/>
          </p:nvPr>
        </p:nvSpPr>
        <p:spPr>
          <a:xfrm>
            <a:off x="670150" y="2078875"/>
            <a:ext cx="7688700" cy="273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Problem - too many students and programs, not enough time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Strategies - Myriad solutions applied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Results - Less repetition, greater sanity, extended access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Sustainability - Questionable but doable 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 - Overview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6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60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Positive job outlook for healthcare professionals- 18% 2016-2018 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" sz="11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https://www.bls.gov/ooh/healthcare/home.htm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Number of masters &amp; PhD programs is expanding as the health professions move towards  graduate degrees as terminal degrees, e.g., physician assistants, physical therapy, doctor of nursing practice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Undergraduate and graduate students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Providing research support for year-round enrollment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solidFill>
                <a:srgbClr val="434343"/>
              </a:solidFill>
            </a:endParaRPr>
          </a:p>
        </p:txBody>
      </p:sp>
      <p:pic>
        <p:nvPicPr>
          <p:cNvPr id="108" name="Google Shape;10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3798" y="637173"/>
            <a:ext cx="2584250" cy="121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 - Quantity</a:t>
            </a:r>
            <a:endParaRPr/>
          </a:p>
        </p:txBody>
      </p:sp>
      <p:pic>
        <p:nvPicPr>
          <p:cNvPr id="114" name="Google Shape;1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7900" y="407200"/>
            <a:ext cx="3258374" cy="1961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>
            <a:spLocks noGrp="1"/>
          </p:cNvSpPr>
          <p:nvPr>
            <p:ph type="body" idx="1"/>
          </p:nvPr>
        </p:nvSpPr>
        <p:spPr>
          <a:xfrm>
            <a:off x="729450" y="2201675"/>
            <a:ext cx="7625400" cy="25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support for 4,000+ students per semester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Multiple course sections requires a multifaceted approach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Variety of program formats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Traditional two year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Accelerated 1.5 year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Hybrid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Fully-online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 - Learning  </a:t>
            </a:r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800900" cy="27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How to meet the learning styles and needs of large numbers of students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High number of returning students, non-traditional, full-time employed, part-time, parents, veterans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Limited exposure to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■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Research terminology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■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Research skills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■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Project formats- posters, slide presentations, papers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 - </a:t>
            </a:r>
            <a:r>
              <a:rPr lang="en">
                <a:solidFill>
                  <a:srgbClr val="222222"/>
                </a:solidFill>
              </a:rPr>
              <a:t> Graduate Student Needs</a:t>
            </a:r>
            <a:endParaRPr>
              <a:solidFill>
                <a:srgbClr val="222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8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Graduate student research questions require more librarian time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Developing the multi-part research question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Locating higher-level resources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Locating a variety of resources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Accessing resources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Evaluating higher-level resources  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>
            <a:spLocks noGrp="1"/>
          </p:cNvSpPr>
          <p:nvPr>
            <p:ph type="title"/>
          </p:nvPr>
        </p:nvSpPr>
        <p:spPr>
          <a:xfrm>
            <a:off x="6725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Strategies  </a:t>
            </a:r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672550" y="1853850"/>
            <a:ext cx="8250600" cy="31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Research Instruction 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Technology</a:t>
            </a: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Pedagogical Approaches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Individualized</a:t>
            </a:r>
            <a:r>
              <a:rPr lang="en" sz="24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Research Support</a:t>
            </a:r>
            <a:endParaRPr sz="24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Technology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Face-to-Face</a:t>
            </a:r>
            <a:endParaRPr sz="1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/>
            </a:r>
            <a:br>
              <a:rPr lang="en">
                <a:solidFill>
                  <a:srgbClr val="000000"/>
                </a:solidFill>
              </a:rPr>
            </a:b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672550" y="1318650"/>
            <a:ext cx="7688700" cy="8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Strategies  - Research Instruction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TECHNOLOGY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body" idx="1"/>
          </p:nvPr>
        </p:nvSpPr>
        <p:spPr>
          <a:xfrm>
            <a:off x="672550" y="2273725"/>
            <a:ext cx="8250600" cy="27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Self-enrollable general content short courses with badges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Universal topics; plagiarism, Introduction to library research, Data Literacy</a:t>
            </a:r>
            <a:b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 tutorials with or without badges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General topics, how to select a database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Subject and course targeted research tools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Course guides, Nursing Toolkit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1538</Words>
  <Application>Microsoft Office PowerPoint</Application>
  <PresentationFormat>On-screen Show (16:9)</PresentationFormat>
  <Paragraphs>191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Raleway</vt:lpstr>
      <vt:lpstr>Lato</vt:lpstr>
      <vt:lpstr>Streamline</vt:lpstr>
      <vt:lpstr>“The mail never stops. It just keeps coming and coming and coming...” </vt:lpstr>
      <vt:lpstr>Origins of the Partnership</vt:lpstr>
      <vt:lpstr>Outline of Discussion</vt:lpstr>
      <vt:lpstr>The Problem - Overview </vt:lpstr>
      <vt:lpstr>The Problem - Quantity</vt:lpstr>
      <vt:lpstr>The Problem - Learning  </vt:lpstr>
      <vt:lpstr>The Problem -  Graduate Student Needs </vt:lpstr>
      <vt:lpstr>Strategies  </vt:lpstr>
      <vt:lpstr>Strategies  - Research Instruction TECHNOLOGY  </vt:lpstr>
      <vt:lpstr>Self-enrollable Short Courses with Badges - Example</vt:lpstr>
      <vt:lpstr>Data Literacy &amp; Plagiarism Tutorials-Optional Badges </vt:lpstr>
      <vt:lpstr>Discipline &amp; Course Targeted Research Tools - Examples </vt:lpstr>
      <vt:lpstr>Strategies: Research Instruction </vt:lpstr>
      <vt:lpstr>Short Videos for FAQs - Example </vt:lpstr>
      <vt:lpstr>Short Videos for Class Assignments - Example</vt:lpstr>
      <vt:lpstr>Research Guide for FAQs - Example </vt:lpstr>
      <vt:lpstr>Learning Modules Integrated into the Learning Management System - Example</vt:lpstr>
      <vt:lpstr>Strategies: Research Instruction  Pedagogical Approaches </vt:lpstr>
      <vt:lpstr>Occupational Therapy Research Course  </vt:lpstr>
      <vt:lpstr>Physician Assistant Research Course </vt:lpstr>
      <vt:lpstr>Strategies  - Individualized Research Support</vt:lpstr>
      <vt:lpstr>Strategies  - Individualized Research Support</vt:lpstr>
      <vt:lpstr>Strategies  - Other Remedies </vt:lpstr>
      <vt:lpstr>Sustainability - Technology </vt:lpstr>
      <vt:lpstr>Sustainability - Face-to-Face</vt:lpstr>
      <vt:lpstr>Sustainability - Questionable but ….</vt:lpstr>
      <vt:lpstr>Questions?  Best Practices?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 mail never stops. It just keeps coming and coming and coming...” </dc:title>
  <dc:creator>Julia Rodriguez</dc:creator>
  <cp:lastModifiedBy>Julia Rodriguez</cp:lastModifiedBy>
  <cp:revision>1</cp:revision>
  <dcterms:modified xsi:type="dcterms:W3CDTF">2018-09-14T18:03:52Z</dcterms:modified>
</cp:coreProperties>
</file>