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42"/>
  </p:notesMasterIdLst>
  <p:handoutMasterIdLst>
    <p:handoutMasterId r:id="rId43"/>
  </p:handoutMasterIdLst>
  <p:sldIdLst>
    <p:sldId id="319" r:id="rId2"/>
    <p:sldId id="320" r:id="rId3"/>
    <p:sldId id="258" r:id="rId4"/>
    <p:sldId id="322" r:id="rId5"/>
    <p:sldId id="311" r:id="rId6"/>
    <p:sldId id="316" r:id="rId7"/>
    <p:sldId id="310" r:id="rId8"/>
    <p:sldId id="317" r:id="rId9"/>
    <p:sldId id="276" r:id="rId10"/>
    <p:sldId id="264" r:id="rId11"/>
    <p:sldId id="291" r:id="rId12"/>
    <p:sldId id="275" r:id="rId13"/>
    <p:sldId id="262" r:id="rId14"/>
    <p:sldId id="338" r:id="rId15"/>
    <p:sldId id="340" r:id="rId16"/>
    <p:sldId id="278" r:id="rId17"/>
    <p:sldId id="267" r:id="rId18"/>
    <p:sldId id="271" r:id="rId19"/>
    <p:sldId id="279" r:id="rId20"/>
    <p:sldId id="280" r:id="rId21"/>
    <p:sldId id="281" r:id="rId22"/>
    <p:sldId id="305" r:id="rId23"/>
    <p:sldId id="339" r:id="rId24"/>
    <p:sldId id="334" r:id="rId25"/>
    <p:sldId id="330" r:id="rId26"/>
    <p:sldId id="331" r:id="rId27"/>
    <p:sldId id="336" r:id="rId28"/>
    <p:sldId id="335" r:id="rId29"/>
    <p:sldId id="337" r:id="rId30"/>
    <p:sldId id="332" r:id="rId31"/>
    <p:sldId id="324" r:id="rId32"/>
    <p:sldId id="318" r:id="rId33"/>
    <p:sldId id="325" r:id="rId34"/>
    <p:sldId id="308" r:id="rId35"/>
    <p:sldId id="329" r:id="rId36"/>
    <p:sldId id="327" r:id="rId37"/>
    <p:sldId id="328" r:id="rId38"/>
    <p:sldId id="286" r:id="rId39"/>
    <p:sldId id="306" r:id="rId40"/>
    <p:sldId id="290" r:id="rId41"/>
  </p:sldIdLst>
  <p:sldSz cx="10058400" cy="7772400"/>
  <p:notesSz cx="6858000" cy="9144000"/>
  <p:embeddedFontLst>
    <p:embeddedFont>
      <p:font typeface="Cambria" panose="02040503050406030204" pitchFamily="18" charset="0"/>
      <p:regular r:id="rId44"/>
      <p:bold r:id="rId45"/>
      <p:italic r:id="rId46"/>
      <p:boldItalic r:id="rId47"/>
    </p:embeddedFont>
    <p:embeddedFont>
      <p:font typeface="Calibri" panose="020F0502020204030204" pitchFamily="34" charset="0"/>
      <p:regular r:id="rId48"/>
      <p:bold r:id="rId49"/>
      <p:italic r:id="rId50"/>
      <p:boldItalic r:id="rId51"/>
    </p:embeddedFont>
    <p:embeddedFont>
      <p:font typeface="Century Gothic" panose="020B0502020202020204" pitchFamily="34" charset="0"/>
      <p:regular r:id="rId52"/>
      <p:bold r:id="rId53"/>
      <p:italic r:id="rId54"/>
      <p:boldItalic r:id="rId55"/>
    </p:embeddedFont>
    <p:embeddedFont>
      <p:font typeface="Open Sans" panose="020B0604020202020204" charset="0"/>
      <p:regular r:id="rId56"/>
      <p:bold r:id="rId57"/>
      <p:italic r:id="rId58"/>
      <p:boldItalic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15"/>
    <p:restoredTop sz="94560"/>
  </p:normalViewPr>
  <p:slideViewPr>
    <p:cSldViewPr snapToGrid="0" snapToObjects="1">
      <p:cViewPr varScale="1">
        <p:scale>
          <a:sx n="86" d="100"/>
          <a:sy n="86" d="100"/>
        </p:scale>
        <p:origin x="10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EEDF0B-9F29-EF4B-80DA-506E40AC57AC}" type="doc">
      <dgm:prSet loTypeId="urn:microsoft.com/office/officeart/2005/8/layout/process1" loCatId="" qsTypeId="urn:microsoft.com/office/officeart/2005/8/quickstyle/3D5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7697ADB-C696-134F-852D-947B40DCD159}">
      <dgm:prSet/>
      <dgm:spPr/>
      <dgm:t>
        <a:bodyPr/>
        <a:lstStyle/>
        <a:p>
          <a:pPr rtl="0"/>
          <a:r>
            <a:rPr lang="en-US"/>
            <a:t>Authentic</a:t>
          </a:r>
          <a:endParaRPr lang="en-US" dirty="0"/>
        </a:p>
      </dgm:t>
    </dgm:pt>
    <dgm:pt modelId="{EDD840D8-D7DF-7546-B999-EEC1C41EE829}" type="parTrans" cxnId="{1060BFD0-213F-9C4E-A0FA-04D4C45A8F8E}">
      <dgm:prSet/>
      <dgm:spPr/>
      <dgm:t>
        <a:bodyPr/>
        <a:lstStyle/>
        <a:p>
          <a:endParaRPr lang="en-US"/>
        </a:p>
      </dgm:t>
    </dgm:pt>
    <dgm:pt modelId="{CB063C99-EF1D-164E-B7C1-6A1DC125BC2D}" type="sibTrans" cxnId="{1060BFD0-213F-9C4E-A0FA-04D4C45A8F8E}">
      <dgm:prSet/>
      <dgm:spPr/>
      <dgm:t>
        <a:bodyPr/>
        <a:lstStyle/>
        <a:p>
          <a:endParaRPr lang="en-US"/>
        </a:p>
      </dgm:t>
    </dgm:pt>
    <dgm:pt modelId="{3F8E2C52-F504-BC40-A460-C4F31BB3B639}">
      <dgm:prSet/>
      <dgm:spPr/>
      <dgm:t>
        <a:bodyPr/>
        <a:lstStyle/>
        <a:p>
          <a:pPr rtl="0"/>
          <a:r>
            <a:rPr lang="en-US" dirty="0"/>
            <a:t>Possibly Predatory</a:t>
          </a:r>
        </a:p>
      </dgm:t>
    </dgm:pt>
    <dgm:pt modelId="{94C49421-24BB-564E-B988-46E621356B32}" type="parTrans" cxnId="{65F20FE0-3A4A-0E4A-8B66-8D90690F0A07}">
      <dgm:prSet/>
      <dgm:spPr/>
      <dgm:t>
        <a:bodyPr/>
        <a:lstStyle/>
        <a:p>
          <a:endParaRPr lang="en-US"/>
        </a:p>
      </dgm:t>
    </dgm:pt>
    <dgm:pt modelId="{FFBB0046-5151-2040-A4AF-93AB073D075D}" type="sibTrans" cxnId="{65F20FE0-3A4A-0E4A-8B66-8D90690F0A07}">
      <dgm:prSet/>
      <dgm:spPr/>
      <dgm:t>
        <a:bodyPr/>
        <a:lstStyle/>
        <a:p>
          <a:endParaRPr lang="en-US"/>
        </a:p>
      </dgm:t>
    </dgm:pt>
    <dgm:pt modelId="{3472CB76-C5F2-8548-B4F3-0E98D0E7F918}">
      <dgm:prSet/>
      <dgm:spPr/>
      <dgm:t>
        <a:bodyPr/>
        <a:lstStyle/>
        <a:p>
          <a:pPr rtl="0"/>
          <a:r>
            <a:rPr lang="en-US" dirty="0"/>
            <a:t>Probably Predatory</a:t>
          </a:r>
        </a:p>
      </dgm:t>
    </dgm:pt>
    <dgm:pt modelId="{105135D7-D5A1-7D41-88B3-26F47668D7D8}" type="parTrans" cxnId="{E73D59C9-CC84-9447-BA15-26D0C0798BDA}">
      <dgm:prSet/>
      <dgm:spPr/>
      <dgm:t>
        <a:bodyPr/>
        <a:lstStyle/>
        <a:p>
          <a:endParaRPr lang="en-US"/>
        </a:p>
      </dgm:t>
    </dgm:pt>
    <dgm:pt modelId="{BDDABC96-F751-FE40-99CA-AF7A92CCBC95}" type="sibTrans" cxnId="{E73D59C9-CC84-9447-BA15-26D0C0798BDA}">
      <dgm:prSet/>
      <dgm:spPr/>
      <dgm:t>
        <a:bodyPr/>
        <a:lstStyle/>
        <a:p>
          <a:endParaRPr lang="en-US"/>
        </a:p>
      </dgm:t>
    </dgm:pt>
    <dgm:pt modelId="{4AE469A3-88D0-BC44-8C01-FF3B51AFB934}">
      <dgm:prSet/>
      <dgm:spPr/>
      <dgm:t>
        <a:bodyPr/>
        <a:lstStyle/>
        <a:p>
          <a:pPr rtl="0"/>
          <a:r>
            <a:rPr lang="en-US" dirty="0"/>
            <a:t>Confirmed Predatory</a:t>
          </a:r>
        </a:p>
      </dgm:t>
    </dgm:pt>
    <dgm:pt modelId="{6C64FDCE-81EB-8848-9381-86BECD16FC87}" type="parTrans" cxnId="{185256ED-4CF6-904E-92B2-A12201D068CF}">
      <dgm:prSet/>
      <dgm:spPr/>
      <dgm:t>
        <a:bodyPr/>
        <a:lstStyle/>
        <a:p>
          <a:endParaRPr lang="en-US"/>
        </a:p>
      </dgm:t>
    </dgm:pt>
    <dgm:pt modelId="{A9908E80-07DF-604A-896E-64CA52620412}" type="sibTrans" cxnId="{185256ED-4CF6-904E-92B2-A12201D068CF}">
      <dgm:prSet/>
      <dgm:spPr/>
      <dgm:t>
        <a:bodyPr/>
        <a:lstStyle/>
        <a:p>
          <a:endParaRPr lang="en-US"/>
        </a:p>
      </dgm:t>
    </dgm:pt>
    <dgm:pt modelId="{69072E32-E041-6742-990E-6F3485ED54AE}" type="pres">
      <dgm:prSet presAssocID="{A8EEDF0B-9F29-EF4B-80DA-506E40AC57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03F14A-DA80-484B-954C-B8104C5E484C}" type="pres">
      <dgm:prSet presAssocID="{77697ADB-C696-134F-852D-947B40DCD1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D2C26-7FE1-C242-947F-6E2D23F80B0F}" type="pres">
      <dgm:prSet presAssocID="{CB063C99-EF1D-164E-B7C1-6A1DC125BC2D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58198D7-3FCA-0146-AACF-5E0C78B6AF6C}" type="pres">
      <dgm:prSet presAssocID="{CB063C99-EF1D-164E-B7C1-6A1DC125BC2D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658FF04-6918-FB43-B91C-FD5002EED79B}" type="pres">
      <dgm:prSet presAssocID="{3F8E2C52-F504-BC40-A460-C4F31BB3B6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014EE-FCE5-4B45-ABB9-1706C9BFB829}" type="pres">
      <dgm:prSet presAssocID="{FFBB0046-5151-2040-A4AF-93AB073D075D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61B2544-43A6-534E-BF0D-EB01D27DA468}" type="pres">
      <dgm:prSet presAssocID="{FFBB0046-5151-2040-A4AF-93AB073D075D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42EB8B3-BF3C-7244-8C2D-4CB2FF70B4F1}" type="pres">
      <dgm:prSet presAssocID="{3472CB76-C5F2-8548-B4F3-0E98D0E7F91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1DCDE-CE69-C14E-83CE-93643FAFFB4B}" type="pres">
      <dgm:prSet presAssocID="{BDDABC96-F751-FE40-99CA-AF7A92CCBC9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F46D14B-48EA-AF4A-A474-0B9DF0705561}" type="pres">
      <dgm:prSet presAssocID="{BDDABC96-F751-FE40-99CA-AF7A92CCBC9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5188C1EF-C923-AF42-A27B-0DF974558C36}" type="pres">
      <dgm:prSet presAssocID="{4AE469A3-88D0-BC44-8C01-FF3B51AFB93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015100-C144-D94A-9081-E4FCFF26E096}" type="presOf" srcId="{FFBB0046-5151-2040-A4AF-93AB073D075D}" destId="{C1E014EE-FCE5-4B45-ABB9-1706C9BFB829}" srcOrd="0" destOrd="0" presId="urn:microsoft.com/office/officeart/2005/8/layout/process1"/>
    <dgm:cxn modelId="{65F20FE0-3A4A-0E4A-8B66-8D90690F0A07}" srcId="{A8EEDF0B-9F29-EF4B-80DA-506E40AC57AC}" destId="{3F8E2C52-F504-BC40-A460-C4F31BB3B639}" srcOrd="1" destOrd="0" parTransId="{94C49421-24BB-564E-B988-46E621356B32}" sibTransId="{FFBB0046-5151-2040-A4AF-93AB073D075D}"/>
    <dgm:cxn modelId="{E73D59C9-CC84-9447-BA15-26D0C0798BDA}" srcId="{A8EEDF0B-9F29-EF4B-80DA-506E40AC57AC}" destId="{3472CB76-C5F2-8548-B4F3-0E98D0E7F918}" srcOrd="2" destOrd="0" parTransId="{105135D7-D5A1-7D41-88B3-26F47668D7D8}" sibTransId="{BDDABC96-F751-FE40-99CA-AF7A92CCBC95}"/>
    <dgm:cxn modelId="{0E3B528C-9631-4D48-BDC0-472C29679199}" type="presOf" srcId="{CB063C99-EF1D-164E-B7C1-6A1DC125BC2D}" destId="{C58198D7-3FCA-0146-AACF-5E0C78B6AF6C}" srcOrd="1" destOrd="0" presId="urn:microsoft.com/office/officeart/2005/8/layout/process1"/>
    <dgm:cxn modelId="{C1D73BD9-FD0A-F142-828B-A728ADA21824}" type="presOf" srcId="{4AE469A3-88D0-BC44-8C01-FF3B51AFB934}" destId="{5188C1EF-C923-AF42-A27B-0DF974558C36}" srcOrd="0" destOrd="0" presId="urn:microsoft.com/office/officeart/2005/8/layout/process1"/>
    <dgm:cxn modelId="{E975B693-0C35-FB4B-9CDC-6FBA0122629F}" type="presOf" srcId="{BDDABC96-F751-FE40-99CA-AF7A92CCBC95}" destId="{9D71DCDE-CE69-C14E-83CE-93643FAFFB4B}" srcOrd="0" destOrd="0" presId="urn:microsoft.com/office/officeart/2005/8/layout/process1"/>
    <dgm:cxn modelId="{185256ED-4CF6-904E-92B2-A12201D068CF}" srcId="{A8EEDF0B-9F29-EF4B-80DA-506E40AC57AC}" destId="{4AE469A3-88D0-BC44-8C01-FF3B51AFB934}" srcOrd="3" destOrd="0" parTransId="{6C64FDCE-81EB-8848-9381-86BECD16FC87}" sibTransId="{A9908E80-07DF-604A-896E-64CA52620412}"/>
    <dgm:cxn modelId="{EFD2CE8B-5813-F142-BE94-5B5F9D9972B4}" type="presOf" srcId="{3F8E2C52-F504-BC40-A460-C4F31BB3B639}" destId="{F658FF04-6918-FB43-B91C-FD5002EED79B}" srcOrd="0" destOrd="0" presId="urn:microsoft.com/office/officeart/2005/8/layout/process1"/>
    <dgm:cxn modelId="{369B90D9-0A48-A94C-BF78-2513C59A3BD7}" type="presOf" srcId="{A8EEDF0B-9F29-EF4B-80DA-506E40AC57AC}" destId="{69072E32-E041-6742-990E-6F3485ED54AE}" srcOrd="0" destOrd="0" presId="urn:microsoft.com/office/officeart/2005/8/layout/process1"/>
    <dgm:cxn modelId="{9ED994D1-6F3E-F747-BE72-B97D6A44A869}" type="presOf" srcId="{BDDABC96-F751-FE40-99CA-AF7A92CCBC95}" destId="{BF46D14B-48EA-AF4A-A474-0B9DF0705561}" srcOrd="1" destOrd="0" presId="urn:microsoft.com/office/officeart/2005/8/layout/process1"/>
    <dgm:cxn modelId="{6249AA30-802F-424B-A787-1144C68B51E0}" type="presOf" srcId="{77697ADB-C696-134F-852D-947B40DCD159}" destId="{0F03F14A-DA80-484B-954C-B8104C5E484C}" srcOrd="0" destOrd="0" presId="urn:microsoft.com/office/officeart/2005/8/layout/process1"/>
    <dgm:cxn modelId="{29EC37AE-558A-0045-B6F1-60A4BBB78F89}" type="presOf" srcId="{FFBB0046-5151-2040-A4AF-93AB073D075D}" destId="{961B2544-43A6-534E-BF0D-EB01D27DA468}" srcOrd="1" destOrd="0" presId="urn:microsoft.com/office/officeart/2005/8/layout/process1"/>
    <dgm:cxn modelId="{2B38CEE0-C2AB-0843-BFB0-333112F64C04}" type="presOf" srcId="{CB063C99-EF1D-164E-B7C1-6A1DC125BC2D}" destId="{3B5D2C26-7FE1-C242-947F-6E2D23F80B0F}" srcOrd="0" destOrd="0" presId="urn:microsoft.com/office/officeart/2005/8/layout/process1"/>
    <dgm:cxn modelId="{1060BFD0-213F-9C4E-A0FA-04D4C45A8F8E}" srcId="{A8EEDF0B-9F29-EF4B-80DA-506E40AC57AC}" destId="{77697ADB-C696-134F-852D-947B40DCD159}" srcOrd="0" destOrd="0" parTransId="{EDD840D8-D7DF-7546-B999-EEC1C41EE829}" sibTransId="{CB063C99-EF1D-164E-B7C1-6A1DC125BC2D}"/>
    <dgm:cxn modelId="{92F83718-304C-FB4C-AA49-BCFEF218039D}" type="presOf" srcId="{3472CB76-C5F2-8548-B4F3-0E98D0E7F918}" destId="{842EB8B3-BF3C-7244-8C2D-4CB2FF70B4F1}" srcOrd="0" destOrd="0" presId="urn:microsoft.com/office/officeart/2005/8/layout/process1"/>
    <dgm:cxn modelId="{5C3ADB34-2F1C-E74D-A524-F115656A06AB}" type="presParOf" srcId="{69072E32-E041-6742-990E-6F3485ED54AE}" destId="{0F03F14A-DA80-484B-954C-B8104C5E484C}" srcOrd="0" destOrd="0" presId="urn:microsoft.com/office/officeart/2005/8/layout/process1"/>
    <dgm:cxn modelId="{118DDEC1-D016-E74F-907A-E4DA52F5EE3E}" type="presParOf" srcId="{69072E32-E041-6742-990E-6F3485ED54AE}" destId="{3B5D2C26-7FE1-C242-947F-6E2D23F80B0F}" srcOrd="1" destOrd="0" presId="urn:microsoft.com/office/officeart/2005/8/layout/process1"/>
    <dgm:cxn modelId="{84D28EB6-31DF-9749-BA9A-03650B6DC324}" type="presParOf" srcId="{3B5D2C26-7FE1-C242-947F-6E2D23F80B0F}" destId="{C58198D7-3FCA-0146-AACF-5E0C78B6AF6C}" srcOrd="0" destOrd="0" presId="urn:microsoft.com/office/officeart/2005/8/layout/process1"/>
    <dgm:cxn modelId="{152E0EF6-C925-A741-BF0D-624388217BC7}" type="presParOf" srcId="{69072E32-E041-6742-990E-6F3485ED54AE}" destId="{F658FF04-6918-FB43-B91C-FD5002EED79B}" srcOrd="2" destOrd="0" presId="urn:microsoft.com/office/officeart/2005/8/layout/process1"/>
    <dgm:cxn modelId="{F3BE07CC-3691-D14B-84BE-15EBEAF0E5BC}" type="presParOf" srcId="{69072E32-E041-6742-990E-6F3485ED54AE}" destId="{C1E014EE-FCE5-4B45-ABB9-1706C9BFB829}" srcOrd="3" destOrd="0" presId="urn:microsoft.com/office/officeart/2005/8/layout/process1"/>
    <dgm:cxn modelId="{5B38AE4D-1B97-D44F-B17F-679195E96745}" type="presParOf" srcId="{C1E014EE-FCE5-4B45-ABB9-1706C9BFB829}" destId="{961B2544-43A6-534E-BF0D-EB01D27DA468}" srcOrd="0" destOrd="0" presId="urn:microsoft.com/office/officeart/2005/8/layout/process1"/>
    <dgm:cxn modelId="{C41BA1B6-948C-6D4B-99F2-3A72735900C1}" type="presParOf" srcId="{69072E32-E041-6742-990E-6F3485ED54AE}" destId="{842EB8B3-BF3C-7244-8C2D-4CB2FF70B4F1}" srcOrd="4" destOrd="0" presId="urn:microsoft.com/office/officeart/2005/8/layout/process1"/>
    <dgm:cxn modelId="{FF020107-8F84-4B4D-9ECB-048B29EDD2AE}" type="presParOf" srcId="{69072E32-E041-6742-990E-6F3485ED54AE}" destId="{9D71DCDE-CE69-C14E-83CE-93643FAFFB4B}" srcOrd="5" destOrd="0" presId="urn:microsoft.com/office/officeart/2005/8/layout/process1"/>
    <dgm:cxn modelId="{47F03BFC-9606-994A-AF8C-C03666DD2286}" type="presParOf" srcId="{9D71DCDE-CE69-C14E-83CE-93643FAFFB4B}" destId="{BF46D14B-48EA-AF4A-A474-0B9DF0705561}" srcOrd="0" destOrd="0" presId="urn:microsoft.com/office/officeart/2005/8/layout/process1"/>
    <dgm:cxn modelId="{649EF8B1-3EBC-5A44-B20C-3B8BBE5EAECE}" type="presParOf" srcId="{69072E32-E041-6742-990E-6F3485ED54AE}" destId="{5188C1EF-C923-AF42-A27B-0DF974558C3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03F14A-DA80-484B-954C-B8104C5E484C}">
      <dsp:nvSpPr>
        <dsp:cNvPr id="0" name=""/>
        <dsp:cNvSpPr/>
      </dsp:nvSpPr>
      <dsp:spPr>
        <a:xfrm>
          <a:off x="4675" y="2108487"/>
          <a:ext cx="2044108" cy="12264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Authentic</a:t>
          </a:r>
          <a:endParaRPr lang="en-US" sz="2900" kern="1200" dirty="0"/>
        </a:p>
      </dsp:txBody>
      <dsp:txXfrm>
        <a:off x="40597" y="2144409"/>
        <a:ext cx="1972264" cy="1154621"/>
      </dsp:txXfrm>
    </dsp:sp>
    <dsp:sp modelId="{3B5D2C26-7FE1-C242-947F-6E2D23F80B0F}">
      <dsp:nvSpPr>
        <dsp:cNvPr id="0" name=""/>
        <dsp:cNvSpPr/>
      </dsp:nvSpPr>
      <dsp:spPr>
        <a:xfrm>
          <a:off x="2253194" y="2468251"/>
          <a:ext cx="433350" cy="5069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253194" y="2569639"/>
        <a:ext cx="303345" cy="304162"/>
      </dsp:txXfrm>
    </dsp:sp>
    <dsp:sp modelId="{F658FF04-6918-FB43-B91C-FD5002EED79B}">
      <dsp:nvSpPr>
        <dsp:cNvPr id="0" name=""/>
        <dsp:cNvSpPr/>
      </dsp:nvSpPr>
      <dsp:spPr>
        <a:xfrm>
          <a:off x="2866426" y="2108487"/>
          <a:ext cx="2044108" cy="12264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Possibly Predatory</a:t>
          </a:r>
        </a:p>
      </dsp:txBody>
      <dsp:txXfrm>
        <a:off x="2902348" y="2144409"/>
        <a:ext cx="1972264" cy="1154621"/>
      </dsp:txXfrm>
    </dsp:sp>
    <dsp:sp modelId="{C1E014EE-FCE5-4B45-ABB9-1706C9BFB829}">
      <dsp:nvSpPr>
        <dsp:cNvPr id="0" name=""/>
        <dsp:cNvSpPr/>
      </dsp:nvSpPr>
      <dsp:spPr>
        <a:xfrm>
          <a:off x="5114946" y="2468251"/>
          <a:ext cx="433350" cy="5069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5114946" y="2569639"/>
        <a:ext cx="303345" cy="304162"/>
      </dsp:txXfrm>
    </dsp:sp>
    <dsp:sp modelId="{842EB8B3-BF3C-7244-8C2D-4CB2FF70B4F1}">
      <dsp:nvSpPr>
        <dsp:cNvPr id="0" name=""/>
        <dsp:cNvSpPr/>
      </dsp:nvSpPr>
      <dsp:spPr>
        <a:xfrm>
          <a:off x="5728178" y="2108487"/>
          <a:ext cx="2044108" cy="12264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Probably Predatory</a:t>
          </a:r>
        </a:p>
      </dsp:txBody>
      <dsp:txXfrm>
        <a:off x="5764100" y="2144409"/>
        <a:ext cx="1972264" cy="1154621"/>
      </dsp:txXfrm>
    </dsp:sp>
    <dsp:sp modelId="{9D71DCDE-CE69-C14E-83CE-93643FAFFB4B}">
      <dsp:nvSpPr>
        <dsp:cNvPr id="0" name=""/>
        <dsp:cNvSpPr/>
      </dsp:nvSpPr>
      <dsp:spPr>
        <a:xfrm>
          <a:off x="7976697" y="2468251"/>
          <a:ext cx="433350" cy="5069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7976697" y="2569639"/>
        <a:ext cx="303345" cy="304162"/>
      </dsp:txXfrm>
    </dsp:sp>
    <dsp:sp modelId="{5188C1EF-C923-AF42-A27B-0DF974558C36}">
      <dsp:nvSpPr>
        <dsp:cNvPr id="0" name=""/>
        <dsp:cNvSpPr/>
      </dsp:nvSpPr>
      <dsp:spPr>
        <a:xfrm>
          <a:off x="8589930" y="2108487"/>
          <a:ext cx="2044108" cy="12264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Confirmed Predatory</a:t>
          </a:r>
        </a:p>
      </dsp:txBody>
      <dsp:txXfrm>
        <a:off x="8625852" y="2144409"/>
        <a:ext cx="1972264" cy="1154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BF1453-7DB8-3E43-9D29-F1D173AC55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62410E-DC6A-D841-9CA2-B7262F60E5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BD461-4C79-454C-9D76-324046A5A5B4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D56874-705A-644C-9498-A33D2D52320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7ACFED-3A4D-6843-AAE5-79D24958FD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8E09F-84A7-3246-8FFC-8DC27A773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67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5 minutes - Welcome - Julia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15 minutes - Textbooks &amp; Monographs - Julia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15 minutes - Open Data - Joanna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15 minutes - Open Research/Journals &amp; Images - Stephanie</a:t>
            </a:r>
            <a:endParaRPr/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6128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355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011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77186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5 minutes - Welcome - Julia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15 minutes - Textbooks &amp; Monographs - Julia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15 minutes - Open Data - Joanna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15 minutes - Open Journals &amp; Images - Stephanie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8661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 err="1"/>
              <a:t>Kolata</a:t>
            </a:r>
            <a:r>
              <a:rPr lang="en-US" dirty="0"/>
              <a:t> G. Scientific articles accepted (personal checks, too). The New York Times. 2013. https://</a:t>
            </a:r>
            <a:r>
              <a:rPr lang="en-US" dirty="0" err="1"/>
              <a:t>archive.nytimes.com</a:t>
            </a:r>
            <a:r>
              <a:rPr lang="en-US" dirty="0"/>
              <a:t>/</a:t>
            </a:r>
            <a:r>
              <a:rPr lang="en-US" dirty="0" err="1"/>
              <a:t>www.nytimes.com</a:t>
            </a:r>
            <a:r>
              <a:rPr lang="en-US" dirty="0"/>
              <a:t>/2013/04/08/health/for-scientists-an-exploding-world-of-pseudo-</a:t>
            </a:r>
            <a:r>
              <a:rPr lang="en-US" dirty="0" err="1"/>
              <a:t>academia.html</a:t>
            </a:r>
            <a:r>
              <a:rPr lang="en-US" dirty="0"/>
              <a:t> Accessed October 24, 2018.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9621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Brown C. Alleged predatory publisher buys medical journals. CMAJ. 2016;188(16):E398.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1725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Kolata</a:t>
            </a:r>
            <a:r>
              <a:rPr lang="en-US" dirty="0"/>
              <a:t> G. Many academic are eager to publish in worthless journals. The New York Times. 2017. https://</a:t>
            </a:r>
            <a:r>
              <a:rPr lang="en-US" dirty="0" err="1"/>
              <a:t>www.nytimes.com</a:t>
            </a:r>
            <a:r>
              <a:rPr lang="en-US" dirty="0"/>
              <a:t>/2017/10/30/science/predatory-journals-</a:t>
            </a:r>
            <a:r>
              <a:rPr lang="en-US" dirty="0" err="1"/>
              <a:t>academics.html</a:t>
            </a:r>
            <a:r>
              <a:rPr lang="en-US" dirty="0"/>
              <a:t> Accessed October 24, 2018.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5033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Bhattacharyya D. When a journal is a scam: how some publications prey on scholarship as public good. Perspectives on History. https://</a:t>
            </a:r>
            <a:r>
              <a:rPr lang="en-US" dirty="0" err="1"/>
              <a:t>www.historians.org</a:t>
            </a:r>
            <a:r>
              <a:rPr lang="en-US" dirty="0"/>
              <a:t>/publications-and-directories/perspectives-on-history/october-2018/when-a-journal-is-a-scam-how-some-publications-prey-on-scholarship-as-public-good Accessed October 24, 2018.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2053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80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463801" y="-147637"/>
            <a:ext cx="5130800" cy="905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5107782" y="2496344"/>
            <a:ext cx="6632575" cy="2262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05619" y="308769"/>
            <a:ext cx="6632575" cy="663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Kailasa" panose="02000500000000020004" pitchFamily="2" charset="0"/>
                <a:ea typeface="Kailasa" panose="02000500000000020004" pitchFamily="2" charset="0"/>
                <a:cs typeface="Kailasa" panose="02000500000000020004" pitchFamily="2" charset="0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692150" y="2838450"/>
            <a:ext cx="4256088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5092700" y="1905000"/>
            <a:ext cx="4275138" cy="93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5092700" y="2838450"/>
            <a:ext cx="4275138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51882443" TargetMode="External"/><Relationship Id="rId2" Type="http://schemas.openxmlformats.org/officeDocument/2006/relationships/hyperlink" Target="https://thinkchecksubmit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thinkchecksubmit.org/check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-index.org/ISSN-validator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aj.org/" TargetMode="External"/><Relationship Id="rId4" Type="http://schemas.openxmlformats.org/officeDocument/2006/relationships/hyperlink" Target="https://www.historians.org/publications-and-directories/perspectives-on-history/october-2018/when-a-journal-is-a-scam-how-some-publications-prey-on-scholarship-as-public-goo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dpublisher.org/Home/Journal/JLAS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outlookconferences.com/clinical-microbiology-2020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ixabay.com/vectors/traveling-traveler-suitcases-155941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ixabay.com/illustrations/pay-bill-invoice-template-3669963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rveymonkey.com/r/GWDXFGM" TargetMode="External"/><Relationship Id="rId2" Type="http://schemas.openxmlformats.org/officeDocument/2006/relationships/hyperlink" Target="https://thinkcheckattend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ference123.net/eduinnov2020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oakland.edu/services/scholarly-communication/Select_Journals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s://research.library.oakland.edu/sp/subjects/guide.php?subject=publishing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wanberg@oakland.edu" TargetMode="Externa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lyoa.files.wordpress.com/2015/01/criteria-2015.pdf" TargetMode="External"/><Relationship Id="rId7" Type="http://schemas.openxmlformats.org/officeDocument/2006/relationships/hyperlink" Target="https://bmcmedicine.biomedcentral.com/articles/10.1186/s12916-015-0469-2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uffingtonpost.ca/dr-madhukar-pai/predatory-conferences-academia_b_12467834.html" TargetMode="External"/><Relationship Id="rId5" Type="http://schemas.openxmlformats.org/officeDocument/2006/relationships/hyperlink" Target="https://doaj.org/publishers" TargetMode="External"/><Relationship Id="rId4" Type="http://schemas.openxmlformats.org/officeDocument/2006/relationships/hyperlink" Target="http://crln.acrl.org/index.php/crlnews/article/view/9277/1034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127" y="6638898"/>
            <a:ext cx="1591519" cy="88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68213" y="6428291"/>
            <a:ext cx="1094062" cy="109406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/>
        </p:nvSpPr>
        <p:spPr>
          <a:xfrm>
            <a:off x="1494000" y="5506638"/>
            <a:ext cx="70704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SPONSORED by Oakland University Libraries and OUWB School of Medicine Library 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5"/>
            <a:ext cx="10058400" cy="5280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3206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09;p16" descr="PPT backdrop4">
            <a:extLst>
              <a:ext uri="{FF2B5EF4-FFF2-40B4-BE49-F238E27FC236}">
                <a16:creationId xmlns:a16="http://schemas.microsoft.com/office/drawing/2014/main" id="{6E0DA4DE-8E23-B649-B5EA-5A9523C6165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1115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Spectrum of ‘Authentic’ Publishing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4694770"/>
              </p:ext>
            </p:extLst>
          </p:nvPr>
        </p:nvGraphicFramePr>
        <p:xfrm>
          <a:off x="-313062" y="1874521"/>
          <a:ext cx="10638714" cy="5443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0068" y="7282310"/>
            <a:ext cx="1823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(Adapted from </a:t>
            </a:r>
            <a:r>
              <a:rPr lang="en-US" sz="1100" dirty="0" err="1">
                <a:latin typeface="+mn-lt"/>
              </a:rPr>
              <a:t>Beall</a:t>
            </a:r>
            <a:r>
              <a:rPr lang="en-US" sz="1100" dirty="0">
                <a:latin typeface="+mn-lt"/>
              </a:rPr>
              <a:t> 2015)</a:t>
            </a:r>
          </a:p>
        </p:txBody>
      </p:sp>
    </p:spTree>
    <p:extLst>
      <p:ext uri="{BB962C8B-B14F-4D97-AF65-F5344CB8AC3E}">
        <p14:creationId xmlns:p14="http://schemas.microsoft.com/office/powerpoint/2010/main" val="3644790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9;p16" descr="PPT backdrop4">
            <a:extLst>
              <a:ext uri="{FF2B5EF4-FFF2-40B4-BE49-F238E27FC236}">
                <a16:creationId xmlns:a16="http://schemas.microsoft.com/office/drawing/2014/main" id="{7BAF6794-F2BD-5B4F-81F6-C28CA406073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Defining Predatory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673913" y="1874519"/>
            <a:ext cx="8968740" cy="508175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Predatory = unethical journals whose sole concern is collecting $$$$$ 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Unsolicited emails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Promise of rapid acceptance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No or little peer review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No indexing</a:t>
            </a:r>
          </a:p>
          <a:p>
            <a:endParaRPr lang="en-US" dirty="0"/>
          </a:p>
          <a:p>
            <a:r>
              <a:rPr lang="en-US" b="1" dirty="0"/>
              <a:t>Predatory publishing has skyrocketed in the last decade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Coincided with the push for open access (OA) publishing as scammers are taking advantage of the OA model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Stigmatized serious OA journals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0067" y="7282309"/>
            <a:ext cx="2492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</a:t>
            </a:r>
            <a:r>
              <a:rPr lang="en-US" sz="1100" dirty="0" err="1">
                <a:latin typeface="+mn-lt"/>
              </a:rPr>
              <a:t>Shen</a:t>
            </a:r>
            <a:r>
              <a:rPr lang="en-US" sz="1100" dirty="0">
                <a:latin typeface="+mn-lt"/>
              </a:rPr>
              <a:t> &amp; Bjork 2015)</a:t>
            </a:r>
          </a:p>
        </p:txBody>
      </p:sp>
    </p:spTree>
    <p:extLst>
      <p:ext uri="{BB962C8B-B14F-4D97-AF65-F5344CB8AC3E}">
        <p14:creationId xmlns:p14="http://schemas.microsoft.com/office/powerpoint/2010/main" val="181893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08141C74-B1CE-F343-B83E-8498279AAC9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Why Discuss Predatory Publishers?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n-US" b="1" dirty="0"/>
              <a:t>Immense pressure (“publish or perish”)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increase ‘impact’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gain recognition in our field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promotion &amp; tenure</a:t>
            </a:r>
          </a:p>
          <a:p>
            <a:pPr marL="508000" lvl="1" indent="0" fontAlgn="base">
              <a:buNone/>
            </a:pPr>
            <a:endParaRPr lang="en-US" dirty="0">
              <a:latin typeface="Kailasa" panose="02000500000000020004" pitchFamily="2" charset="0"/>
              <a:cs typeface="Kailasa" panose="02000500000000020004" pitchFamily="2" charset="0"/>
            </a:endParaRPr>
          </a:p>
          <a:p>
            <a:pPr fontAlgn="base"/>
            <a:r>
              <a:rPr lang="en-US" dirty="0"/>
              <a:t>Yet, </a:t>
            </a:r>
            <a:r>
              <a:rPr lang="en-US" b="1" dirty="0"/>
              <a:t>article acceptance rates are extremely low</a:t>
            </a:r>
            <a:r>
              <a:rPr lang="en-US" dirty="0"/>
              <a:t> and it may take years to be ‘recognized’</a:t>
            </a:r>
          </a:p>
          <a:p>
            <a:pPr fontAlgn="base"/>
            <a:endParaRPr lang="en-US" dirty="0"/>
          </a:p>
          <a:p>
            <a:pPr fontAlgn="base"/>
            <a:r>
              <a:rPr lang="en-US" b="1" dirty="0"/>
              <a:t>Temptations to publish in predatory OA journals: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Lack of awareness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Lack of experience in selecting journals</a:t>
            </a:r>
          </a:p>
          <a:p>
            <a:pPr lvl="1" fontAlgn="base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Pressure to publish</a:t>
            </a:r>
          </a:p>
        </p:txBody>
      </p:sp>
    </p:spTree>
    <p:extLst>
      <p:ext uri="{BB962C8B-B14F-4D97-AF65-F5344CB8AC3E}">
        <p14:creationId xmlns:p14="http://schemas.microsoft.com/office/powerpoint/2010/main" val="55301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9186" y="1938338"/>
            <a:ext cx="7769984" cy="3232150"/>
          </a:xfrm>
        </p:spPr>
        <p:txBody>
          <a:bodyPr>
            <a:norm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Checklist for Assessing </a:t>
            </a:r>
            <a:br>
              <a:rPr lang="en-US" b="1" dirty="0">
                <a:latin typeface="Cambria" panose="02040503050406030204" pitchFamily="18" charset="0"/>
              </a:rPr>
            </a:br>
            <a:r>
              <a:rPr lang="en-US" b="1" dirty="0">
                <a:latin typeface="Cambria" panose="02040503050406030204" pitchFamily="18" charset="0"/>
              </a:rPr>
              <a:t>Journal Quality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799" y="5200650"/>
            <a:ext cx="9013371" cy="17002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Google Shape;103;p15" descr="slide-3">
            <a:extLst>
              <a:ext uri="{FF2B5EF4-FFF2-40B4-BE49-F238E27FC236}">
                <a16:creationId xmlns:a16="http://schemas.microsoft.com/office/drawing/2014/main" id="{F7F4AD65-84F0-9047-90E1-42BA1220733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6198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2B94C-02C0-1147-AE16-6E7FB35CF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Think. Check. Submit.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C7960-8281-1E49-92EC-86A72F743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3238" y="1260389"/>
            <a:ext cx="9051925" cy="5683336"/>
          </a:xfrm>
        </p:spPr>
        <p:txBody>
          <a:bodyPr/>
          <a:lstStyle/>
          <a:p>
            <a:pPr marL="25400" indent="0" algn="ctr">
              <a:buNone/>
            </a:pPr>
            <a:r>
              <a:rPr lang="en-US" dirty="0">
                <a:hlinkClick r:id="rId2"/>
              </a:rPr>
              <a:t>https://thinkchecksubmit.org/</a:t>
            </a:r>
            <a:r>
              <a:rPr lang="en-US" dirty="0"/>
              <a:t>   </a:t>
            </a:r>
          </a:p>
          <a:p>
            <a:pPr marL="25400" indent="0">
              <a:buNone/>
            </a:pPr>
            <a:endParaRPr lang="en-US" dirty="0"/>
          </a:p>
          <a:p>
            <a:r>
              <a:rPr lang="en-US" b="1" dirty="0"/>
              <a:t>Video: </a:t>
            </a:r>
            <a:r>
              <a:rPr lang="en-US" dirty="0">
                <a:hlinkClick r:id="rId3"/>
              </a:rPr>
              <a:t>https://vimeo.com/151882443</a:t>
            </a:r>
            <a:r>
              <a:rPr lang="en-US" dirty="0"/>
              <a:t>  </a:t>
            </a:r>
          </a:p>
          <a:p>
            <a:endParaRPr lang="en-US" dirty="0"/>
          </a:p>
          <a:p>
            <a:r>
              <a:rPr lang="en-US" b="1" dirty="0">
                <a:solidFill>
                  <a:srgbClr val="FF9400"/>
                </a:solidFill>
              </a:rPr>
              <a:t>Journal Checker</a:t>
            </a:r>
            <a:r>
              <a:rPr lang="en-US" dirty="0"/>
              <a:t> provides a list of questions to help you assess quality: </a:t>
            </a:r>
            <a:r>
              <a:rPr lang="en-US" dirty="0">
                <a:hlinkClick r:id="rId4"/>
              </a:rPr>
              <a:t>https://thinkchecksubmit.org/check/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53074-2AC6-D942-AA85-FBDD54149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014" y="6040860"/>
            <a:ext cx="79502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35A6F7-2218-824E-B1FA-A15AC3372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285" y="2607581"/>
            <a:ext cx="3244850" cy="1814513"/>
          </a:xfrm>
        </p:spPr>
        <p:txBody>
          <a:bodyPr/>
          <a:lstStyle/>
          <a:p>
            <a:r>
              <a:rPr lang="en-US" b="1" dirty="0">
                <a:solidFill>
                  <a:srgbClr val="FF9400"/>
                </a:solidFill>
                <a:latin typeface="Cambria" panose="02040503050406030204" pitchFamily="18" charset="0"/>
              </a:rPr>
              <a:t>OU Libraries’ Checklist for Journal Authenticity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EAAD9D-DB1B-C749-BE9B-3C75830622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2AA12D-6BE8-3D45-A2EA-69437E67D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921" y="-5556"/>
            <a:ext cx="6040265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474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09;p16" descr="PPT backdrop4">
            <a:extLst>
              <a:ext uri="{FF2B5EF4-FFF2-40B4-BE49-F238E27FC236}">
                <a16:creationId xmlns:a16="http://schemas.microsoft.com/office/drawing/2014/main" id="{15B6945A-C796-794E-8B5D-640A83A4AD0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Checklist: First 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03237" y="1812925"/>
            <a:ext cx="4741835" cy="5130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600" b="1" dirty="0">
                <a:latin typeface="Kailasa" panose="02000500000000020004" pitchFamily="2" charset="0"/>
                <a:cs typeface="Kailasa" panose="02000500000000020004" pitchFamily="2" charset="0"/>
              </a:rPr>
              <a:t>How did you first hear of the journal/publisher?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Did you get an email solicitation?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Did a colleague recommend it?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Did you search online?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</a:t>
            </a:r>
            <a:r>
              <a:rPr lang="en-US" sz="1100" dirty="0" err="1">
                <a:latin typeface="+mn-lt"/>
              </a:rPr>
              <a:t>Beall</a:t>
            </a:r>
            <a:r>
              <a:rPr lang="en-US" sz="1100" dirty="0">
                <a:latin typeface="+mn-lt"/>
              </a:rPr>
              <a:t> 2015; Berger &amp; </a:t>
            </a:r>
            <a:r>
              <a:rPr lang="en-US" sz="1100" dirty="0" err="1">
                <a:latin typeface="+mn-lt"/>
              </a:rPr>
              <a:t>Cirasella</a:t>
            </a:r>
            <a:r>
              <a:rPr lang="en-US" sz="1100" dirty="0">
                <a:latin typeface="+mn-lt"/>
              </a:rPr>
              <a:t> 2015)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615" y="2025339"/>
            <a:ext cx="4142548" cy="44279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45073" y="6453263"/>
            <a:ext cx="41425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>
                <a:latin typeface="+mn-lt"/>
              </a:rPr>
              <a:t>Image</a:t>
            </a:r>
            <a:r>
              <a:rPr lang="en-US" sz="1100" b="1" dirty="0">
                <a:latin typeface="+mn-lt"/>
              </a:rPr>
              <a:t>: </a:t>
            </a:r>
            <a:r>
              <a:rPr lang="en-US" sz="1100" dirty="0">
                <a:latin typeface="+mn-lt"/>
              </a:rPr>
              <a:t>Copyright of Paramount Pictures</a:t>
            </a:r>
          </a:p>
        </p:txBody>
      </p:sp>
    </p:spTree>
    <p:extLst>
      <p:ext uri="{BB962C8B-B14F-4D97-AF65-F5344CB8AC3E}">
        <p14:creationId xmlns:p14="http://schemas.microsoft.com/office/powerpoint/2010/main" val="224546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9;p16" descr="PPT backdrop4">
            <a:extLst>
              <a:ext uri="{FF2B5EF4-FFF2-40B4-BE49-F238E27FC236}">
                <a16:creationId xmlns:a16="http://schemas.microsoft.com/office/drawing/2014/main" id="{28B1E420-DE6A-0340-948F-05B20F23B2C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Checklist: Editorial 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673913" y="1874520"/>
            <a:ext cx="8968740" cy="48528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9400"/>
                </a:solidFill>
              </a:rPr>
              <a:t>Editorial Board</a:t>
            </a:r>
          </a:p>
          <a:p>
            <a:pPr>
              <a:buFont typeface="Wingdings" charset="2"/>
              <a:buChar char="q"/>
            </a:pPr>
            <a:r>
              <a:rPr lang="en-US" sz="2600" b="1" dirty="0"/>
              <a:t>Is an actual person identified as the editor?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Is their contact information and affiliation listed?</a:t>
            </a:r>
          </a:p>
          <a:p>
            <a:pPr marL="402336" lvl="1" indent="0">
              <a:buNone/>
            </a:pPr>
            <a:endParaRPr lang="en-US" dirty="0">
              <a:latin typeface="Kailasa" panose="02000500000000020004" pitchFamily="2" charset="0"/>
              <a:cs typeface="Kailasa" panose="02000500000000020004" pitchFamily="2" charset="0"/>
            </a:endParaRPr>
          </a:p>
          <a:p>
            <a:pPr>
              <a:buFont typeface="Wingdings" charset="2"/>
              <a:buChar char="q"/>
            </a:pPr>
            <a:r>
              <a:rPr lang="en-US" sz="2600" b="1" dirty="0"/>
              <a:t>Is an editorial board listed?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If so, what is the make-up of the editorial board?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860" dirty="0">
                <a:latin typeface="Kailasa" panose="02000500000000020004" pitchFamily="2" charset="0"/>
                <a:cs typeface="Kailasa" panose="02000500000000020004" pitchFamily="2" charset="0"/>
              </a:rPr>
              <a:t>How many members?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860" dirty="0">
                <a:latin typeface="Kailasa" panose="02000500000000020004" pitchFamily="2" charset="0"/>
                <a:cs typeface="Kailasa" panose="02000500000000020004" pitchFamily="2" charset="0"/>
              </a:rPr>
              <a:t>Are affiliations &amp; degrees included?</a:t>
            </a:r>
          </a:p>
          <a:p>
            <a:pPr marL="754380" lvl="2" indent="0">
              <a:buNone/>
            </a:pPr>
            <a:endParaRPr lang="en-US" dirty="0">
              <a:latin typeface="Kailasa" panose="02000500000000020004" pitchFamily="2" charset="0"/>
              <a:cs typeface="Kailasa" panose="02000500000000020004" pitchFamily="2" charset="0"/>
            </a:endParaRPr>
          </a:p>
          <a:p>
            <a:pPr>
              <a:buFont typeface="Wingdings" charset="2"/>
              <a:buChar char="q"/>
            </a:pPr>
            <a:r>
              <a:rPr lang="en-US" sz="2600" b="1" dirty="0"/>
              <a:t>What is the geographic diversity of the editorial board/staff?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Are they all from the same country or institution?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89E3C2-F5A4-AB4B-B44B-EE97603E2B65}"/>
              </a:ext>
            </a:extLst>
          </p:cNvPr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</a:t>
            </a:r>
            <a:r>
              <a:rPr lang="en-US" sz="1100" dirty="0" err="1">
                <a:latin typeface="+mn-lt"/>
              </a:rPr>
              <a:t>Beall</a:t>
            </a:r>
            <a:r>
              <a:rPr lang="en-US" sz="1100" dirty="0">
                <a:latin typeface="+mn-lt"/>
              </a:rPr>
              <a:t> 2015; Berger &amp; </a:t>
            </a:r>
            <a:r>
              <a:rPr lang="en-US" sz="1100" dirty="0" err="1">
                <a:latin typeface="+mn-lt"/>
              </a:rPr>
              <a:t>Cirasella</a:t>
            </a:r>
            <a:r>
              <a:rPr lang="en-US" sz="1100" dirty="0">
                <a:latin typeface="+mn-lt"/>
              </a:rPr>
              <a:t> 2015)</a:t>
            </a:r>
          </a:p>
        </p:txBody>
      </p:sp>
    </p:spTree>
    <p:extLst>
      <p:ext uri="{BB962C8B-B14F-4D97-AF65-F5344CB8AC3E}">
        <p14:creationId xmlns:p14="http://schemas.microsoft.com/office/powerpoint/2010/main" val="356567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9;p16" descr="PPT backdrop4">
            <a:extLst>
              <a:ext uri="{FF2B5EF4-FFF2-40B4-BE49-F238E27FC236}">
                <a16:creationId xmlns:a16="http://schemas.microsoft.com/office/drawing/2014/main" id="{1AC4CD33-06C3-784F-886F-A5A4635C592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113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Checklist: Contact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9400"/>
                </a:solidFill>
              </a:rPr>
              <a:t>Contact Information</a:t>
            </a:r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What type of contact information is provided?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Is it just a web form or email address?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Is the email address ‘official’?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or is it a Yahoo, Gmail, or other?</a:t>
            </a:r>
          </a:p>
          <a:p>
            <a:pPr lvl="1"/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Is a physical mailing address or location included?</a:t>
            </a:r>
          </a:p>
          <a:p>
            <a:pPr>
              <a:buFont typeface="Wingdings" charset="2"/>
              <a:buChar char="q"/>
            </a:pP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BE9E03-9B8E-2340-8FCA-448BA32CAE44}"/>
              </a:ext>
            </a:extLst>
          </p:cNvPr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</a:t>
            </a:r>
            <a:r>
              <a:rPr lang="en-US" sz="1100" dirty="0" err="1">
                <a:latin typeface="+mn-lt"/>
              </a:rPr>
              <a:t>Beall</a:t>
            </a:r>
            <a:r>
              <a:rPr lang="en-US" sz="1100" dirty="0">
                <a:latin typeface="+mn-lt"/>
              </a:rPr>
              <a:t> 2015; Berger &amp; </a:t>
            </a:r>
            <a:r>
              <a:rPr lang="en-US" sz="1100" dirty="0" err="1">
                <a:latin typeface="+mn-lt"/>
              </a:rPr>
              <a:t>Cirasella</a:t>
            </a:r>
            <a:r>
              <a:rPr lang="en-US" sz="1100" dirty="0">
                <a:latin typeface="+mn-lt"/>
              </a:rPr>
              <a:t> 2015)</a:t>
            </a:r>
          </a:p>
        </p:txBody>
      </p:sp>
    </p:spTree>
    <p:extLst>
      <p:ext uri="{BB962C8B-B14F-4D97-AF65-F5344CB8AC3E}">
        <p14:creationId xmlns:p14="http://schemas.microsoft.com/office/powerpoint/2010/main" val="222945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9;p16" descr="PPT backdrop4">
            <a:extLst>
              <a:ext uri="{FF2B5EF4-FFF2-40B4-BE49-F238E27FC236}">
                <a16:creationId xmlns:a16="http://schemas.microsoft.com/office/drawing/2014/main" id="{9B4E0036-6FA6-B24C-A699-72DB50DA05B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113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Checklist: Publication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9400"/>
                </a:solidFill>
              </a:rPr>
              <a:t>Publication Process</a:t>
            </a:r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Are author fees explicitly stated?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Hint: Look for specific $ amount</a:t>
            </a:r>
          </a:p>
          <a:p>
            <a:pPr marL="859536" lvl="1" indent="-457200">
              <a:buFont typeface="Wingdings" pitchFamily="2" charset="2"/>
              <a:buChar char="q"/>
            </a:pPr>
            <a:endParaRPr lang="en-US" sz="2600" dirty="0">
              <a:latin typeface="Kailasa" panose="02000500000000020004" pitchFamily="2" charset="0"/>
              <a:cs typeface="Kailasa" panose="02000500000000020004" pitchFamily="2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What is the average time from submission to publication?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Is the peer review process described?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Does the journal boast ‘fast track publication’ and charge an additional fee?</a:t>
            </a:r>
          </a:p>
          <a:p>
            <a:pPr lvl="1">
              <a:buFont typeface="Wingdings" pitchFamily="2" charset="2"/>
              <a:buChar char="q"/>
            </a:pPr>
            <a:endParaRPr lang="en-US" sz="2600" dirty="0">
              <a:latin typeface="Kailasa" panose="02000500000000020004" pitchFamily="2" charset="0"/>
              <a:cs typeface="Kailasa" panose="02000500000000020004" pitchFamily="2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Does the journal require transfer of your copyright?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4BC5E4-6E7B-8B42-A63B-542493F41C2E}"/>
              </a:ext>
            </a:extLst>
          </p:cNvPr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</a:t>
            </a:r>
            <a:r>
              <a:rPr lang="en-US" sz="1100" dirty="0" err="1">
                <a:latin typeface="+mn-lt"/>
              </a:rPr>
              <a:t>Beall</a:t>
            </a:r>
            <a:r>
              <a:rPr lang="en-US" sz="1100" dirty="0">
                <a:latin typeface="+mn-lt"/>
              </a:rPr>
              <a:t> 2015; Berger &amp; </a:t>
            </a:r>
            <a:r>
              <a:rPr lang="en-US" sz="1100" dirty="0" err="1">
                <a:latin typeface="+mn-lt"/>
              </a:rPr>
              <a:t>Cirasella</a:t>
            </a:r>
            <a:r>
              <a:rPr lang="en-US" sz="1100" dirty="0">
                <a:latin typeface="+mn-lt"/>
              </a:rPr>
              <a:t> 2015)</a:t>
            </a:r>
          </a:p>
        </p:txBody>
      </p:sp>
    </p:spTree>
    <p:extLst>
      <p:ext uri="{BB962C8B-B14F-4D97-AF65-F5344CB8AC3E}">
        <p14:creationId xmlns:p14="http://schemas.microsoft.com/office/powerpoint/2010/main" val="229068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 descr="PPT backdro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10058400" cy="775412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/>
          <p:nvPr/>
        </p:nvSpPr>
        <p:spPr>
          <a:xfrm>
            <a:off x="328825" y="534350"/>
            <a:ext cx="9500700" cy="50427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1" u="none" strike="noStrike" cap="none" dirty="0">
                <a:latin typeface="Open Sans"/>
                <a:ea typeface="Open Sans"/>
                <a:cs typeface="Open Sans"/>
                <a:sym typeface="Open Sans"/>
              </a:rPr>
              <a:t>Open Access (OA)</a:t>
            </a:r>
            <a:r>
              <a:rPr lang="en-US" sz="3200" b="1" i="1" u="none" strike="noStrike" cap="none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lang="en-US" sz="3200" i="1" u="none" strike="noStrike" cap="none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is free, immediate access to scholarly information online, along with the right to use and reuse that information (SPARC)</a:t>
            </a:r>
            <a:endParaRPr sz="32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US" sz="32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32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US" sz="32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3200" i="0" u="none" strike="noStrike" cap="none" dirty="0">
                <a:latin typeface="Open Sans"/>
                <a:ea typeface="Open Sans"/>
                <a:cs typeface="Open Sans"/>
                <a:sym typeface="Open Sans"/>
              </a:rPr>
              <a:t>OA WEEK </a:t>
            </a:r>
            <a:r>
              <a:rPr lang="en-US" sz="3200" i="0" u="none" strike="noStrike" cap="none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is a global event to promote the potential benefits of Open Access and to help inspire wider participation in helping to make Open Access a new norm in scholarship and research</a:t>
            </a:r>
            <a:r>
              <a:rPr lang="en-US" sz="1800" b="0" i="0" u="none" strike="noStrike" cap="none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0878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9;p16" descr="PPT backdrop4">
            <a:extLst>
              <a:ext uri="{FF2B5EF4-FFF2-40B4-BE49-F238E27FC236}">
                <a16:creationId xmlns:a16="http://schemas.microsoft.com/office/drawing/2014/main" id="{AB2B5121-76E9-314A-9B59-F1EAE8F43D6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Checklist: Journal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673913" y="1874520"/>
            <a:ext cx="8968740" cy="49018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9400"/>
                </a:solidFill>
              </a:rPr>
              <a:t>Journal Information</a:t>
            </a:r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Does the journal list an ISSN number?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Verify at: </a:t>
            </a: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  <a:hlinkClick r:id="rId3"/>
              </a:rPr>
              <a:t>http://journal-index.org/ISSN-validator</a:t>
            </a: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 </a:t>
            </a:r>
          </a:p>
          <a:p>
            <a:pPr lvl="1">
              <a:buFont typeface="Wingdings" pitchFamily="2" charset="2"/>
              <a:buChar char="q"/>
            </a:pPr>
            <a:endParaRPr lang="en-US" dirty="0">
              <a:latin typeface="Kailasa" panose="02000500000000020004" pitchFamily="2" charset="0"/>
              <a:cs typeface="Kailasa" panose="02000500000000020004" pitchFamily="2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What, if any, resources index the journal?</a:t>
            </a:r>
          </a:p>
          <a:p>
            <a:pPr lvl="1">
              <a:buFont typeface="Wingdings" pitchFamily="2" charset="2"/>
              <a:buChar char="q"/>
            </a:pPr>
            <a:endParaRPr lang="en-US" dirty="0">
              <a:latin typeface="Kailasa" panose="02000500000000020004" pitchFamily="2" charset="0"/>
              <a:cs typeface="Kailasa" panose="02000500000000020004" pitchFamily="2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Is the journal included in: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  <a:hlinkClick r:id="rId4"/>
              </a:rPr>
              <a:t>Ulrich’s Periodical Directory</a:t>
            </a: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 (subscribed to by OU Libraries)?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Directory of Open Access Journals (DOAJ) - </a:t>
            </a: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  <a:hlinkClick r:id="rId5"/>
              </a:rPr>
              <a:t>https://doaj.org/</a:t>
            </a:r>
            <a:r>
              <a:rPr lang="en-US" sz="2400" dirty="0">
                <a:latin typeface="Kailasa" panose="02000500000000020004" pitchFamily="2" charset="0"/>
                <a:cs typeface="Kailasa" panose="02000500000000020004" pitchFamily="2" charset="0"/>
              </a:rPr>
              <a:t>?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ED99FE-BB61-EA44-A471-8765946C1768}"/>
              </a:ext>
            </a:extLst>
          </p:cNvPr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</a:t>
            </a:r>
            <a:r>
              <a:rPr lang="en-US" sz="1100" dirty="0" err="1">
                <a:latin typeface="+mn-lt"/>
              </a:rPr>
              <a:t>Beall</a:t>
            </a:r>
            <a:r>
              <a:rPr lang="en-US" sz="1100" dirty="0">
                <a:latin typeface="+mn-lt"/>
              </a:rPr>
              <a:t> 2015; Berger &amp; </a:t>
            </a:r>
            <a:r>
              <a:rPr lang="en-US" sz="1100" dirty="0" err="1">
                <a:latin typeface="+mn-lt"/>
              </a:rPr>
              <a:t>Cirasella</a:t>
            </a:r>
            <a:r>
              <a:rPr lang="en-US" sz="1100" dirty="0">
                <a:latin typeface="+mn-lt"/>
              </a:rPr>
              <a:t> 2015)</a:t>
            </a:r>
          </a:p>
        </p:txBody>
      </p:sp>
    </p:spTree>
    <p:extLst>
      <p:ext uri="{BB962C8B-B14F-4D97-AF65-F5344CB8AC3E}">
        <p14:creationId xmlns:p14="http://schemas.microsoft.com/office/powerpoint/2010/main" val="25453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109;p16" descr="PPT backdrop4">
            <a:extLst>
              <a:ext uri="{FF2B5EF4-FFF2-40B4-BE49-F238E27FC236}">
                <a16:creationId xmlns:a16="http://schemas.microsoft.com/office/drawing/2014/main" id="{9D7E3781-8F37-E248-AE79-1F07C7573CF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DOAJ Requirements for Inclusion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All content must be available for free without delay</a:t>
            </a:r>
          </a:p>
          <a:p>
            <a:endParaRPr lang="en-US" dirty="0"/>
          </a:p>
          <a:p>
            <a:r>
              <a:rPr lang="en-US" dirty="0"/>
              <a:t>Each published article must have its own unique URL</a:t>
            </a:r>
          </a:p>
          <a:p>
            <a:endParaRPr lang="en-US" dirty="0"/>
          </a:p>
          <a:p>
            <a:r>
              <a:rPr lang="en-US" dirty="0"/>
              <a:t>Journal must have an ISSN number</a:t>
            </a:r>
          </a:p>
          <a:p>
            <a:endParaRPr lang="en-US" dirty="0"/>
          </a:p>
          <a:p>
            <a:r>
              <a:rPr lang="en-US" dirty="0"/>
              <a:t>Journal homepage must include: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Links to current and past/archive issues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Search &amp; browse capabilities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About webpage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Editorial Board information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Contact Us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0065" y="7282310"/>
            <a:ext cx="3062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(Directory of Open Access Journals 2016)</a:t>
            </a:r>
          </a:p>
        </p:txBody>
      </p:sp>
    </p:spTree>
    <p:extLst>
      <p:ext uri="{BB962C8B-B14F-4D97-AF65-F5344CB8AC3E}">
        <p14:creationId xmlns:p14="http://schemas.microsoft.com/office/powerpoint/2010/main" val="1617407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09 at 10.14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75" y="1348316"/>
            <a:ext cx="9301435" cy="3748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246841" y="3490385"/>
            <a:ext cx="1501776" cy="33760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40"/>
          </a:p>
        </p:txBody>
      </p:sp>
    </p:spTree>
    <p:extLst>
      <p:ext uri="{BB962C8B-B14F-4D97-AF65-F5344CB8AC3E}">
        <p14:creationId xmlns:p14="http://schemas.microsoft.com/office/powerpoint/2010/main" val="3763813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1A98CC91-5810-FF42-AD3D-E5EF191369E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D666CB-C63D-3442-AA9C-A9317B6F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b="1" dirty="0"/>
              <a:t>Group Activity: Assessing a Sample Journal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0B17E-1F6E-7547-AA77-8BF5DE9F91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Visit the website of: </a:t>
            </a:r>
            <a:r>
              <a:rPr lang="en-US" b="1" i="1" dirty="0">
                <a:solidFill>
                  <a:srgbClr val="FF9400"/>
                </a:solidFill>
                <a:latin typeface="Cambria" panose="02040503050406030204" pitchFamily="18" charset="0"/>
              </a:rPr>
              <a:t>Journal of Literature and Art Studies</a:t>
            </a:r>
            <a:r>
              <a:rPr lang="en-US" b="1" dirty="0">
                <a:solidFill>
                  <a:srgbClr val="FF9400"/>
                </a:solidFill>
                <a:latin typeface="Cambria" panose="02040503050406030204" pitchFamily="18" charset="0"/>
              </a:rPr>
              <a:t> </a:t>
            </a:r>
          </a:p>
          <a:p>
            <a:pPr lvl="1"/>
            <a:r>
              <a:rPr lang="en-US" dirty="0">
                <a:latin typeface="Cambria" panose="02040503050406030204" pitchFamily="18" charset="0"/>
                <a:hlinkClick r:id="rId3" tooltip="Journal of Literature and Art Studies"/>
              </a:rPr>
              <a:t>http://www.davidpublisher.org/Home/Journal/JLAS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  <a:p>
            <a:pPr lvl="1"/>
            <a:endParaRPr lang="en-US" dirty="0">
              <a:latin typeface="Cambria" panose="02040503050406030204" pitchFamily="18" charset="0"/>
            </a:endParaRPr>
          </a:p>
          <a:p>
            <a:r>
              <a:rPr lang="en-US" b="1" dirty="0">
                <a:latin typeface="Cambria" panose="02040503050406030204" pitchFamily="18" charset="0"/>
              </a:rPr>
              <a:t>Using the checklist, what stands out to you?</a:t>
            </a:r>
          </a:p>
          <a:p>
            <a:pPr lvl="1"/>
            <a:r>
              <a:rPr lang="en-US" dirty="0">
                <a:latin typeface="Cambria" panose="02040503050406030204" pitchFamily="18" charset="0"/>
              </a:rPr>
              <a:t>What elements favor it as a legitimate journal?</a:t>
            </a:r>
          </a:p>
          <a:p>
            <a:pPr lvl="1"/>
            <a:r>
              <a:rPr lang="en-US" dirty="0">
                <a:latin typeface="Cambria" panose="02040503050406030204" pitchFamily="18" charset="0"/>
              </a:rPr>
              <a:t>What elements favor it as a predatory journal?</a:t>
            </a:r>
          </a:p>
          <a:p>
            <a:pPr marL="508000" lvl="1" indent="0">
              <a:buNone/>
            </a:pPr>
            <a:endParaRPr lang="en-US" dirty="0">
              <a:latin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215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9186" y="1938338"/>
            <a:ext cx="7769984" cy="3232150"/>
          </a:xfrm>
        </p:spPr>
        <p:txBody>
          <a:bodyPr>
            <a:norm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It’s just not journals…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799" y="5200650"/>
            <a:ext cx="9013371" cy="17002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Google Shape;103;p15" descr="slide-3">
            <a:extLst>
              <a:ext uri="{FF2B5EF4-FFF2-40B4-BE49-F238E27FC236}">
                <a16:creationId xmlns:a16="http://schemas.microsoft.com/office/drawing/2014/main" id="{F7F4AD65-84F0-9047-90E1-42BA1220733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990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8D73F829-4C55-A749-937A-BC4C927B978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D682C6-2604-6348-8F5E-DEFFEB89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Predatory Conferences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86C11-162C-7F4E-AE3A-26DF38B75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3238" y="1606550"/>
            <a:ext cx="9051925" cy="5130800"/>
          </a:xfrm>
        </p:spPr>
        <p:txBody>
          <a:bodyPr/>
          <a:lstStyle/>
          <a:p>
            <a:pPr marL="25400" indent="0" algn="ctr">
              <a:buNone/>
            </a:pPr>
            <a:endParaRPr lang="en-US" b="1" i="1" dirty="0"/>
          </a:p>
          <a:p>
            <a:pPr marL="25400" indent="0" algn="ctr">
              <a:buNone/>
            </a:pPr>
            <a:r>
              <a:rPr lang="en-US" b="1" i="1" dirty="0"/>
              <a:t>"</a:t>
            </a:r>
            <a:r>
              <a:rPr lang="en-US" i="1" dirty="0"/>
              <a:t>These are not conferences organized by scholarly societies. Instead, they are conferences </a:t>
            </a:r>
            <a:r>
              <a:rPr lang="en-US" b="1" i="1" dirty="0">
                <a:solidFill>
                  <a:srgbClr val="FF9400"/>
                </a:solidFill>
              </a:rPr>
              <a:t>organized by revenue-seeking companies</a:t>
            </a:r>
            <a:r>
              <a:rPr lang="en-US" i="1" dirty="0"/>
              <a:t> that want to </a:t>
            </a:r>
            <a:r>
              <a:rPr lang="en-US" b="1" i="1" dirty="0">
                <a:solidFill>
                  <a:srgbClr val="FF9400"/>
                </a:solidFill>
              </a:rPr>
              <a:t>exploit researchers</a:t>
            </a:r>
            <a:r>
              <a:rPr lang="en-US" i="1" dirty="0"/>
              <a:t>' need to build their vitas with conference presentations and papers in the published proceedings or affiliated journals" </a:t>
            </a:r>
          </a:p>
          <a:p>
            <a:pPr marL="25400" indent="0" algn="ctr">
              <a:buNone/>
            </a:pPr>
            <a:r>
              <a:rPr lang="en-US" i="1" dirty="0"/>
              <a:t>-</a:t>
            </a:r>
            <a:r>
              <a:rPr lang="en-US" i="1" dirty="0" err="1"/>
              <a:t>Pai</a:t>
            </a:r>
            <a:r>
              <a:rPr lang="en-US" i="1" dirty="0"/>
              <a:t> &amp; Franco, 2016</a:t>
            </a:r>
          </a:p>
        </p:txBody>
      </p:sp>
    </p:spTree>
    <p:extLst>
      <p:ext uri="{BB962C8B-B14F-4D97-AF65-F5344CB8AC3E}">
        <p14:creationId xmlns:p14="http://schemas.microsoft.com/office/powerpoint/2010/main" val="5182895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09;p16" descr="PPT backdrop4">
            <a:extLst>
              <a:ext uri="{FF2B5EF4-FFF2-40B4-BE49-F238E27FC236}">
                <a16:creationId xmlns:a16="http://schemas.microsoft.com/office/drawing/2014/main" id="{0724FFB2-55A6-844F-890E-C858C474F8F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D682C6-2604-6348-8F5E-DEFFEB89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" panose="02040503050406030204" pitchFamily="18" charset="0"/>
              </a:rPr>
              <a:t>Signs of Predatory Conferences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86C11-162C-7F4E-AE3A-26DF38B757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b="1" dirty="0">
                <a:solidFill>
                  <a:srgbClr val="FF9400"/>
                </a:solidFill>
                <a:latin typeface="Cambria" panose="02040503050406030204" pitchFamily="18" charset="0"/>
              </a:rPr>
              <a:t>unsolicited emails</a:t>
            </a:r>
            <a:r>
              <a:rPr lang="en-US" sz="2800" dirty="0">
                <a:latin typeface="Cambria" panose="02040503050406030204" pitchFamily="18" charset="0"/>
              </a:rPr>
              <a:t> to present or be a “keynote” at a </a:t>
            </a:r>
            <a:r>
              <a:rPr lang="en-US" sz="2800" dirty="0">
                <a:latin typeface="Cambria" panose="02040503050406030204" pitchFamily="18" charset="0"/>
                <a:hlinkClick r:id="rId3"/>
              </a:rPr>
              <a:t>conference you have never heard of</a:t>
            </a:r>
            <a:endParaRPr lang="en-US" sz="2800" dirty="0">
              <a:latin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A257F8-65F0-7542-B1D6-A069BB699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" y="3135481"/>
            <a:ext cx="9897036" cy="4240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D784DEE-731B-B04D-97B5-F9910E6BDAF9}"/>
              </a:ext>
            </a:extLst>
          </p:cNvPr>
          <p:cNvSpPr/>
          <p:nvPr/>
        </p:nvSpPr>
        <p:spPr>
          <a:xfrm>
            <a:off x="601210" y="3721755"/>
            <a:ext cx="1831748" cy="16604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BD863C-A592-7649-AFD4-6A065B1200FB}"/>
              </a:ext>
            </a:extLst>
          </p:cNvPr>
          <p:cNvSpPr/>
          <p:nvPr/>
        </p:nvSpPr>
        <p:spPr>
          <a:xfrm>
            <a:off x="1108870" y="4306358"/>
            <a:ext cx="1045027" cy="21674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062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09;p16" descr="PPT backdrop4">
            <a:extLst>
              <a:ext uri="{FF2B5EF4-FFF2-40B4-BE49-F238E27FC236}">
                <a16:creationId xmlns:a16="http://schemas.microsoft.com/office/drawing/2014/main" id="{5D7EC40F-C335-834A-B6FB-C06983ED46C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D682C6-2604-6348-8F5E-DEFFEB89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" panose="02040503050406030204" pitchFamily="18" charset="0"/>
              </a:rPr>
              <a:t>Signs of Predatory Conferences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86C11-162C-7F4E-AE3A-26DF38B75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3237" y="1812925"/>
            <a:ext cx="4623933" cy="5130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dirty="0">
                <a:latin typeface="Cambria" panose="02040503050406030204" pitchFamily="18" charset="0"/>
              </a:rPr>
              <a:t>conference location is usually </a:t>
            </a:r>
            <a:r>
              <a:rPr lang="en-US" sz="2800" b="1" dirty="0">
                <a:solidFill>
                  <a:srgbClr val="FF9400"/>
                </a:solidFill>
                <a:latin typeface="Cambria" panose="02040503050406030204" pitchFamily="18" charset="0"/>
              </a:rPr>
              <a:t>international</a:t>
            </a:r>
            <a:r>
              <a:rPr lang="en-US" sz="2800" dirty="0">
                <a:latin typeface="Cambria" panose="02040503050406030204" pitchFamily="18" charset="0"/>
              </a:rPr>
              <a:t>, often in India, China, or Japan</a:t>
            </a:r>
          </a:p>
          <a:p>
            <a:pPr>
              <a:buFont typeface="Wingdings" pitchFamily="2" charset="2"/>
              <a:buChar char="q"/>
            </a:pPr>
            <a:endParaRPr lang="en-US" sz="1200" dirty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b="1" dirty="0">
                <a:solidFill>
                  <a:srgbClr val="FF9400"/>
                </a:solidFill>
                <a:latin typeface="Cambria" panose="02040503050406030204" pitchFamily="18" charset="0"/>
              </a:rPr>
              <a:t>bundled registration packages</a:t>
            </a:r>
            <a:r>
              <a:rPr lang="en-US" sz="2800" dirty="0">
                <a:latin typeface="Cambria" panose="02040503050406030204" pitchFamily="18" charset="0"/>
              </a:rPr>
              <a:t> that include conference registration, lodging, meals, transportation, and sightseeing</a:t>
            </a:r>
          </a:p>
          <a:p>
            <a:endParaRPr lang="en-US" sz="2800" b="1" dirty="0">
              <a:solidFill>
                <a:srgbClr val="FF940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4DF39D-35CF-3D47-B218-C379F1CB9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170" y="1884601"/>
            <a:ext cx="4602163" cy="46021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959738-CC97-5848-B108-1981A180B2E3}"/>
              </a:ext>
            </a:extLst>
          </p:cNvPr>
          <p:cNvSpPr txBox="1"/>
          <p:nvPr/>
        </p:nvSpPr>
        <p:spPr>
          <a:xfrm>
            <a:off x="5586784" y="6558440"/>
            <a:ext cx="41425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>
                <a:latin typeface="+mn-lt"/>
              </a:rPr>
              <a:t>Image</a:t>
            </a:r>
            <a:r>
              <a:rPr lang="en-US" sz="1100" b="1" dirty="0">
                <a:latin typeface="+mn-lt"/>
              </a:rPr>
              <a:t>: </a:t>
            </a:r>
            <a:r>
              <a:rPr lang="en-US" sz="1100" dirty="0" err="1">
                <a:latin typeface="+mn-lt"/>
                <a:hlinkClick r:id="rId4"/>
              </a:rPr>
              <a:t>Pixabay</a:t>
            </a:r>
            <a:r>
              <a:rPr lang="en-US" sz="1100" dirty="0">
                <a:latin typeface="+mn-lt"/>
              </a:rPr>
              <a:t> under </a:t>
            </a:r>
            <a:r>
              <a:rPr lang="en-US" sz="1100" dirty="0" err="1">
                <a:latin typeface="+mn-lt"/>
              </a:rPr>
              <a:t>Pixabay</a:t>
            </a:r>
            <a:r>
              <a:rPr lang="en-US" sz="1100" dirty="0">
                <a:latin typeface="+mn-lt"/>
              </a:rPr>
              <a:t> Open License</a:t>
            </a:r>
          </a:p>
        </p:txBody>
      </p:sp>
    </p:spTree>
    <p:extLst>
      <p:ext uri="{BB962C8B-B14F-4D97-AF65-F5344CB8AC3E}">
        <p14:creationId xmlns:p14="http://schemas.microsoft.com/office/powerpoint/2010/main" val="241338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09;p16" descr="PPT backdrop4">
            <a:extLst>
              <a:ext uri="{FF2B5EF4-FFF2-40B4-BE49-F238E27FC236}">
                <a16:creationId xmlns:a16="http://schemas.microsoft.com/office/drawing/2014/main" id="{3FF36BD8-2EAA-6F40-B8AC-88859AF06EF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D682C6-2604-6348-8F5E-DEFFEB89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" panose="02040503050406030204" pitchFamily="18" charset="0"/>
              </a:rPr>
              <a:t>Signs of Predatory Conferences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86C11-162C-7F4E-AE3A-26DF38B757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dirty="0">
                <a:latin typeface="Cambria" panose="02040503050406030204" pitchFamily="18" charset="0"/>
              </a:rPr>
              <a:t>conference focus includes </a:t>
            </a:r>
            <a:r>
              <a:rPr lang="en-US" sz="2800" b="1" dirty="0">
                <a:solidFill>
                  <a:srgbClr val="FF9400"/>
                </a:solidFill>
                <a:latin typeface="Cambria" panose="02040503050406030204" pitchFamily="18" charset="0"/>
              </a:rPr>
              <a:t>many, unrelated disciplines</a:t>
            </a:r>
          </a:p>
          <a:p>
            <a:pPr>
              <a:buFont typeface="Wingdings" pitchFamily="2" charset="2"/>
              <a:buChar char="q"/>
            </a:pPr>
            <a:endParaRPr lang="en-US" sz="1200" b="1" dirty="0">
              <a:solidFill>
                <a:srgbClr val="FF9400"/>
              </a:solidFill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b="1" dirty="0">
                <a:solidFill>
                  <a:srgbClr val="FF9400"/>
                </a:solidFill>
                <a:latin typeface="Cambria" panose="02040503050406030204" pitchFamily="18" charset="0"/>
              </a:rPr>
              <a:t>pay to submit </a:t>
            </a:r>
            <a:r>
              <a:rPr lang="en-US" sz="2800" dirty="0">
                <a:latin typeface="Cambria" panose="02040503050406030204" pitchFamily="18" charset="0"/>
              </a:rPr>
              <a:t>your abstract</a:t>
            </a:r>
          </a:p>
          <a:p>
            <a:pPr>
              <a:buFont typeface="Wingdings" pitchFamily="2" charset="2"/>
              <a:buChar char="q"/>
            </a:pPr>
            <a:endParaRPr lang="en-US" sz="1200" dirty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>
                <a:latin typeface="Cambria" panose="02040503050406030204" pitchFamily="18" charset="0"/>
              </a:rPr>
              <a:t>promise of </a:t>
            </a:r>
            <a:r>
              <a:rPr lang="en-US" sz="2800" b="1" dirty="0">
                <a:solidFill>
                  <a:srgbClr val="FF9400"/>
                </a:solidFill>
                <a:latin typeface="Cambria" panose="02040503050406030204" pitchFamily="18" charset="0"/>
              </a:rPr>
              <a:t>rapid abstract acceptance</a:t>
            </a:r>
          </a:p>
          <a:p>
            <a:pPr>
              <a:buFont typeface="Wingdings" pitchFamily="2" charset="2"/>
              <a:buChar char="q"/>
            </a:pPr>
            <a:endParaRPr lang="en-US" sz="1200" b="1" dirty="0">
              <a:solidFill>
                <a:srgbClr val="FF9400"/>
              </a:solidFill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>
                <a:latin typeface="Cambria" panose="02040503050406030204" pitchFamily="18" charset="0"/>
              </a:rPr>
              <a:t>no stated peer review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06B678-46F0-E142-B74C-EE8469C4C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489" y="2409567"/>
            <a:ext cx="5019961" cy="33570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31A8E5-9766-6A45-B57D-37011A6C607C}"/>
              </a:ext>
            </a:extLst>
          </p:cNvPr>
          <p:cNvSpPr txBox="1"/>
          <p:nvPr/>
        </p:nvSpPr>
        <p:spPr>
          <a:xfrm>
            <a:off x="5077598" y="5864997"/>
            <a:ext cx="4555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>
                <a:latin typeface="+mn-lt"/>
              </a:rPr>
              <a:t>Image</a:t>
            </a:r>
            <a:r>
              <a:rPr lang="en-US" sz="1100" b="1" dirty="0">
                <a:latin typeface="+mn-lt"/>
              </a:rPr>
              <a:t> </a:t>
            </a:r>
            <a:r>
              <a:rPr lang="en-US" sz="1100" dirty="0">
                <a:latin typeface="+mn-lt"/>
              </a:rPr>
              <a:t>by </a:t>
            </a:r>
            <a:r>
              <a:rPr lang="en-US" sz="1100" dirty="0" err="1">
                <a:latin typeface="+mn-lt"/>
              </a:rPr>
              <a:t>mohammed_hassan</a:t>
            </a:r>
            <a:r>
              <a:rPr lang="en-US" sz="1100" b="1" dirty="0">
                <a:latin typeface="+mn-lt"/>
              </a:rPr>
              <a:t>. </a:t>
            </a:r>
            <a:r>
              <a:rPr lang="en-US" sz="1100" dirty="0">
                <a:latin typeface="+mn-lt"/>
                <a:hlinkClick r:id="rId4"/>
              </a:rPr>
              <a:t>Pixabay</a:t>
            </a:r>
            <a:r>
              <a:rPr lang="en-US" sz="1100" dirty="0">
                <a:latin typeface="+mn-lt"/>
              </a:rPr>
              <a:t> under </a:t>
            </a:r>
            <a:r>
              <a:rPr lang="en-US" sz="1100" dirty="0" err="1">
                <a:latin typeface="+mn-lt"/>
              </a:rPr>
              <a:t>Pixabay</a:t>
            </a:r>
            <a:r>
              <a:rPr lang="en-US" sz="1100" dirty="0">
                <a:latin typeface="+mn-lt"/>
              </a:rPr>
              <a:t> Open License</a:t>
            </a:r>
          </a:p>
        </p:txBody>
      </p:sp>
    </p:spTree>
    <p:extLst>
      <p:ext uri="{BB962C8B-B14F-4D97-AF65-F5344CB8AC3E}">
        <p14:creationId xmlns:p14="http://schemas.microsoft.com/office/powerpoint/2010/main" val="17882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2B94C-02C0-1147-AE16-6E7FB35CF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Think. Check. Attend.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C7960-8281-1E49-92EC-86A72F743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https://thinkcheckattend.org/</a:t>
            </a:r>
            <a:endParaRPr lang="en-US" dirty="0"/>
          </a:p>
          <a:p>
            <a:r>
              <a:rPr lang="en-US" dirty="0"/>
              <a:t>Same producers as Think. Check. Submit.</a:t>
            </a:r>
          </a:p>
          <a:p>
            <a:endParaRPr lang="en-US" dirty="0"/>
          </a:p>
          <a:p>
            <a:r>
              <a:rPr lang="en-US" b="1" dirty="0">
                <a:solidFill>
                  <a:srgbClr val="FF9400"/>
                </a:solidFill>
              </a:rPr>
              <a:t>Conference Checker Tool: </a:t>
            </a:r>
            <a:r>
              <a:rPr lang="en-US" dirty="0">
                <a:hlinkClick r:id="rId3"/>
              </a:rPr>
              <a:t>https://www.surveymonkey.com/r/GWDXFGM</a:t>
            </a: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D5BDEF-9B40-6041-B85C-7DA11844BA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518" y="4811940"/>
            <a:ext cx="6761364" cy="248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027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 descr="slide-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2133601" y="835818"/>
            <a:ext cx="7772400" cy="6097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26724"/>
              </a:buClr>
              <a:buFont typeface="Arial"/>
              <a:buNone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OPEN = </a:t>
            </a:r>
            <a:endParaRPr/>
          </a:p>
          <a:p>
            <a:pPr marL="342900" marR="0" lvl="0" indent="-342900" algn="l" rtl="0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Free to read </a:t>
            </a:r>
            <a:endParaRPr/>
          </a:p>
          <a:p>
            <a:pPr marL="342900" marR="0" lvl="0" indent="-342900" algn="l" rtl="0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Widely available</a:t>
            </a:r>
            <a:endParaRPr/>
          </a:p>
          <a:p>
            <a:pPr marL="342900" marR="0" lvl="0" indent="-342900" algn="l" rtl="0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Unlimited peer-review/ sharing/ collaborating</a:t>
            </a:r>
            <a:endParaRPr/>
          </a:p>
          <a:p>
            <a:pPr marL="342900" marR="0" lvl="0" indent="-342900" algn="l" rtl="0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</a:rPr>
              <a:t>F</a:t>
            </a: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ree to use/reuse</a:t>
            </a:r>
            <a:endParaRPr/>
          </a:p>
          <a:p>
            <a:pPr marL="342900" marR="0" lvl="0" indent="-342900" algn="l" rtl="0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Shorter publishing cycle</a:t>
            </a:r>
            <a:endParaRPr/>
          </a:p>
          <a:p>
            <a:pPr marL="342900" marR="0" lvl="0" indent="-342900" algn="l" rtl="0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</a:rPr>
              <a:t>Great Discoverability </a:t>
            </a:r>
            <a:endParaRPr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09;p16" descr="PPT backdrop4">
            <a:extLst>
              <a:ext uri="{FF2B5EF4-FFF2-40B4-BE49-F238E27FC236}">
                <a16:creationId xmlns:a16="http://schemas.microsoft.com/office/drawing/2014/main" id="{C9AC39CB-42B1-9246-99C9-3B6ABD92DCF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38AE6D-8AEF-734F-87B9-3606E474E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Group Activity: </a:t>
            </a:r>
            <a:br>
              <a:rPr lang="en-US" b="1" dirty="0"/>
            </a:br>
            <a:r>
              <a:rPr lang="en-US" b="1" dirty="0"/>
              <a:t>Assessing a Conference Website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FEB868-4F75-C640-9952-435997D3A2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Visit the website of the </a:t>
            </a:r>
            <a:r>
              <a:rPr lang="en-US" b="1" dirty="0">
                <a:solidFill>
                  <a:srgbClr val="FF9400"/>
                </a:solidFill>
                <a:latin typeface="Cambria" panose="02040503050406030204" pitchFamily="18" charset="0"/>
              </a:rPr>
              <a:t>5</a:t>
            </a:r>
            <a:r>
              <a:rPr lang="en-US" b="1" baseline="30000" dirty="0">
                <a:solidFill>
                  <a:srgbClr val="FF9400"/>
                </a:solidFill>
                <a:latin typeface="Cambria" panose="02040503050406030204" pitchFamily="18" charset="0"/>
              </a:rPr>
              <a:t>th</a:t>
            </a:r>
            <a:r>
              <a:rPr lang="en-US" b="1" dirty="0">
                <a:solidFill>
                  <a:srgbClr val="FF9400"/>
                </a:solidFill>
                <a:latin typeface="Cambria" panose="02040503050406030204" pitchFamily="18" charset="0"/>
              </a:rPr>
              <a:t> Annual International Conference on Education &amp; Teaching</a:t>
            </a:r>
            <a:r>
              <a:rPr lang="en-US" dirty="0">
                <a:latin typeface="Cambria" panose="02040503050406030204" pitchFamily="18" charset="0"/>
              </a:rPr>
              <a:t> at: </a:t>
            </a:r>
          </a:p>
          <a:p>
            <a:pPr lvl="1"/>
            <a:r>
              <a:rPr lang="en-US" dirty="0">
                <a:latin typeface="Cambria" panose="02040503050406030204" pitchFamily="18" charset="0"/>
                <a:hlinkClick r:id="rId3"/>
              </a:rPr>
              <a:t>http://www.conference123.net/eduinnov2020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  <a:p>
            <a:pPr marL="508000" lvl="1" indent="0">
              <a:buNone/>
            </a:pPr>
            <a:endParaRPr lang="en-US" dirty="0"/>
          </a:p>
          <a:p>
            <a:r>
              <a:rPr lang="en-US" b="1" dirty="0">
                <a:latin typeface="Cambria" panose="02040503050406030204" pitchFamily="18" charset="0"/>
              </a:rPr>
              <a:t>Using the questions from Think. Check. Attend, what stands out to you?</a:t>
            </a:r>
          </a:p>
          <a:p>
            <a:pPr lvl="1"/>
            <a:r>
              <a:rPr lang="en-US" dirty="0">
                <a:latin typeface="Cambria" panose="02040503050406030204" pitchFamily="18" charset="0"/>
              </a:rPr>
              <a:t>What elements favor it as a legitimate conference?</a:t>
            </a:r>
          </a:p>
          <a:p>
            <a:pPr lvl="1"/>
            <a:r>
              <a:rPr lang="en-US" dirty="0">
                <a:latin typeface="Cambria" panose="02040503050406030204" pitchFamily="18" charset="0"/>
              </a:rPr>
              <a:t>What elements favor it as a predatory conference?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1691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9186" y="1938338"/>
            <a:ext cx="7769984" cy="3232150"/>
          </a:xfrm>
        </p:spPr>
        <p:txBody>
          <a:bodyPr>
            <a:norm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Selecting Journals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799" y="5200650"/>
            <a:ext cx="9013371" cy="17002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Google Shape;103;p15" descr="slide-3">
            <a:extLst>
              <a:ext uri="{FF2B5EF4-FFF2-40B4-BE49-F238E27FC236}">
                <a16:creationId xmlns:a16="http://schemas.microsoft.com/office/drawing/2014/main" id="{F7F4AD65-84F0-9047-90E1-42BA1220733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9386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0BDECED7-A495-674B-AA47-8286841626B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FF5697-53FE-7142-B2AC-F9D2FF74D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990" y="311150"/>
            <a:ext cx="9341708" cy="1295400"/>
          </a:xfrm>
        </p:spPr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Best Practices for Selecting Journals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8AB51-E71A-734E-B9C5-CDF158E4F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9400"/>
                </a:solidFill>
              </a:rPr>
              <a:t>Make a Journal List:</a:t>
            </a:r>
          </a:p>
          <a:p>
            <a:pPr lvl="1"/>
            <a:r>
              <a:rPr lang="en-US" sz="3600" dirty="0">
                <a:latin typeface="Kailasa" panose="02000500000000020004" pitchFamily="2" charset="0"/>
                <a:cs typeface="Kailasa" panose="02000500000000020004" pitchFamily="2" charset="0"/>
              </a:rPr>
              <a:t>Check your manuscript reference list</a:t>
            </a:r>
          </a:p>
          <a:p>
            <a:pPr lvl="1"/>
            <a:r>
              <a:rPr lang="en-US" sz="3600" dirty="0">
                <a:latin typeface="Kailasa" panose="02000500000000020004" pitchFamily="2" charset="0"/>
                <a:cs typeface="Kailasa" panose="02000500000000020004" pitchFamily="2" charset="0"/>
              </a:rPr>
              <a:t>Re-do your literature search to find similar articles &amp; where they are published</a:t>
            </a:r>
          </a:p>
          <a:p>
            <a:pPr lvl="1"/>
            <a:r>
              <a:rPr lang="en-US" sz="3600" dirty="0">
                <a:latin typeface="Kailasa" panose="02000500000000020004" pitchFamily="2" charset="0"/>
                <a:cs typeface="Kailasa" panose="02000500000000020004" pitchFamily="2" charset="0"/>
              </a:rPr>
              <a:t>Ask colleagues for advice</a:t>
            </a:r>
          </a:p>
          <a:p>
            <a:pPr marL="25400" indent="0" algn="ctr">
              <a:buNone/>
            </a:pPr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6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0BDECED7-A495-674B-AA47-8286841626B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113" y="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FF5697-53FE-7142-B2AC-F9D2FF74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Best Practices in Selecting Journals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8AB51-E71A-734E-B9C5-CDF158E4F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9400"/>
                </a:solidFill>
              </a:rPr>
              <a:t>Do Your Homework:</a:t>
            </a:r>
            <a:endParaRPr lang="en-US" sz="3600" dirty="0">
              <a:solidFill>
                <a:srgbClr val="FF9400"/>
              </a:solidFill>
            </a:endParaRPr>
          </a:p>
          <a:p>
            <a:pPr lvl="1"/>
            <a:r>
              <a:rPr lang="en-US" sz="3600" dirty="0">
                <a:latin typeface="Kailasa" panose="02000500000000020004" pitchFamily="2" charset="0"/>
                <a:cs typeface="Kailasa" panose="02000500000000020004" pitchFamily="2" charset="0"/>
              </a:rPr>
              <a:t>Review journal website for aims and scope</a:t>
            </a:r>
          </a:p>
          <a:p>
            <a:pPr lvl="1"/>
            <a:r>
              <a:rPr lang="en-US" sz="3600" dirty="0">
                <a:latin typeface="Kailasa" panose="02000500000000020004" pitchFamily="2" charset="0"/>
                <a:cs typeface="Kailasa" panose="02000500000000020004" pitchFamily="2" charset="0"/>
              </a:rPr>
              <a:t>Read sample published articles from target journal</a:t>
            </a:r>
          </a:p>
          <a:p>
            <a:pPr marL="25400" indent="0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5753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0BDECED7-A495-674B-AA47-8286841626B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FF5697-53FE-7142-B2AC-F9D2FF74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Best Practices in Selecting Journals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8AB51-E71A-734E-B9C5-CDF158E4F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500" b="1" dirty="0">
                <a:solidFill>
                  <a:srgbClr val="FF9400"/>
                </a:solidFill>
              </a:rPr>
              <a:t>Do Your Homework:</a:t>
            </a:r>
            <a:endParaRPr lang="en-US" sz="3500" dirty="0">
              <a:solidFill>
                <a:srgbClr val="FF9400"/>
              </a:solidFill>
            </a:endParaRPr>
          </a:p>
          <a:p>
            <a:pPr lvl="1"/>
            <a:r>
              <a:rPr lang="en-US" sz="3500" dirty="0">
                <a:latin typeface="Kailasa" panose="02000500000000020004" pitchFamily="2" charset="0"/>
                <a:cs typeface="Kailasa" panose="02000500000000020004" pitchFamily="2" charset="0"/>
              </a:rPr>
              <a:t>Verify journal indexing using:</a:t>
            </a:r>
          </a:p>
          <a:p>
            <a:pPr lvl="2"/>
            <a:r>
              <a:rPr lang="en-US" sz="3200" dirty="0">
                <a:latin typeface="Kailasa" panose="02000500000000020004" pitchFamily="2" charset="0"/>
                <a:cs typeface="Kailasa" panose="02000500000000020004" pitchFamily="2" charset="0"/>
              </a:rPr>
              <a:t>Ulrich’s Periodical Directory </a:t>
            </a:r>
          </a:p>
          <a:p>
            <a:pPr lvl="2"/>
            <a:r>
              <a:rPr lang="en-US" sz="3200" dirty="0">
                <a:latin typeface="Kailasa" panose="02000500000000020004" pitchFamily="2" charset="0"/>
                <a:cs typeface="Kailasa" panose="02000500000000020004" pitchFamily="2" charset="0"/>
              </a:rPr>
              <a:t>DOAJ</a:t>
            </a:r>
          </a:p>
          <a:p>
            <a:pPr lvl="1"/>
            <a:r>
              <a:rPr lang="en-US" sz="3500" dirty="0">
                <a:latin typeface="Kailasa" panose="02000500000000020004" pitchFamily="2" charset="0"/>
                <a:cs typeface="Kailasa" panose="02000500000000020004" pitchFamily="2" charset="0"/>
              </a:rPr>
              <a:t>Review journal website for professionalism and key indicators of quality</a:t>
            </a:r>
          </a:p>
          <a:p>
            <a:pPr marL="508000" lvl="1" indent="0">
              <a:buNone/>
            </a:pPr>
            <a:endParaRPr lang="en-US" sz="1100" dirty="0">
              <a:latin typeface="Kailasa" panose="02000500000000020004" pitchFamily="2" charset="0"/>
              <a:cs typeface="Kailasa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33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9186" y="1938338"/>
            <a:ext cx="7769984" cy="3232150"/>
          </a:xfrm>
        </p:spPr>
        <p:txBody>
          <a:bodyPr>
            <a:norm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How OU Libraries Can Help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799" y="5200650"/>
            <a:ext cx="9013371" cy="17002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Google Shape;103;p15" descr="slide-3">
            <a:extLst>
              <a:ext uri="{FF2B5EF4-FFF2-40B4-BE49-F238E27FC236}">
                <a16:creationId xmlns:a16="http://schemas.microsoft.com/office/drawing/2014/main" id="{F7F4AD65-84F0-9047-90E1-42BA1220733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1291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0BDECED7-A495-674B-AA47-8286841626B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556" y="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FF5697-53FE-7142-B2AC-F9D2FF74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400"/>
                </a:solidFill>
                <a:latin typeface="Cambria" panose="02040503050406030204" pitchFamily="18" charset="0"/>
              </a:rPr>
              <a:t>Contact your Liaison Librarian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8AB51-E71A-734E-B9C5-CDF158E4F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3237" y="1812925"/>
            <a:ext cx="4995519" cy="5130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If you are unsure about a journal’s quality, verify it with a librarian!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Send us an email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Schedule a one-on-one consultation</a:t>
            </a:r>
          </a:p>
          <a:p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Our on-site experts are also available to train your department!</a:t>
            </a:r>
          </a:p>
          <a:p>
            <a:pPr lvl="2"/>
            <a:endParaRPr lang="en-US" sz="100" dirty="0">
              <a:solidFill>
                <a:srgbClr val="FF9400"/>
              </a:solidFill>
            </a:endParaRPr>
          </a:p>
          <a:p>
            <a:pPr marL="508000" lvl="1" indent="0">
              <a:buNone/>
            </a:pPr>
            <a:endParaRPr lang="en-US" sz="1100" dirty="0">
              <a:latin typeface="Kailasa" panose="02000500000000020004" pitchFamily="2" charset="0"/>
              <a:cs typeface="Kailasa" panose="02000500000000020004" pitchFamily="2" charset="0"/>
            </a:endParaRPr>
          </a:p>
        </p:txBody>
      </p:sp>
      <p:pic>
        <p:nvPicPr>
          <p:cNvPr id="1026" name="Picture 2" descr="Image result for keep calm and ask a librarian">
            <a:extLst>
              <a:ext uri="{FF2B5EF4-FFF2-40B4-BE49-F238E27FC236}">
                <a16:creationId xmlns:a16="http://schemas.microsoft.com/office/drawing/2014/main" id="{C3309290-5725-3045-863D-F546830E5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961" y="2269670"/>
            <a:ext cx="3333104" cy="389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6430BD-2DDD-F74F-B0A5-0D874590CA44}"/>
              </a:ext>
            </a:extLst>
          </p:cNvPr>
          <p:cNvSpPr txBox="1"/>
          <p:nvPr/>
        </p:nvSpPr>
        <p:spPr>
          <a:xfrm>
            <a:off x="5934001" y="6188077"/>
            <a:ext cx="36211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>
                <a:latin typeface="+mn-lt"/>
              </a:rPr>
              <a:t>Image</a:t>
            </a:r>
            <a:r>
              <a:rPr lang="en-US" sz="1100" b="1" dirty="0">
                <a:latin typeface="+mn-lt"/>
              </a:rPr>
              <a:t>: </a:t>
            </a:r>
            <a:r>
              <a:rPr lang="en-US" sz="1100" dirty="0">
                <a:latin typeface="+mn-lt"/>
              </a:rPr>
              <a:t>Copyright of Pinterest</a:t>
            </a:r>
          </a:p>
        </p:txBody>
      </p:sp>
    </p:spTree>
    <p:extLst>
      <p:ext uri="{BB962C8B-B14F-4D97-AF65-F5344CB8AC3E}">
        <p14:creationId xmlns:p14="http://schemas.microsoft.com/office/powerpoint/2010/main" val="412376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0BDECED7-A495-674B-AA47-8286841626B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113" y="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FF5697-53FE-7142-B2AC-F9D2FF74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400"/>
                </a:solidFill>
                <a:latin typeface="Cambria" panose="02040503050406030204" pitchFamily="18" charset="0"/>
              </a:rPr>
              <a:t>Visit the Libraries’ Websites</a:t>
            </a:r>
            <a:endParaRPr lang="en-US" dirty="0">
              <a:solidFill>
                <a:srgbClr val="FF94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8AB51-E71A-734E-B9C5-CDF158E4F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261257" y="1905000"/>
            <a:ext cx="5209495" cy="933450"/>
          </a:xfrm>
        </p:spPr>
        <p:txBody>
          <a:bodyPr>
            <a:noAutofit/>
          </a:bodyPr>
          <a:lstStyle/>
          <a:p>
            <a:pPr lvl="1" algn="ctr"/>
            <a:r>
              <a:rPr lang="en-US" dirty="0">
                <a:latin typeface="Cambria" panose="02040503050406030204" pitchFamily="18" charset="0"/>
              </a:rPr>
              <a:t>OU Libraries’ Scholarly Communications Webpages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F79FA1-7419-B744-984A-48A067D502F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25400" indent="0" algn="ctr">
              <a:buNone/>
            </a:pPr>
            <a:r>
              <a:rPr lang="en-US" sz="1800" dirty="0">
                <a:hlinkClick r:id="rId3"/>
              </a:rPr>
              <a:t>https://library.oakland.edu/services/scholarly-communication/Select_Journals.html</a:t>
            </a:r>
            <a:r>
              <a:rPr lang="en-US" sz="1800" dirty="0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B1EBDB-73C3-874B-A96C-2B862040EDC1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en-US" sz="2000" dirty="0">
                <a:latin typeface="Cambria" panose="02040503050406030204" pitchFamily="18" charset="0"/>
              </a:rPr>
              <a:t>Medical Library’s Scholarly Publishing Online Guide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3017AC-FBC3-AC40-8BF8-58D013626578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25400" indent="0" algn="ctr">
              <a:buNone/>
            </a:pPr>
            <a:r>
              <a:rPr lang="en-US" sz="2000" dirty="0">
                <a:hlinkClick r:id="rId4"/>
              </a:rPr>
              <a:t>https://research.library.oakland.edu/sp/subjects/guide.php?subject=publishing</a:t>
            </a:r>
            <a:r>
              <a:rPr lang="en-US" sz="2000" dirty="0"/>
              <a:t> </a:t>
            </a:r>
          </a:p>
          <a:p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9B78C21-72CC-3440-A791-434983A0C7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8321" y="4133724"/>
            <a:ext cx="4384798" cy="2881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5F6617C-FBE3-F747-8CCD-5A8C33D4C9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704" y="4177662"/>
            <a:ext cx="4154980" cy="2793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77703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1362C87F-8FD2-6E40-99A7-4827AA568A3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03238" y="1812925"/>
            <a:ext cx="9051925" cy="48001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Predatory publishers &amp; conferences are a genuine concern for scholars and you can take steps to protect yourself</a:t>
            </a:r>
          </a:p>
          <a:p>
            <a:endParaRPr lang="en-US" dirty="0"/>
          </a:p>
          <a:p>
            <a:r>
              <a:rPr lang="en-US" dirty="0"/>
              <a:t>Take the time to assess conferences and journals before submitting an abstract or manuscript or agreeing to be a reviewer or editor</a:t>
            </a:r>
          </a:p>
          <a:p>
            <a:pPr lvl="1"/>
            <a:r>
              <a:rPr lang="en-US" dirty="0">
                <a:latin typeface="Kailasa" panose="02000500000000020004" pitchFamily="2" charset="0"/>
                <a:cs typeface="Kailasa" panose="02000500000000020004" pitchFamily="2" charset="0"/>
              </a:rPr>
              <a:t>Use the checklists provided today as a starting point</a:t>
            </a:r>
          </a:p>
          <a:p>
            <a:pPr lvl="1"/>
            <a:endParaRPr lang="en-US" dirty="0"/>
          </a:p>
          <a:p>
            <a:r>
              <a:rPr lang="en-US" dirty="0"/>
              <a:t>When in doubt, contact your librarian!</a:t>
            </a:r>
          </a:p>
        </p:txBody>
      </p:sp>
    </p:spTree>
    <p:extLst>
      <p:ext uri="{BB962C8B-B14F-4D97-AF65-F5344CB8AC3E}">
        <p14:creationId xmlns:p14="http://schemas.microsoft.com/office/powerpoint/2010/main" val="56487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415703"/>
            <a:ext cx="10058400" cy="227755"/>
          </a:xfrm>
          <a:prstGeom prst="rect">
            <a:avLst/>
          </a:prstGeom>
          <a:solidFill>
            <a:schemeClr val="bg1">
              <a:lumMod val="65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80" b="1" u="sng" dirty="0">
                <a:solidFill>
                  <a:srgbClr val="2F2B20"/>
                </a:solidFill>
              </a:rPr>
              <a:t>Photo Courtesy</a:t>
            </a:r>
            <a:r>
              <a:rPr lang="en-US" sz="880" dirty="0">
                <a:solidFill>
                  <a:srgbClr val="2F2B20"/>
                </a:solidFill>
              </a:rPr>
              <a:t>: Question Question Mark Request Matter Requests by </a:t>
            </a:r>
            <a:r>
              <a:rPr lang="en-US" sz="880" dirty="0" err="1">
                <a:solidFill>
                  <a:srgbClr val="2F2B20"/>
                </a:solidFill>
              </a:rPr>
              <a:t>geralt</a:t>
            </a:r>
            <a:r>
              <a:rPr lang="en-US" sz="880" dirty="0">
                <a:solidFill>
                  <a:srgbClr val="2F2B20"/>
                </a:solidFill>
              </a:rPr>
              <a:t>, </a:t>
            </a:r>
            <a:r>
              <a:rPr lang="en-US" sz="880" dirty="0" err="1">
                <a:solidFill>
                  <a:srgbClr val="2F2B20"/>
                </a:solidFill>
              </a:rPr>
              <a:t>Pixabay</a:t>
            </a:r>
            <a:r>
              <a:rPr lang="en-US" sz="880" dirty="0">
                <a:solidFill>
                  <a:srgbClr val="2F2B20"/>
                </a:solidFill>
              </a:rPr>
              <a:t>, http://pixabay.com/en/question-question-mark-request-63916/ (public domain)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728980"/>
            <a:ext cx="8940800" cy="631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28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 descr="PPT backdrop6"/>
          <p:cNvPicPr preferRelativeResize="0"/>
          <p:nvPr/>
        </p:nvPicPr>
        <p:blipFill rotWithShape="1">
          <a:blip r:embed="rId3">
            <a:alphaModFix/>
          </a:blip>
          <a:srcRect t="32008" b="21453"/>
          <a:stretch/>
        </p:blipFill>
        <p:spPr>
          <a:xfrm>
            <a:off x="-3" y="-97970"/>
            <a:ext cx="10058403" cy="360861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>
            <a:spLocks noGrp="1"/>
          </p:cNvSpPr>
          <p:nvPr>
            <p:ph type="subTitle" idx="1"/>
          </p:nvPr>
        </p:nvSpPr>
        <p:spPr>
          <a:xfrm>
            <a:off x="0" y="3526975"/>
            <a:ext cx="10058400" cy="13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5000" b="1" dirty="0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Avoiding Unethical Publishers &amp; Determining Journal Quality</a:t>
            </a:r>
            <a:endParaRPr sz="5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04" name="Google Shape;104;p19" descr="reative Commons Licens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0773" y="7298870"/>
            <a:ext cx="1106527" cy="38191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292500" y="5142425"/>
            <a:ext cx="9599700" cy="17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0" algn="ctr" rtl="0">
              <a:lnSpc>
                <a:spcPct val="115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-US" sz="30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Stephanie Swanberg, MSI, AHIP </a:t>
            </a:r>
          </a:p>
          <a:p>
            <a:pPr marL="228600" lvl="0" indent="0" algn="ctr" rtl="0">
              <a:lnSpc>
                <a:spcPct val="115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Associate Professor, Information Literacy &amp; eLearning Librarian</a:t>
            </a:r>
          </a:p>
          <a:p>
            <a:pPr marL="228600" lvl="0" indent="0" algn="ctr" rtl="0">
              <a:lnSpc>
                <a:spcPct val="115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OUWB School of Medicine Library</a:t>
            </a:r>
          </a:p>
          <a:p>
            <a:pPr marL="228600" lvl="0" indent="0" algn="ctr" rtl="0">
              <a:lnSpc>
                <a:spcPct val="115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swanberg@oakland.edu</a:t>
            </a:r>
            <a:r>
              <a:rPr lang="en-US" sz="26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n-US" sz="22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2200" dirty="0"/>
          </a:p>
        </p:txBody>
      </p:sp>
    </p:spTree>
    <p:extLst>
      <p:ext uri="{BB962C8B-B14F-4D97-AF65-F5344CB8AC3E}">
        <p14:creationId xmlns:p14="http://schemas.microsoft.com/office/powerpoint/2010/main" val="24845867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115A3E62-4E5B-B147-8882-68344F1167B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86423" y="1743890"/>
            <a:ext cx="8968740" cy="4918167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Beall J. Criteria for Determining Predatory Open-Access Publishers. 3e. </a:t>
            </a:r>
            <a:r>
              <a:rPr lang="en-US" sz="2400" dirty="0">
                <a:hlinkClick r:id="rId3"/>
              </a:rPr>
              <a:t>https://scholarlyoa.files.wordpress.com/2015/01/criteria-2015.pdf</a:t>
            </a:r>
            <a:r>
              <a:rPr lang="en-US" sz="2400" dirty="0"/>
              <a:t>. Accessed October 6, 2016.</a:t>
            </a:r>
          </a:p>
          <a:p>
            <a:endParaRPr lang="en-US" sz="2200" dirty="0"/>
          </a:p>
          <a:p>
            <a:r>
              <a:rPr lang="en-US" sz="2200" dirty="0"/>
              <a:t>Berger M, </a:t>
            </a:r>
            <a:r>
              <a:rPr lang="en-US" sz="2200" dirty="0" err="1"/>
              <a:t>Cirasella</a:t>
            </a:r>
            <a:r>
              <a:rPr lang="en-US" sz="2200" dirty="0"/>
              <a:t> J. </a:t>
            </a:r>
            <a:r>
              <a:rPr lang="en-US" sz="2200" dirty="0">
                <a:hlinkClick r:id="rId4"/>
              </a:rPr>
              <a:t>Beyond </a:t>
            </a:r>
            <a:r>
              <a:rPr lang="en-US" sz="2200" dirty="0" err="1">
                <a:hlinkClick r:id="rId4"/>
              </a:rPr>
              <a:t>Beall’s</a:t>
            </a:r>
            <a:r>
              <a:rPr lang="en-US" sz="2200" dirty="0">
                <a:hlinkClick r:id="rId4"/>
              </a:rPr>
              <a:t> List: Better Understanding Predatory Publishers</a:t>
            </a:r>
            <a:r>
              <a:rPr lang="en-US" sz="2200" dirty="0"/>
              <a:t>. </a:t>
            </a:r>
            <a:r>
              <a:rPr lang="en-US" sz="2200" i="1" dirty="0"/>
              <a:t>College &amp; Research Libraries News</a:t>
            </a:r>
            <a:r>
              <a:rPr lang="en-US" sz="2200" dirty="0"/>
              <a:t>. 2015;76(3):132-135. </a:t>
            </a:r>
          </a:p>
          <a:p>
            <a:endParaRPr lang="en-US" sz="2200" dirty="0"/>
          </a:p>
          <a:p>
            <a:r>
              <a:rPr lang="en-US" sz="2200" dirty="0"/>
              <a:t>Directory of Open Access Journals (DOAJ). Information for Publishers. </a:t>
            </a:r>
            <a:r>
              <a:rPr lang="en-US" sz="2200" dirty="0">
                <a:hlinkClick r:id="rId5"/>
              </a:rPr>
              <a:t>https://doaj.org/publishers</a:t>
            </a:r>
            <a:r>
              <a:rPr lang="en-US" sz="2200" dirty="0"/>
              <a:t>. Accessed October 6, 2016. </a:t>
            </a:r>
          </a:p>
          <a:p>
            <a:endParaRPr lang="en-US" sz="2200" dirty="0"/>
          </a:p>
          <a:p>
            <a:r>
              <a:rPr lang="en-US" sz="2400" dirty="0" err="1"/>
              <a:t>Pai</a:t>
            </a:r>
            <a:r>
              <a:rPr lang="en-US" sz="2400" dirty="0"/>
              <a:t> M, Franco E. </a:t>
            </a:r>
            <a:r>
              <a:rPr lang="en-US" sz="2400" dirty="0">
                <a:hlinkClick r:id="rId6"/>
              </a:rPr>
              <a:t>Predatory Conferences undermine science and scam academics</a:t>
            </a:r>
            <a:r>
              <a:rPr lang="en-US" sz="2400" dirty="0"/>
              <a:t>. </a:t>
            </a:r>
            <a:r>
              <a:rPr lang="en-US" sz="2400" i="1" dirty="0"/>
              <a:t>The Huffington Post</a:t>
            </a:r>
            <a:r>
              <a:rPr lang="en-US" sz="2400" dirty="0"/>
              <a:t>. 2016. Accessed September 27, 2018.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 err="1"/>
              <a:t>Shen</a:t>
            </a:r>
            <a:r>
              <a:rPr lang="en-US" sz="2200" dirty="0"/>
              <a:t> C, Bjork </a:t>
            </a:r>
            <a:r>
              <a:rPr lang="en-US" sz="2200" dirty="0" err="1"/>
              <a:t>BC.</a:t>
            </a:r>
            <a:r>
              <a:rPr lang="en-US" sz="2200" dirty="0" err="1">
                <a:hlinkClick r:id="rId7"/>
              </a:rPr>
              <a:t>‘Predatory</a:t>
            </a:r>
            <a:r>
              <a:rPr lang="en-US" sz="2200" dirty="0">
                <a:hlinkClick r:id="rId7"/>
              </a:rPr>
              <a:t>’ open access: a longitudinal study of article volumes and market characteristics</a:t>
            </a:r>
            <a:r>
              <a:rPr lang="en-US" sz="2200" dirty="0"/>
              <a:t>. </a:t>
            </a:r>
            <a:r>
              <a:rPr lang="en-US" sz="2200" i="1" dirty="0"/>
              <a:t>BMC Medicine</a:t>
            </a:r>
            <a:r>
              <a:rPr lang="en-US" sz="2200" dirty="0"/>
              <a:t>. 2015;13:230.</a:t>
            </a:r>
          </a:p>
        </p:txBody>
      </p:sp>
    </p:spTree>
    <p:extLst>
      <p:ext uri="{BB962C8B-B14F-4D97-AF65-F5344CB8AC3E}">
        <p14:creationId xmlns:p14="http://schemas.microsoft.com/office/powerpoint/2010/main" val="1794985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3AB6BC-0BB0-CD48-8565-1E1030CF2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6767" y="0"/>
            <a:ext cx="5831633" cy="7772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B47008-2D01-4041-86E5-6F0DA53E439D}"/>
              </a:ext>
            </a:extLst>
          </p:cNvPr>
          <p:cNvSpPr txBox="1"/>
          <p:nvPr/>
        </p:nvSpPr>
        <p:spPr>
          <a:xfrm>
            <a:off x="669472" y="1679547"/>
            <a:ext cx="32657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2013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The </a:t>
            </a:r>
          </a:p>
          <a:p>
            <a:pPr algn="ctr"/>
            <a:r>
              <a:rPr lang="en-US" sz="3600" b="1" dirty="0"/>
              <a:t>New York </a:t>
            </a:r>
          </a:p>
          <a:p>
            <a:pPr algn="ctr"/>
            <a:r>
              <a:rPr lang="en-US" sz="3600" b="1" dirty="0"/>
              <a:t>Times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43104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9A0C46-FDD7-AC4B-8164-5153E45050AE}"/>
              </a:ext>
            </a:extLst>
          </p:cNvPr>
          <p:cNvSpPr txBox="1"/>
          <p:nvPr/>
        </p:nvSpPr>
        <p:spPr>
          <a:xfrm>
            <a:off x="0" y="271816"/>
            <a:ext cx="10091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2016 Canadian Medical Association Journal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4B67ED-1B97-5D4D-901C-8EA3C71BA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02" y="1146747"/>
            <a:ext cx="9290051" cy="5482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4515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3C2F42-4C48-7947-AA36-5F03A24B1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314" y="0"/>
            <a:ext cx="6564086" cy="7604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471D83-24F6-4342-9E6F-DE61EFABDBB6}"/>
              </a:ext>
            </a:extLst>
          </p:cNvPr>
          <p:cNvSpPr txBox="1"/>
          <p:nvPr/>
        </p:nvSpPr>
        <p:spPr>
          <a:xfrm>
            <a:off x="228600" y="1728533"/>
            <a:ext cx="32657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2017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The </a:t>
            </a:r>
          </a:p>
          <a:p>
            <a:pPr algn="ctr"/>
            <a:r>
              <a:rPr lang="en-US" sz="3600" b="1" dirty="0"/>
              <a:t>New York </a:t>
            </a:r>
          </a:p>
          <a:p>
            <a:pPr algn="ctr"/>
            <a:r>
              <a:rPr lang="en-US" sz="3600" b="1" dirty="0"/>
              <a:t>Times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3144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106DE0-064D-1B41-AA19-46FEA1E11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604" y="298481"/>
            <a:ext cx="7124098" cy="7298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57857E-142E-824E-BA1E-77071BA20A82}"/>
              </a:ext>
            </a:extLst>
          </p:cNvPr>
          <p:cNvSpPr txBox="1"/>
          <p:nvPr/>
        </p:nvSpPr>
        <p:spPr>
          <a:xfrm>
            <a:off x="114300" y="592395"/>
            <a:ext cx="2514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2018</a:t>
            </a:r>
          </a:p>
          <a:p>
            <a:pPr algn="ctr"/>
            <a:endParaRPr lang="en-US" sz="3600" b="1" dirty="0"/>
          </a:p>
          <a:p>
            <a:pPr algn="ctr"/>
            <a:r>
              <a:rPr lang="en-US" sz="2800" b="1" dirty="0"/>
              <a:t>Perspectives on History 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News Magazine of the American Historical Association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4067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9;p16" descr="PPT backdrop4">
            <a:extLst>
              <a:ext uri="{FF2B5EF4-FFF2-40B4-BE49-F238E27FC236}">
                <a16:creationId xmlns:a16="http://schemas.microsoft.com/office/drawing/2014/main" id="{7288BEB1-EE37-7E40-B756-3965F6B712F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113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Define predatory journals and predatory conferences and their impact on academia</a:t>
            </a:r>
          </a:p>
          <a:p>
            <a:endParaRPr lang="en-US" dirty="0"/>
          </a:p>
          <a:p>
            <a:r>
              <a:rPr lang="en-US" dirty="0"/>
              <a:t>Identify appropriate resources for assessing the quality of journals and conferences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713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1442</Words>
  <Application>Microsoft Office PowerPoint</Application>
  <PresentationFormat>Custom</PresentationFormat>
  <Paragraphs>242</Paragraphs>
  <Slides>40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Cambria</vt:lpstr>
      <vt:lpstr>Kailasa</vt:lpstr>
      <vt:lpstr>Calibri</vt:lpstr>
      <vt:lpstr>Century Gothic</vt:lpstr>
      <vt:lpstr>Arial</vt:lpstr>
      <vt:lpstr>Wingdings</vt:lpstr>
      <vt:lpstr>Open Sans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Objectives</vt:lpstr>
      <vt:lpstr>Spectrum of ‘Authentic’ Publishing</vt:lpstr>
      <vt:lpstr>Defining Predatory</vt:lpstr>
      <vt:lpstr>Why Discuss Predatory Publishers?</vt:lpstr>
      <vt:lpstr>Checklist for Assessing  Journal Quality</vt:lpstr>
      <vt:lpstr>Think. Check. Submit.</vt:lpstr>
      <vt:lpstr>OU Libraries’ Checklist for Journal Authenticity</vt:lpstr>
      <vt:lpstr>Checklist: First Contact</vt:lpstr>
      <vt:lpstr>Checklist: Editorial Board</vt:lpstr>
      <vt:lpstr>Checklist: Contact Info</vt:lpstr>
      <vt:lpstr>Checklist: Publication Process</vt:lpstr>
      <vt:lpstr>Checklist: Journal Info</vt:lpstr>
      <vt:lpstr>DOAJ Requirements for Inclusion</vt:lpstr>
      <vt:lpstr>PowerPoint Presentation</vt:lpstr>
      <vt:lpstr>Group Activity: Assessing a Sample Journal</vt:lpstr>
      <vt:lpstr>It’s just not journals…</vt:lpstr>
      <vt:lpstr>Predatory Conferences</vt:lpstr>
      <vt:lpstr>Signs of Predatory Conferences</vt:lpstr>
      <vt:lpstr>Signs of Predatory Conferences</vt:lpstr>
      <vt:lpstr>Signs of Predatory Conferences</vt:lpstr>
      <vt:lpstr>Think. Check. Attend.</vt:lpstr>
      <vt:lpstr>Group Activity:  Assessing a Conference Website</vt:lpstr>
      <vt:lpstr>Selecting Journals</vt:lpstr>
      <vt:lpstr>Best Practices for Selecting Journals</vt:lpstr>
      <vt:lpstr>Best Practices in Selecting Journals</vt:lpstr>
      <vt:lpstr>Best Practices in Selecting Journals</vt:lpstr>
      <vt:lpstr>How OU Libraries Can Help</vt:lpstr>
      <vt:lpstr>Contact your Liaison Librarian</vt:lpstr>
      <vt:lpstr>Visit the Libraries’ Websites</vt:lpstr>
      <vt:lpstr>Summary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Rodriguez</dc:creator>
  <cp:lastModifiedBy>Julia Rodriguez</cp:lastModifiedBy>
  <cp:revision>25</cp:revision>
  <cp:lastPrinted>2018-10-25T15:42:40Z</cp:lastPrinted>
  <dcterms:modified xsi:type="dcterms:W3CDTF">2019-10-25T17:42:56Z</dcterms:modified>
</cp:coreProperties>
</file>