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2"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5143500" type="screen16x9"/>
  <p:notesSz cx="6858000" cy="9144000"/>
  <p:embeddedFontLst>
    <p:embeddedFont>
      <p:font typeface="Abel" panose="02000506030000020004" pitchFamily="2" charset="0"/>
      <p:regular r:id="rId25"/>
    </p:embeddedFont>
    <p:embeddedFont>
      <p:font typeface="Lato" panose="020F0502020204030203" pitchFamily="34" charset="0"/>
      <p:regular r:id="rId26"/>
      <p:bold r:id="rId27"/>
      <p:italic r:id="rId28"/>
      <p:boldItalic r:id="rId29"/>
    </p:embeddedFont>
    <p:embeddedFont>
      <p:font typeface="Nunito" pitchFamily="2" charset="77"/>
      <p:regular r:id="rId30"/>
      <p:bold r:id="rId31"/>
      <p:italic r:id="rId32"/>
      <p:boldItalic r:id="rId33"/>
    </p:embeddedFont>
    <p:embeddedFont>
      <p:font typeface="Open Sans" panose="020B0606030504020204" pitchFamily="34" charset="0"/>
      <p:regular r:id="rId34"/>
      <p:bold r:id="rId35"/>
      <p:italic r:id="rId36"/>
      <p:boldItalic r:id="rId37"/>
    </p:embeddedFont>
    <p:embeddedFont>
      <p:font typeface="Open Sans Medium" pitchFamily="2" charset="0"/>
      <p:regular r:id="rId38"/>
      <p:bold r:id="rId39"/>
      <p:italic r:id="rId40"/>
      <p:boldItalic r:id="rId41"/>
    </p:embeddedFont>
    <p:embeddedFont>
      <p:font typeface="Raleway" pitchFamily="2" charset="77"/>
      <p:regular r:id="rId42"/>
      <p:bold r:id="rId43"/>
      <p:italic r:id="rId44"/>
      <p:boldItalic r:id="rId45"/>
    </p:embeddedFont>
    <p:embeddedFont>
      <p:font typeface="Roboto" panose="02000000000000000000" pitchFamily="2" charset="0"/>
      <p:regular r:id="rId46"/>
      <p:bold r:id="rId47"/>
      <p:italic r:id="rId48"/>
      <p:boldItalic r:id="rId49"/>
    </p:embeddedFont>
    <p:embeddedFont>
      <p:font typeface="Roboto Light" panose="020F0302020204030204" pitchFamily="34" charset="0"/>
      <p:regular r:id="rId50"/>
      <p:bold r:id="rId51"/>
      <p:italic r:id="rId52"/>
      <p:boldItalic r:id="rId53"/>
    </p:embeddedFont>
    <p:embeddedFont>
      <p:font typeface="Ubuntu" panose="020B0504030602030204" pitchFamily="34" charset="0"/>
      <p:regular r:id="rId54"/>
      <p:bold r:id="rId55"/>
      <p:italic r:id="rId56"/>
      <p:boldItalic r:id="rId5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61" d="100"/>
          <a:sy n="161" d="100"/>
        </p:scale>
        <p:origin x="784"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9" Type="http://schemas.openxmlformats.org/officeDocument/2006/relationships/font" Target="fonts/font15.fntdata"/><Relationship Id="rId21" Type="http://schemas.openxmlformats.org/officeDocument/2006/relationships/slide" Target="slides/slide20.xml"/><Relationship Id="rId34" Type="http://schemas.openxmlformats.org/officeDocument/2006/relationships/font" Target="fonts/font10.fntdata"/><Relationship Id="rId42" Type="http://schemas.openxmlformats.org/officeDocument/2006/relationships/font" Target="fonts/font18.fntdata"/><Relationship Id="rId47" Type="http://schemas.openxmlformats.org/officeDocument/2006/relationships/font" Target="fonts/font23.fntdata"/><Relationship Id="rId50" Type="http://schemas.openxmlformats.org/officeDocument/2006/relationships/font" Target="fonts/font26.fntdata"/><Relationship Id="rId55" Type="http://schemas.openxmlformats.org/officeDocument/2006/relationships/font" Target="fonts/font31.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5.fntdata"/><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font" Target="fonts/font13.fntdata"/><Relationship Id="rId40" Type="http://schemas.openxmlformats.org/officeDocument/2006/relationships/font" Target="fonts/font16.fntdata"/><Relationship Id="rId45" Type="http://schemas.openxmlformats.org/officeDocument/2006/relationships/font" Target="fonts/font21.fntdata"/><Relationship Id="rId53" Type="http://schemas.openxmlformats.org/officeDocument/2006/relationships/font" Target="fonts/font29.fntdata"/><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font" Target="fonts/font11.fntdata"/><Relationship Id="rId43" Type="http://schemas.openxmlformats.org/officeDocument/2006/relationships/font" Target="fonts/font19.fntdata"/><Relationship Id="rId48" Type="http://schemas.openxmlformats.org/officeDocument/2006/relationships/font" Target="fonts/font24.fntdata"/><Relationship Id="rId56" Type="http://schemas.openxmlformats.org/officeDocument/2006/relationships/font" Target="fonts/font32.fntdata"/><Relationship Id="rId8" Type="http://schemas.openxmlformats.org/officeDocument/2006/relationships/slide" Target="slides/slide7.xml"/><Relationship Id="rId51" Type="http://schemas.openxmlformats.org/officeDocument/2006/relationships/font" Target="fonts/font27.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font" Target="fonts/font14.fntdata"/><Relationship Id="rId46" Type="http://schemas.openxmlformats.org/officeDocument/2006/relationships/font" Target="fonts/font22.fntdata"/><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font" Target="fonts/font17.fntdata"/><Relationship Id="rId54" Type="http://schemas.openxmlformats.org/officeDocument/2006/relationships/font" Target="fonts/font30.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4.fntdata"/><Relationship Id="rId36" Type="http://schemas.openxmlformats.org/officeDocument/2006/relationships/font" Target="fonts/font12.fntdata"/><Relationship Id="rId49" Type="http://schemas.openxmlformats.org/officeDocument/2006/relationships/font" Target="fonts/font25.fntdata"/><Relationship Id="rId57" Type="http://schemas.openxmlformats.org/officeDocument/2006/relationships/font" Target="fonts/font33.fntdata"/><Relationship Id="rId10" Type="http://schemas.openxmlformats.org/officeDocument/2006/relationships/slide" Target="slides/slide9.xml"/><Relationship Id="rId31" Type="http://schemas.openxmlformats.org/officeDocument/2006/relationships/font" Target="fonts/font7.fntdata"/><Relationship Id="rId44" Type="http://schemas.openxmlformats.org/officeDocument/2006/relationships/font" Target="fonts/font20.fntdata"/><Relationship Id="rId52" Type="http://schemas.openxmlformats.org/officeDocument/2006/relationships/font" Target="fonts/font28.fntdata"/><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ubiquitypress.com/site/chapters/10.5334/bbc.i/" TargetMode="External"/><Relationship Id="rId2" Type="http://schemas.openxmlformats.org/officeDocument/2006/relationships/slide" Target="../slides/slide13.xml"/><Relationship Id="rId1" Type="http://schemas.openxmlformats.org/officeDocument/2006/relationships/notesMaster" Target="../notesMasters/notesMaster1.xml"/><Relationship Id="rId5" Type="http://schemas.openxmlformats.org/officeDocument/2006/relationships/hyperlink" Target="https://tlc.ontariotechu.ca/teaching/open-educational-practices/open-pedagogy.php" TargetMode="External"/><Relationship Id="rId4" Type="http://schemas.openxmlformats.org/officeDocument/2006/relationships/hyperlink" Target="https://pressbooks.pub/teachinginadigitalagev3m/chapter/11-4-open-pedagogy/"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11e2b7755b5_0_14: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11e2b7755b5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2875a9ea35d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5" name="Google Shape;235;g2875a9ea35d_0_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Why should we use OER. </a:t>
            </a:r>
            <a:endParaRPr/>
          </a:p>
          <a:p>
            <a:pPr marL="457200" lvl="0" indent="-317500" algn="l" rtl="0">
              <a:lnSpc>
                <a:spcPct val="100000"/>
              </a:lnSpc>
              <a:spcBef>
                <a:spcPts val="0"/>
              </a:spcBef>
              <a:spcAft>
                <a:spcPts val="0"/>
              </a:spcAft>
              <a:buSzPts val="1400"/>
              <a:buChar char="●"/>
            </a:pPr>
            <a:r>
              <a:rPr lang="en"/>
              <a:t>For students, having a free textbook removes the price barrier that might stop them from purchasing a textbook for a class. </a:t>
            </a:r>
            <a:endParaRPr/>
          </a:p>
          <a:p>
            <a:pPr marL="457200" lvl="0" indent="-317500" algn="l" rtl="0">
              <a:lnSpc>
                <a:spcPct val="100000"/>
              </a:lnSpc>
              <a:spcBef>
                <a:spcPts val="0"/>
              </a:spcBef>
              <a:spcAft>
                <a:spcPts val="0"/>
              </a:spcAft>
              <a:buSzPts val="1400"/>
              <a:buChar char="●"/>
            </a:pPr>
            <a:r>
              <a:rPr lang="en"/>
              <a:t>Every student will be able to have their own copy of the first day of class, no waiting for shipping, financial aid, pay checks etc. </a:t>
            </a:r>
            <a:endParaRPr/>
          </a:p>
          <a:p>
            <a:pPr marL="457200" lvl="0" indent="-317500" algn="l" rtl="0">
              <a:lnSpc>
                <a:spcPct val="100000"/>
              </a:lnSpc>
              <a:spcBef>
                <a:spcPts val="0"/>
              </a:spcBef>
              <a:spcAft>
                <a:spcPts val="0"/>
              </a:spcAft>
              <a:buSzPts val="1400"/>
              <a:buChar char="●"/>
            </a:pPr>
            <a:r>
              <a:rPr lang="en"/>
              <a:t>They get to keep a copy indefinitely. For some majors this could come in handy when they want to refer back in another semester. They can’t do this when they rent the book or have an access code to something they never own.</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For instructors, not using an assigned textbook provides the freedom to use as little or as much of the content and, in any order you wish. </a:t>
            </a:r>
            <a:endParaRPr/>
          </a:p>
          <a:p>
            <a:pPr marL="457200" lvl="0" indent="-317500" algn="l" rtl="0">
              <a:lnSpc>
                <a:spcPct val="100000"/>
              </a:lnSpc>
              <a:spcBef>
                <a:spcPts val="0"/>
              </a:spcBef>
              <a:spcAft>
                <a:spcPts val="0"/>
              </a:spcAft>
              <a:buSzPts val="1400"/>
              <a:buChar char="●"/>
            </a:pPr>
            <a:r>
              <a:rPr lang="en"/>
              <a:t>I’ve had faculty tell me that they felt obligated to have students use the whole book even though the faculty really wasn’t interested in teaching some of the chapters because they had students spend a $100 on the book. </a:t>
            </a:r>
            <a:endParaRPr/>
          </a:p>
          <a:p>
            <a:pPr marL="457200" lvl="0" indent="-317500" algn="l" rtl="0">
              <a:lnSpc>
                <a:spcPct val="100000"/>
              </a:lnSpc>
              <a:spcBef>
                <a:spcPts val="0"/>
              </a:spcBef>
              <a:spcAft>
                <a:spcPts val="0"/>
              </a:spcAft>
              <a:buSzPts val="1400"/>
              <a:buChar char="●"/>
            </a:pPr>
            <a:r>
              <a:rPr lang="en"/>
              <a:t>Instructors have the ability to augment, enhance and update the content </a:t>
            </a:r>
            <a:endParaRPr/>
          </a:p>
          <a:p>
            <a:pPr marL="457200" lvl="0" indent="-317500" algn="l" rtl="0">
              <a:lnSpc>
                <a:spcPct val="100000"/>
              </a:lnSpc>
              <a:spcBef>
                <a:spcPts val="0"/>
              </a:spcBef>
              <a:spcAft>
                <a:spcPts val="0"/>
              </a:spcAft>
              <a:buSzPts val="1400"/>
              <a:buChar char="●"/>
            </a:pPr>
            <a:r>
              <a:rPr lang="en"/>
              <a:t>Quite a bit of research that shows a correlation between OER use and lower DFW rates, greater credit accumulation, same of better grade obtainment.</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27c13310d90_0_4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27c13310d90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OER supports enhanced pedagogical methods such as utilizing open pedagogy, having students be creators of course content not just passive recipients, the use of critical pedagogies.</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 </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Using enhance pedagogical methods allows space for the inclusion of missing stories, the deconstruction of the knowledge that is being presented and offers greater capacity for representation. </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Again and again faculty told me that the flexibility allowed them to reconsidered what they taught. Now they can incorporate other topics, perspectives, themes, missing and overlooked groups and even alter this based on current students’ interest. Every faculty member I’ve worked with who has converted their course has said that it has re-energized their teaching even for a course they have been teaching for years.  </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endParaRPr baseline="300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34f9cc6315b_0_59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9" name="Google Shape;249;g34f9cc6315b_0_5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One element of OER enable pedagogy are renewable assignments. </a:t>
            </a:r>
            <a:endParaRPr/>
          </a:p>
          <a:p>
            <a:pPr marL="0" lvl="0" indent="0" algn="l" rtl="0">
              <a:spcBef>
                <a:spcPts val="0"/>
              </a:spcBef>
              <a:spcAft>
                <a:spcPts val="0"/>
              </a:spcAft>
              <a:buNone/>
            </a:pPr>
            <a:r>
              <a:rPr lang="en"/>
              <a:t>These are assignments that add value to the world within or beyond the class even after the course is over. In other words, what the students produce through their coursework is useful and usable by others beyond the instructor. (</a:t>
            </a:r>
            <a:r>
              <a:rPr lang="en">
                <a:solidFill>
                  <a:schemeClr val="dk1"/>
                </a:solidFill>
              </a:rPr>
              <a:t>Christina Hendricks-)</a:t>
            </a:r>
            <a:endParaRPr/>
          </a:p>
          <a:p>
            <a:pPr marL="0" lvl="0" indent="0" algn="l" rtl="0">
              <a:spcBef>
                <a:spcPts val="0"/>
              </a:spcBef>
              <a:spcAft>
                <a:spcPts val="0"/>
              </a:spcAft>
              <a:buNone/>
            </a:pPr>
            <a:endParaRPr/>
          </a:p>
          <a:p>
            <a:pPr marL="457200" lvl="0" indent="-317500" algn="l" rtl="0">
              <a:spcBef>
                <a:spcPts val="0"/>
              </a:spcBef>
              <a:spcAft>
                <a:spcPts val="0"/>
              </a:spcAft>
              <a:buSzPts val="1400"/>
              <a:buChar char="●"/>
            </a:pPr>
            <a:r>
              <a:rPr lang="en"/>
              <a:t>These may serve to encourage students to learn and apply information, practice skills, engage in problem solving and they can show instructors the level of mastery students have reached.</a:t>
            </a:r>
            <a:endParaRPr/>
          </a:p>
          <a:p>
            <a:pPr marL="457200" lvl="0" indent="-317500" algn="l" rtl="0">
              <a:spcBef>
                <a:spcPts val="0"/>
              </a:spcBef>
              <a:spcAft>
                <a:spcPts val="0"/>
              </a:spcAft>
              <a:buSzPts val="1400"/>
              <a:buChar char="●"/>
            </a:pPr>
            <a:r>
              <a:rPr lang="en"/>
              <a:t>“Disposable assignments” don’t provide any further value to the world after they’re completed and are typically tossed out by the student.</a:t>
            </a:r>
            <a:endParaRPr/>
          </a:p>
          <a:p>
            <a:pPr marL="0" lvl="0" indent="0" algn="l" rtl="0">
              <a:spcBef>
                <a:spcPts val="0"/>
              </a:spcBef>
              <a:spcAft>
                <a:spcPts val="0"/>
              </a:spcAft>
              <a:buNone/>
            </a:pPr>
            <a:endParaRPr/>
          </a:p>
          <a:p>
            <a:pPr marL="0" lvl="0" indent="0" algn="l" rtl="0">
              <a:spcBef>
                <a:spcPts val="0"/>
              </a:spcBef>
              <a:spcAft>
                <a:spcPts val="0"/>
              </a:spcAft>
              <a:buNone/>
            </a:pPr>
            <a:r>
              <a:rPr lang="en"/>
              <a:t>Faculty who use renewable assignments have shared that students say they invest significantly more time and effort in these assignments and enjoy doing them more. It makes sense that if students are doing work for a wider audience than just their instructor, and if they feel that this work is valuable to others, they may be more invested in it than in disposable assignments. (</a:t>
            </a:r>
            <a:r>
              <a:rPr lang="en">
                <a:solidFill>
                  <a:schemeClr val="dk1"/>
                </a:solidFill>
              </a:rPr>
              <a:t>Wiley)</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34f9cc6315b_0_60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7" name="Google Shape;257;g34f9cc6315b_0_6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rPr>
              <a:t>What does this look like .. open pedagogy is a variety of practices and methods that come together. </a:t>
            </a:r>
            <a:endParaRPr>
              <a:solidFill>
                <a:schemeClr val="dk1"/>
              </a:solidFill>
            </a:endParaRPr>
          </a:p>
          <a:p>
            <a:pPr marL="0" lvl="0" indent="0" algn="l" rtl="0">
              <a:spcBef>
                <a:spcPts val="0"/>
              </a:spcBef>
              <a:spcAft>
                <a:spcPts val="0"/>
              </a:spcAft>
              <a:buNone/>
            </a:pPr>
            <a:r>
              <a:rPr lang="en">
                <a:solidFill>
                  <a:schemeClr val="dk1"/>
                </a:solidFill>
              </a:rPr>
              <a:t>Rather than thinking of knowledge as something that is download or transmitted we think about knowledge as something that is created and revised and the students take part in this as activity participants. </a:t>
            </a:r>
            <a:endParaRPr>
              <a:solidFill>
                <a:schemeClr val="dk1"/>
              </a:solidFill>
            </a:endParaRPr>
          </a:p>
          <a:p>
            <a:pPr marL="0" lvl="0" indent="0" algn="l" rtl="0">
              <a:spcBef>
                <a:spcPts val="0"/>
              </a:spcBef>
              <a:spcAft>
                <a:spcPts val="0"/>
              </a:spcAft>
              <a:buNone/>
            </a:pPr>
            <a:r>
              <a:rPr lang="en">
                <a:solidFill>
                  <a:srgbClr val="373D3F"/>
                </a:solidFill>
              </a:rPr>
              <a:t>DeRosa and Robison (</a:t>
            </a:r>
            <a:r>
              <a:rPr lang="en" u="sng">
                <a:solidFill>
                  <a:schemeClr val="hlink"/>
                </a:solidFill>
                <a:hlinkClick r:id="rId3"/>
              </a:rPr>
              <a:t>2017</a:t>
            </a:r>
            <a:r>
              <a:rPr lang="en">
                <a:solidFill>
                  <a:srgbClr val="373D3F"/>
                </a:solidFill>
              </a:rPr>
              <a:t>) </a:t>
            </a:r>
            <a:r>
              <a:rPr lang="en" u="sng">
                <a:solidFill>
                  <a:schemeClr val="hlink"/>
                </a:solidFill>
                <a:hlinkClick r:id="rId4"/>
              </a:rPr>
              <a:t>https://pressbooks.pub/teachinginadigitalagev3m/chapter/11-4-open-pedagogy/</a:t>
            </a:r>
            <a:endParaRPr>
              <a:solidFill>
                <a:srgbClr val="373D3F"/>
              </a:solidFill>
            </a:endParaRPr>
          </a:p>
          <a:p>
            <a:pPr marL="0" lvl="0" indent="0" algn="l" rtl="0">
              <a:spcBef>
                <a:spcPts val="0"/>
              </a:spcBef>
              <a:spcAft>
                <a:spcPts val="0"/>
              </a:spcAft>
              <a:buNone/>
            </a:pPr>
            <a:endParaRPr>
              <a:solidFill>
                <a:srgbClr val="373D3F"/>
              </a:solidFill>
            </a:endParaRPr>
          </a:p>
          <a:p>
            <a:pPr marL="0" lvl="0" indent="0" algn="l" rtl="0">
              <a:spcBef>
                <a:spcPts val="0"/>
              </a:spcBef>
              <a:spcAft>
                <a:spcPts val="0"/>
              </a:spcAft>
              <a:buNone/>
            </a:pPr>
            <a:r>
              <a:rPr lang="en">
                <a:solidFill>
                  <a:srgbClr val="373D3F"/>
                </a:solidFill>
              </a:rPr>
              <a:t>You can Start your class with openness in mind by asking students to participate in the creation of definitions in the syllabus. This might include:</a:t>
            </a:r>
            <a:endParaRPr>
              <a:solidFill>
                <a:srgbClr val="373D3F"/>
              </a:solidFill>
            </a:endParaRPr>
          </a:p>
          <a:p>
            <a:pPr marL="457200" lvl="0" indent="-317500" algn="l" rtl="0">
              <a:spcBef>
                <a:spcPts val="0"/>
              </a:spcBef>
              <a:spcAft>
                <a:spcPts val="0"/>
              </a:spcAft>
              <a:buClr>
                <a:srgbClr val="373D3F"/>
              </a:buClr>
              <a:buSzPts val="1400"/>
              <a:buChar char="●"/>
            </a:pPr>
            <a:r>
              <a:rPr lang="en">
                <a:solidFill>
                  <a:srgbClr val="373D3F"/>
                </a:solidFill>
              </a:rPr>
              <a:t>Class code of conduct</a:t>
            </a:r>
            <a:endParaRPr>
              <a:solidFill>
                <a:srgbClr val="373D3F"/>
              </a:solidFill>
            </a:endParaRPr>
          </a:p>
          <a:p>
            <a:pPr marL="457200" lvl="0" indent="-317500" algn="l" rtl="0">
              <a:spcBef>
                <a:spcPts val="0"/>
              </a:spcBef>
              <a:spcAft>
                <a:spcPts val="0"/>
              </a:spcAft>
              <a:buClr>
                <a:srgbClr val="373D3F"/>
              </a:buClr>
              <a:buSzPts val="1400"/>
              <a:buChar char="●"/>
            </a:pPr>
            <a:r>
              <a:rPr lang="en">
                <a:solidFill>
                  <a:srgbClr val="373D3F"/>
                </a:solidFill>
              </a:rPr>
              <a:t>Options and choices for topics/delivery methods for various assignments</a:t>
            </a:r>
            <a:endParaRPr>
              <a:solidFill>
                <a:srgbClr val="373D3F"/>
              </a:solidFill>
            </a:endParaRPr>
          </a:p>
          <a:p>
            <a:pPr marL="457200" lvl="0" indent="-317500" algn="l" rtl="0">
              <a:spcBef>
                <a:spcPts val="0"/>
              </a:spcBef>
              <a:spcAft>
                <a:spcPts val="0"/>
              </a:spcAft>
              <a:buClr>
                <a:srgbClr val="373D3F"/>
              </a:buClr>
              <a:buSzPts val="1400"/>
              <a:buChar char="●"/>
            </a:pPr>
            <a:r>
              <a:rPr lang="en">
                <a:solidFill>
                  <a:srgbClr val="373D3F"/>
                </a:solidFill>
              </a:rPr>
              <a:t>Opportunities for students to lead class sessions</a:t>
            </a:r>
            <a:endParaRPr>
              <a:solidFill>
                <a:srgbClr val="373D3F"/>
              </a:solidFill>
            </a:endParaRPr>
          </a:p>
          <a:p>
            <a:pPr marL="457200" lvl="0" indent="-317500" algn="l" rtl="0">
              <a:spcBef>
                <a:spcPts val="0"/>
              </a:spcBef>
              <a:spcAft>
                <a:spcPts val="0"/>
              </a:spcAft>
              <a:buClr>
                <a:srgbClr val="373D3F"/>
              </a:buClr>
              <a:buSzPts val="1400"/>
              <a:buChar char="●"/>
            </a:pPr>
            <a:r>
              <a:rPr lang="en">
                <a:solidFill>
                  <a:srgbClr val="373D3F"/>
                </a:solidFill>
              </a:rPr>
              <a:t>Give input on marking schemes, etc. such as a degrading scenario</a:t>
            </a:r>
            <a:endParaRPr>
              <a:solidFill>
                <a:srgbClr val="373D3F"/>
              </a:solidFill>
            </a:endParaRPr>
          </a:p>
          <a:p>
            <a:pPr marL="0" lvl="0" indent="0" algn="l" rtl="0">
              <a:spcBef>
                <a:spcPts val="0"/>
              </a:spcBef>
              <a:spcAft>
                <a:spcPts val="0"/>
              </a:spcAft>
              <a:buNone/>
            </a:pPr>
            <a:r>
              <a:rPr lang="en" u="sng">
                <a:solidFill>
                  <a:schemeClr val="hlink"/>
                </a:solidFill>
                <a:hlinkClick r:id="rId5"/>
              </a:rPr>
              <a:t>https://tlc.ontariotechu.ca/teaching/open-educational-practices/open-pedagogy.php</a:t>
            </a:r>
            <a:endParaRPr>
              <a:solidFill>
                <a:srgbClr val="373D3F"/>
              </a:solidFill>
            </a:endParaRPr>
          </a:p>
          <a:p>
            <a:pPr marL="0" lvl="0" indent="0" algn="l" rtl="0">
              <a:spcBef>
                <a:spcPts val="0"/>
              </a:spcBef>
              <a:spcAft>
                <a:spcPts val="0"/>
              </a:spcAft>
              <a:buClr>
                <a:schemeClr val="dk1"/>
              </a:buClr>
              <a:buSzPts val="1100"/>
              <a:buFont typeface="Arial"/>
              <a:buNone/>
            </a:pPr>
            <a:endParaRPr sz="1000">
              <a:solidFill>
                <a:srgbClr val="373D3F"/>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34f9cc6315b_0_7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4" name="Google Shape;264;g34f9cc6315b_0_7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shared aspect of open pedagogy put students first, gives them agency in their learning , re-enforces that they have something valuable to bring to the course and the subject, which builds relationships and trust which enhances the their learning. </a:t>
            </a:r>
            <a:endParaRPr/>
          </a:p>
          <a:p>
            <a:pPr marL="0" lvl="0" indent="0" algn="l" rtl="0">
              <a:spcBef>
                <a:spcPts val="0"/>
              </a:spcBef>
              <a:spcAft>
                <a:spcPts val="0"/>
              </a:spcAft>
              <a:buNone/>
            </a:pPr>
            <a:r>
              <a:rPr lang="en"/>
              <a:t>All of these elements are things I students are telling us they want in their classrooms, more engagement. Student choice, equity &amp; social justice in teaching. </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34f9cc6315b_0_99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0" name="Google Shape;270;g34f9cc6315b_0_9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That was a whirlwind introduction to the topics. Now I am going to point you to some resources you can explore further on your own. </a:t>
            </a:r>
            <a:endParaRPr/>
          </a:p>
          <a:p>
            <a:pPr marL="0" lvl="0" indent="0" algn="l" rtl="0">
              <a:spcBef>
                <a:spcPts val="0"/>
              </a:spcBef>
              <a:spcAft>
                <a:spcPts val="0"/>
              </a:spcAft>
              <a:buNone/>
            </a:pPr>
            <a:r>
              <a:rPr lang="en">
                <a:solidFill>
                  <a:schemeClr val="dk1"/>
                </a:solidFill>
              </a:rPr>
              <a:t>I’ve listed just two OP sites on this slide Open Pedagogy Approaches &amp; Open Pedagogy Notebook. T</a:t>
            </a:r>
            <a:r>
              <a:rPr lang="en"/>
              <a:t>here are many sites you can visit to see more examples or you can simply google open educational practices or open pedagogy and find loads of resources. OEP is one element consider part of being an open educator. </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34f9cc6315b_0_8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8" name="Google Shape;278;g34f9cc6315b_0_8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a:t>Listed on this slide are some of the top OER discovery tools. If you are strictly looking textbooks you should start by searching the top bulleted sites. </a:t>
            </a:r>
            <a:endParaRPr/>
          </a:p>
          <a:p>
            <a:pPr marL="457200" marR="0" lvl="0" indent="-317500" algn="l" rtl="0">
              <a:lnSpc>
                <a:spcPct val="100000"/>
              </a:lnSpc>
              <a:spcBef>
                <a:spcPts val="0"/>
              </a:spcBef>
              <a:spcAft>
                <a:spcPts val="0"/>
              </a:spcAft>
              <a:buSzPts val="1400"/>
              <a:buChar char="●"/>
            </a:pPr>
            <a:r>
              <a:rPr lang="en"/>
              <a:t>The Open Textbook Library is a very thorough site which includes reviews from faculty who have used the book or done a peer review of the title. </a:t>
            </a:r>
            <a:endParaRPr/>
          </a:p>
          <a:p>
            <a:pPr marL="457200" marR="0" lvl="0" indent="-317500" algn="l" rtl="0">
              <a:lnSpc>
                <a:spcPct val="100000"/>
              </a:lnSpc>
              <a:spcBef>
                <a:spcPts val="0"/>
              </a:spcBef>
              <a:spcAft>
                <a:spcPts val="0"/>
              </a:spcAft>
              <a:buSzPts val="1400"/>
              <a:buChar char="●"/>
            </a:pPr>
            <a:r>
              <a:rPr lang="en"/>
              <a:t>OpenStax is the largest open textbook publisher and now one of the top textbook publishers in general. There titles frequently come with instructor resources such as slides and activities.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The bottom section is what we call directories. These search across lots of different kinds of content, textbooks but also lesson plans, full courses and activities. </a:t>
            </a:r>
            <a:endParaRPr/>
          </a:p>
          <a:p>
            <a:pPr marL="457200" lvl="0" indent="-317500" algn="l" rtl="0">
              <a:lnSpc>
                <a:spcPct val="100000"/>
              </a:lnSpc>
              <a:spcBef>
                <a:spcPts val="0"/>
              </a:spcBef>
              <a:spcAft>
                <a:spcPts val="0"/>
              </a:spcAft>
              <a:buSzPts val="1400"/>
              <a:buChar char="●"/>
            </a:pPr>
            <a:r>
              <a:rPr lang="en"/>
              <a:t>Some, like the OASIS search engine, pull in public domain content.  This is just a shortlist of those top ones that I go to. </a:t>
            </a:r>
            <a:endParaRPr/>
          </a:p>
          <a:p>
            <a:pPr marL="457200" lvl="0" indent="-317500" algn="l" rtl="0">
              <a:lnSpc>
                <a:spcPct val="100000"/>
              </a:lnSpc>
              <a:spcBef>
                <a:spcPts val="0"/>
              </a:spcBef>
              <a:spcAft>
                <a:spcPts val="0"/>
              </a:spcAft>
              <a:buSzPts val="1400"/>
              <a:buChar char="●"/>
            </a:pPr>
            <a:r>
              <a:rPr lang="en"/>
              <a:t>A more exhaustive list can be found on the OER guide linked here and from the OU library’s webpages. </a:t>
            </a:r>
            <a:endParaRPr/>
          </a:p>
          <a:p>
            <a:pPr marL="0" marR="0" lvl="0" indent="0" algn="l" rtl="0">
              <a:lnSpc>
                <a:spcPct val="100000"/>
              </a:lnSpc>
              <a:spcBef>
                <a:spcPts val="0"/>
              </a:spcBef>
              <a:spcAft>
                <a:spcPts val="0"/>
              </a:spcAft>
              <a:buClr>
                <a:srgbClr val="000000"/>
              </a:buClr>
              <a:buSzPts val="1100"/>
              <a:buFont typeface="Arial"/>
              <a:buNone/>
            </a:pPr>
            <a:endParaRPr/>
          </a:p>
          <a:p>
            <a:pPr marL="0" lvl="0" indent="0" algn="l" rtl="0">
              <a:lnSpc>
                <a:spcPct val="100000"/>
              </a:lnSpc>
              <a:spcBef>
                <a:spcPts val="0"/>
              </a:spcBef>
              <a:spcAft>
                <a:spcPts val="0"/>
              </a:spcAft>
              <a:buSzPts val="1100"/>
              <a:buNone/>
            </a:pPr>
            <a:endParaRPr>
              <a:latin typeface="Calibri"/>
              <a:ea typeface="Calibri"/>
              <a:cs typeface="Calibri"/>
              <a:sym typeface="Calibri"/>
            </a:endParaRPr>
          </a:p>
          <a:p>
            <a:pPr marL="0" lvl="0" indent="0" algn="l" rtl="0">
              <a:lnSpc>
                <a:spcPct val="100000"/>
              </a:lnSpc>
              <a:spcBef>
                <a:spcPts val="0"/>
              </a:spcBef>
              <a:spcAft>
                <a:spcPts val="0"/>
              </a:spcAft>
              <a:buSzPts val="1100"/>
              <a:buNone/>
            </a:pPr>
            <a:endParaRPr>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34f9cc6315b_0_9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6" name="Google Shape;286;g34f9cc6315b_0_99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65405" lvl="0" indent="0" algn="l" rtl="0">
              <a:lnSpc>
                <a:spcPct val="100000"/>
              </a:lnSpc>
              <a:spcBef>
                <a:spcPts val="375"/>
              </a:spcBef>
              <a:spcAft>
                <a:spcPts val="0"/>
              </a:spcAft>
              <a:buClr>
                <a:srgbClr val="000000"/>
              </a:buClr>
              <a:buSzPts val="1100"/>
              <a:buFont typeface="Arial"/>
              <a:buNone/>
            </a:pPr>
            <a:r>
              <a:rPr lang="en"/>
              <a:t>Finally I want to mention that there are lots of free resources that can be used to supplement materials. These are not OER but they are free to students. OU Libraries has access to video and full monographs as ebooks, as do most academic libraries. Many GLAM organizations make their collections available online and include great primary source materials.</a:t>
            </a:r>
            <a:endParaRPr/>
          </a:p>
          <a:p>
            <a:pPr marL="0" marR="0" lvl="0" indent="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2ffebb1d9be_3_129: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2ffebb1d9be_3_1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If you are interested in learning more about OER, there is a free online self paced course you can complete. OU faculty receive a $100 stipend for completion. I also list many PD opportunities on my ACMI website such the MI OER Network conference which will take place Nov. 7 this year and OU faculty can grants to attend.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288fb88bd58_0_8: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6" name="Google Shape;306;g288fb88bd58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34f9cc6315b_0_19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g34f9cc6315b_0_1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a:latin typeface="Calibri"/>
                <a:ea typeface="Calibri"/>
                <a:cs typeface="Calibri"/>
                <a:sym typeface="Calibri"/>
              </a:rPr>
              <a:t>First, I am going to briefly discuss textbooks and the impact of their high cost on student success. Textbooks aren’t cheap. </a:t>
            </a:r>
            <a:r>
              <a:rPr lang="en" sz="1200">
                <a:solidFill>
                  <a:schemeClr val="dk1"/>
                </a:solidFill>
                <a:latin typeface="Calibri"/>
                <a:ea typeface="Calibri"/>
                <a:cs typeface="Calibri"/>
                <a:sym typeface="Calibri"/>
              </a:rPr>
              <a:t>The average full-time, in-state undergraduate student at a four-year public university pays $1,226 for books and supplies in one academic year.  Depending on one's circumstance this added expense can have a large impact on degree completion. </a:t>
            </a: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1200">
                <a:solidFill>
                  <a:schemeClr val="dk1"/>
                </a:solidFill>
                <a:latin typeface="Calibri"/>
                <a:ea typeface="Calibri"/>
                <a:cs typeface="Calibri"/>
                <a:sym typeface="Calibri"/>
              </a:rPr>
              <a:t>The data shows that American students are paying $1.5 billion per semester, or $3.15 billion per year in financial aid on textbooks. Why are federal funds going to subsidize the textbook industry?</a:t>
            </a: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sz="1200">
              <a:latin typeface="Calibri"/>
              <a:ea typeface="Calibri"/>
              <a:cs typeface="Calibri"/>
              <a:sym typeface="Calibri"/>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34fa8441299_0_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4" name="Google Shape;314;g34fa844129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bdba727014_0_44: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bdba727014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11e2b7755b5_0_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g11e2b7755b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34f9cc6315b_0_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34f9cc6315b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200">
                <a:solidFill>
                  <a:schemeClr val="dk1"/>
                </a:solidFill>
                <a:latin typeface="Calibri"/>
                <a:ea typeface="Calibri"/>
                <a:cs typeface="Calibri"/>
                <a:sym typeface="Calibri"/>
              </a:rPr>
              <a:t>The American Association of Colleges and Universities issue a report 2023  detailing the impact textbook prices are having across degree paths.</a:t>
            </a: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457200" lvl="0" indent="-304800" algn="l" rtl="0">
              <a:spcBef>
                <a:spcPts val="0"/>
              </a:spcBef>
              <a:spcAft>
                <a:spcPts val="0"/>
              </a:spcAft>
              <a:buClr>
                <a:schemeClr val="dk1"/>
              </a:buClr>
              <a:buSzPts val="1200"/>
              <a:buFont typeface="Calibri"/>
              <a:buChar char="●"/>
            </a:pPr>
            <a:r>
              <a:rPr lang="en" sz="1200">
                <a:solidFill>
                  <a:schemeClr val="dk1"/>
                </a:solidFill>
                <a:latin typeface="Calibri"/>
                <a:ea typeface="Calibri"/>
                <a:cs typeface="Calibri"/>
                <a:sym typeface="Calibri"/>
              </a:rPr>
              <a:t>64% of students decide not to purchase a textbook because of cost despite knowing that not purchasing will impact their grade. </a:t>
            </a:r>
            <a:endParaRPr sz="1200">
              <a:solidFill>
                <a:schemeClr val="dk1"/>
              </a:solidFill>
              <a:latin typeface="Calibri"/>
              <a:ea typeface="Calibri"/>
              <a:cs typeface="Calibri"/>
              <a:sym typeface="Calibri"/>
            </a:endParaRPr>
          </a:p>
          <a:p>
            <a:pPr marL="457200" lvl="0" indent="-304800" algn="l" rtl="0">
              <a:spcBef>
                <a:spcPts val="0"/>
              </a:spcBef>
              <a:spcAft>
                <a:spcPts val="0"/>
              </a:spcAft>
              <a:buClr>
                <a:schemeClr val="dk1"/>
              </a:buClr>
              <a:buSzPts val="1200"/>
              <a:buFont typeface="Calibri"/>
              <a:buChar char="●"/>
            </a:pPr>
            <a:r>
              <a:rPr lang="en" sz="1200">
                <a:solidFill>
                  <a:schemeClr val="dk1"/>
                </a:solidFill>
                <a:latin typeface="Calibri"/>
                <a:ea typeface="Calibri"/>
                <a:cs typeface="Calibri"/>
                <a:sym typeface="Calibri"/>
              </a:rPr>
              <a:t>Students also take fewer classes, drop or withdraw from course and feel they fail because they couldn’t afford the book. </a:t>
            </a:r>
            <a:endParaRPr sz="1200">
              <a:solidFill>
                <a:schemeClr val="dk1"/>
              </a:solidFill>
              <a:latin typeface="Calibri"/>
              <a:ea typeface="Calibri"/>
              <a:cs typeface="Calibri"/>
              <a:sym typeface="Calibri"/>
            </a:endParaRPr>
          </a:p>
          <a:p>
            <a:pPr marL="457200" lvl="0" indent="-304800" algn="l" rtl="0">
              <a:spcBef>
                <a:spcPts val="0"/>
              </a:spcBef>
              <a:spcAft>
                <a:spcPts val="0"/>
              </a:spcAft>
              <a:buClr>
                <a:schemeClr val="dk1"/>
              </a:buClr>
              <a:buSzPts val="1200"/>
              <a:buFont typeface="Calibri"/>
              <a:buChar char="●"/>
            </a:pPr>
            <a:r>
              <a:rPr lang="en" sz="1200">
                <a:solidFill>
                  <a:schemeClr val="dk1"/>
                </a:solidFill>
                <a:latin typeface="Calibri"/>
                <a:ea typeface="Calibri"/>
                <a:cs typeface="Calibri"/>
                <a:sym typeface="Calibri"/>
              </a:rPr>
              <a:t>They have reported working more hours and skipping meals to afford their textbooks.  </a:t>
            </a: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endParaRPr sz="1300">
              <a:solidFill>
                <a:schemeClr val="dk1"/>
              </a:solidFill>
              <a:highlight>
                <a:srgbClr val="FFFFFF"/>
              </a:highlight>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34f9cc6315b_0_1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34f9cc6315b_0_1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a:latin typeface="Calibri"/>
                <a:ea typeface="Calibri"/>
                <a:cs typeface="Calibri"/>
                <a:sym typeface="Calibri"/>
              </a:rPr>
              <a:t>We asked student to tell us about their struggled with affording textbooks. </a:t>
            </a: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1200">
                <a:solidFill>
                  <a:schemeClr val="dk1"/>
                </a:solidFill>
                <a:latin typeface="Calibri"/>
                <a:ea typeface="Calibri"/>
                <a:cs typeface="Calibri"/>
                <a:sym typeface="Calibri"/>
              </a:rPr>
              <a:t>The postcards on the left were submitted by OU students at a library event in 2019. These two students report spending $1,000 or more on textbooks. </a:t>
            </a: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1200">
                <a:solidFill>
                  <a:schemeClr val="dk1"/>
                </a:solidFill>
                <a:latin typeface="Calibri"/>
                <a:ea typeface="Calibri"/>
                <a:cs typeface="Calibri"/>
                <a:sym typeface="Calibri"/>
              </a:rPr>
              <a:t>We know some degrees have higher textbook prices and I’ve heard on more than one occasion of students not pursuing their desired major because of the textbook price. </a:t>
            </a: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sz="1200">
              <a:latin typeface="Calibri"/>
              <a:ea typeface="Calibri"/>
              <a:cs typeface="Calibri"/>
              <a:sym typeface="Calibri"/>
            </a:endParaRPr>
          </a:p>
          <a:p>
            <a:pPr marL="0" lvl="0" indent="0" algn="l" rtl="0">
              <a:spcBef>
                <a:spcPts val="0"/>
              </a:spcBef>
              <a:spcAft>
                <a:spcPts val="0"/>
              </a:spcAft>
              <a:buNone/>
            </a:pPr>
            <a:r>
              <a:rPr lang="en" sz="1200">
                <a:latin typeface="Calibri"/>
                <a:ea typeface="Calibri"/>
                <a:cs typeface="Calibri"/>
                <a:sym typeface="Calibri"/>
              </a:rPr>
              <a:t>The OU Student Conrgess conducted a survey of students about textbook prices ain 2021. The quote on the right is from that survey. This student wrote about being the oldest of three siblings and helping to support the family after their father passed away. Pause for audience to read quote. </a:t>
            </a:r>
            <a:endParaRPr sz="1200">
              <a:latin typeface="Calibri"/>
              <a:ea typeface="Calibri"/>
              <a:cs typeface="Calibri"/>
              <a:sym typeface="Calibri"/>
            </a:endParaRPr>
          </a:p>
          <a:p>
            <a:pPr marL="0" lvl="0" indent="0" algn="l" rtl="0">
              <a:lnSpc>
                <a:spcPct val="115000"/>
              </a:lnSpc>
              <a:spcBef>
                <a:spcPts val="1200"/>
              </a:spcBef>
              <a:spcAft>
                <a:spcPts val="1200"/>
              </a:spcAft>
              <a:buClr>
                <a:schemeClr val="dk1"/>
              </a:buClr>
              <a:buSzPts val="1100"/>
              <a:buFont typeface="Arial"/>
              <a:buNone/>
            </a:pPr>
            <a:endParaRPr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34f9cc6315b_0_329: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34f9cc6315b_0_3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a:latin typeface="Calibri"/>
                <a:ea typeface="Calibri"/>
                <a:cs typeface="Calibri"/>
                <a:sym typeface="Calibri"/>
              </a:rPr>
              <a:t>The AACU report data shows that under-represented minorities, first gen and Pell grants students are disproportionately impacted by textbook costs. </a:t>
            </a:r>
            <a:endParaRPr sz="1200">
              <a:latin typeface="Calibri"/>
              <a:ea typeface="Calibri"/>
              <a:cs typeface="Calibri"/>
              <a:sym typeface="Calibri"/>
            </a:endParaRPr>
          </a:p>
          <a:p>
            <a:pPr marL="0" lvl="0" indent="0" algn="l" rtl="0">
              <a:spcBef>
                <a:spcPts val="0"/>
              </a:spcBef>
              <a:spcAft>
                <a:spcPts val="0"/>
              </a:spcAft>
              <a:buNone/>
            </a:pPr>
            <a:r>
              <a:rPr lang="en" sz="1200">
                <a:latin typeface="Calibri"/>
                <a:ea typeface="Calibri"/>
                <a:cs typeface="Calibri"/>
                <a:sym typeface="Calibri"/>
              </a:rPr>
              <a:t>These students experience </a:t>
            </a:r>
            <a:endParaRPr sz="1200">
              <a:latin typeface="Calibri"/>
              <a:ea typeface="Calibri"/>
              <a:cs typeface="Calibri"/>
              <a:sym typeface="Calibri"/>
            </a:endParaRPr>
          </a:p>
          <a:p>
            <a:pPr marL="457200" lvl="0" indent="-304800" algn="l" rtl="0">
              <a:spcBef>
                <a:spcPts val="0"/>
              </a:spcBef>
              <a:spcAft>
                <a:spcPts val="0"/>
              </a:spcAft>
              <a:buSzPts val="1200"/>
              <a:buFont typeface="Calibri"/>
              <a:buChar char="●"/>
            </a:pPr>
            <a:r>
              <a:rPr lang="en" sz="1200">
                <a:latin typeface="Calibri"/>
                <a:ea typeface="Calibri"/>
                <a:cs typeface="Calibri"/>
                <a:sym typeface="Calibri"/>
              </a:rPr>
              <a:t>higher levels of stress </a:t>
            </a:r>
            <a:endParaRPr sz="1200">
              <a:latin typeface="Calibri"/>
              <a:ea typeface="Calibri"/>
              <a:cs typeface="Calibri"/>
              <a:sym typeface="Calibri"/>
            </a:endParaRPr>
          </a:p>
          <a:p>
            <a:pPr marL="457200" lvl="0" indent="-304800" algn="l" rtl="0">
              <a:spcBef>
                <a:spcPts val="0"/>
              </a:spcBef>
              <a:spcAft>
                <a:spcPts val="0"/>
              </a:spcAft>
              <a:buSzPts val="1200"/>
              <a:buFont typeface="Calibri"/>
              <a:buChar char="●"/>
            </a:pPr>
            <a:r>
              <a:rPr lang="en" sz="1200">
                <a:latin typeface="Calibri"/>
                <a:ea typeface="Calibri"/>
                <a:cs typeface="Calibri"/>
                <a:sym typeface="Calibri"/>
              </a:rPr>
              <a:t>more often don’t have the book on the first day of class </a:t>
            </a:r>
            <a:endParaRPr sz="1200">
              <a:latin typeface="Calibri"/>
              <a:ea typeface="Calibri"/>
              <a:cs typeface="Calibri"/>
              <a:sym typeface="Calibri"/>
            </a:endParaRPr>
          </a:p>
          <a:p>
            <a:pPr marL="457200" lvl="0" indent="-304800" algn="l" rtl="0">
              <a:spcBef>
                <a:spcPts val="0"/>
              </a:spcBef>
              <a:spcAft>
                <a:spcPts val="0"/>
              </a:spcAft>
              <a:buSzPts val="1200"/>
              <a:buFont typeface="Calibri"/>
              <a:buChar char="●"/>
            </a:pPr>
            <a:r>
              <a:rPr lang="en" sz="1200">
                <a:latin typeface="Calibri"/>
                <a:ea typeface="Calibri"/>
                <a:cs typeface="Calibri"/>
                <a:sym typeface="Calibri"/>
              </a:rPr>
              <a:t>or are avoiding taking a class because of the textbook cost. </a:t>
            </a:r>
            <a:endParaRPr sz="1200">
              <a:latin typeface="Calibri"/>
              <a:ea typeface="Calibri"/>
              <a:cs typeface="Calibri"/>
              <a:sym typeface="Calibri"/>
            </a:endParaRPr>
          </a:p>
          <a:p>
            <a:pPr marL="457200" lvl="0" indent="-304800" algn="l" rtl="0">
              <a:spcBef>
                <a:spcPts val="0"/>
              </a:spcBef>
              <a:spcAft>
                <a:spcPts val="0"/>
              </a:spcAft>
              <a:buSzPts val="1200"/>
              <a:buFont typeface="Calibri"/>
              <a:buChar char="●"/>
            </a:pPr>
            <a:r>
              <a:rPr lang="en" sz="1200">
                <a:solidFill>
                  <a:schemeClr val="dk1"/>
                </a:solidFill>
                <a:latin typeface="Calibri"/>
                <a:ea typeface="Calibri"/>
                <a:cs typeface="Calibri"/>
                <a:sym typeface="Calibri"/>
              </a:rPr>
              <a:t>First-generation students report taking fewer classes, not registering for classes, and dropping or withdrawing from classes at higher rates.</a:t>
            </a: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sz="1200">
              <a:latin typeface="Calibri"/>
              <a:ea typeface="Calibri"/>
              <a:cs typeface="Calibri"/>
              <a:sym typeface="Calibri"/>
            </a:endParaRPr>
          </a:p>
          <a:p>
            <a:pPr marL="0" lvl="0" indent="0" algn="l" rtl="0">
              <a:spcBef>
                <a:spcPts val="0"/>
              </a:spcBef>
              <a:spcAft>
                <a:spcPts val="0"/>
              </a:spcAft>
              <a:buNone/>
            </a:pPr>
            <a:r>
              <a:rPr lang="en" sz="1200">
                <a:solidFill>
                  <a:schemeClr val="dk1"/>
                </a:solidFill>
                <a:latin typeface="Calibri"/>
                <a:ea typeface="Calibri"/>
                <a:cs typeface="Calibri"/>
                <a:sym typeface="Calibri"/>
              </a:rPr>
              <a:t>A point to note is that nearly all students said the cost of the textbooks was impacting their decisions to take a course. </a:t>
            </a:r>
            <a:endParaRPr sz="1200">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34f9cc6315b_0_125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34f9cc6315b_0_12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Ok so I have framed the problem. Now I am going to switch to talking how we get to the  no textbook required part.</a:t>
            </a:r>
            <a:endParaRPr/>
          </a:p>
          <a:p>
            <a:pPr marL="0" lvl="0" indent="0" algn="l" rtl="0">
              <a:spcBef>
                <a:spcPts val="0"/>
              </a:spcBef>
              <a:spcAft>
                <a:spcPts val="0"/>
              </a:spcAft>
              <a:buNone/>
            </a:pPr>
            <a:r>
              <a:rPr lang="en"/>
              <a:t>The overarching principles I will be discussing are part of what is called Open Educational practices or OEP. </a:t>
            </a:r>
            <a:endParaRPr/>
          </a:p>
          <a:p>
            <a:pPr marL="0" lvl="0" indent="0" algn="l" rtl="0">
              <a:spcBef>
                <a:spcPts val="0"/>
              </a:spcBef>
              <a:spcAft>
                <a:spcPts val="0"/>
              </a:spcAft>
              <a:buNone/>
            </a:pPr>
            <a:r>
              <a:rPr lang="en"/>
              <a:t>Designing courses and assignment with OEP  in mind moves beyond a content centric approach and shift the focus from the resources to practices. </a:t>
            </a:r>
            <a:endParaRPr/>
          </a:p>
          <a:p>
            <a:pPr marL="0" lvl="0" indent="0" algn="l" rtl="0">
              <a:spcBef>
                <a:spcPts val="0"/>
              </a:spcBef>
              <a:spcAft>
                <a:spcPts val="0"/>
              </a:spcAft>
              <a:buNone/>
            </a:pPr>
            <a:r>
              <a:rPr lang="en"/>
              <a:t>~Read quote</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11df9346c7c_0_28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11df9346c7c_0_2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200">
                <a:solidFill>
                  <a:srgbClr val="222222"/>
                </a:solidFill>
                <a:latin typeface="Calibri"/>
                <a:ea typeface="Calibri"/>
                <a:cs typeface="Calibri"/>
                <a:sym typeface="Calibri"/>
              </a:rPr>
              <a:t>Open educational resources are what make OEP possible. </a:t>
            </a:r>
            <a:endParaRPr sz="1200">
              <a:solidFill>
                <a:srgbClr val="222222"/>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1200">
                <a:solidFill>
                  <a:srgbClr val="222222"/>
                </a:solidFill>
                <a:latin typeface="Calibri"/>
                <a:ea typeface="Calibri"/>
                <a:cs typeface="Calibri"/>
                <a:sym typeface="Calibri"/>
              </a:rPr>
              <a:t>OER are textbooks, lesson plans, worksheets, lab manuals and ancillary materials that are free of cost but also have built in permission that allow anyone to retain, reuse, revise, remix and redistribute the material. </a:t>
            </a:r>
            <a:endParaRPr sz="1200">
              <a:solidFill>
                <a:srgbClr val="222222"/>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endParaRPr sz="1200">
              <a:solidFill>
                <a:srgbClr val="222222"/>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1200">
                <a:solidFill>
                  <a:srgbClr val="222222"/>
                </a:solidFill>
                <a:latin typeface="Calibri"/>
                <a:ea typeface="Calibri"/>
                <a:cs typeface="Calibri"/>
                <a:sym typeface="Calibri"/>
              </a:rPr>
              <a:t>*Hewlett Foundation gives nearly $8 million each year to develop Open Educational Resources. They support the development of high quality textbooks and resources that can be used by students for free because they believe that education and knowledge is a human right. They have supported flipping the business model by paying scholars and experts to create textbooks and giving them away to students for free rather than university subsiding faculty to give their intellectual property away to publishers for free and charging student huge sums every semester. </a:t>
            </a:r>
            <a:endParaRPr sz="1200">
              <a:solidFill>
                <a:srgbClr val="222222"/>
              </a:solidFill>
              <a:latin typeface="Calibri"/>
              <a:ea typeface="Calibri"/>
              <a:cs typeface="Calibri"/>
              <a:sym typeface="Calibri"/>
            </a:endParaRPr>
          </a:p>
          <a:p>
            <a:pPr marL="0" lvl="0" indent="0" algn="l" rtl="0">
              <a:lnSpc>
                <a:spcPct val="115000"/>
              </a:lnSpc>
              <a:spcBef>
                <a:spcPts val="0"/>
              </a:spcBef>
              <a:spcAft>
                <a:spcPts val="1200"/>
              </a:spcAft>
              <a:buClr>
                <a:schemeClr val="dk1"/>
              </a:buClr>
              <a:buSzPts val="1100"/>
              <a:buFont typeface="Arial"/>
              <a:buNone/>
            </a:pPr>
            <a:r>
              <a:rPr lang="en" sz="1200">
                <a:solidFill>
                  <a:srgbClr val="222222"/>
                </a:solidFill>
                <a:latin typeface="Calibri"/>
                <a:ea typeface="Calibri"/>
                <a:cs typeface="Calibri"/>
                <a:sym typeface="Calibri"/>
              </a:rPr>
              <a:t>*US Dept of Education has allocated  $47 million over last six years for the Open Textbook Pilot grant program.</a:t>
            </a:r>
            <a:endParaRPr sz="1200">
              <a:solidFill>
                <a:srgbClr val="222222"/>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34f9cc6315b_0_4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 name="Google Shape;213;g34f9cc6315b_0_4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200">
                <a:solidFill>
                  <a:schemeClr val="dk1"/>
                </a:solidFill>
                <a:latin typeface="Calibri"/>
                <a:ea typeface="Calibri"/>
                <a:cs typeface="Calibri"/>
                <a:sym typeface="Calibri"/>
              </a:rPr>
              <a:t>Open textbooks</a:t>
            </a:r>
            <a:r>
              <a:rPr lang="en" sz="1200" b="1">
                <a:solidFill>
                  <a:schemeClr val="dk1"/>
                </a:solidFill>
                <a:latin typeface="Calibri"/>
                <a:ea typeface="Calibri"/>
                <a:cs typeface="Calibri"/>
                <a:sym typeface="Calibri"/>
              </a:rPr>
              <a:t> </a:t>
            </a:r>
            <a:r>
              <a:rPr lang="en" sz="1200">
                <a:solidFill>
                  <a:schemeClr val="dk1"/>
                </a:solidFill>
                <a:latin typeface="Calibri"/>
                <a:ea typeface="Calibri"/>
                <a:cs typeface="Calibri"/>
                <a:sym typeface="Calibri"/>
              </a:rPr>
              <a:t>are one type of OER. They are openly licensed peer-review free textbooks, available to read online or download in multiple formats.</a:t>
            </a: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1200">
                <a:solidFill>
                  <a:schemeClr val="dk1"/>
                </a:solidFill>
                <a:latin typeface="Calibri"/>
                <a:ea typeface="Calibri"/>
                <a:cs typeface="Calibri"/>
                <a:sym typeface="Calibri"/>
              </a:rPr>
              <a:t>Electronic technology allows open textbooks the possibility of being more dynamic, interactive and update and accessible. </a:t>
            </a: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1200">
                <a:solidFill>
                  <a:schemeClr val="dk1"/>
                </a:solidFill>
                <a:latin typeface="Calibri"/>
                <a:ea typeface="Calibri"/>
                <a:cs typeface="Calibri"/>
                <a:sym typeface="Calibri"/>
              </a:rPr>
              <a:t>These can be adapted to include case studies and images that reflect the region and or students that will be utilizing the materials Such as, an OU Criminal Justice faculty member who uses an open textbook and embeds local Detroit data set and case studies for students to use. </a:t>
            </a:r>
            <a:endParaRPr sz="1200">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2875a9ea35d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5" name="Google Shape;225;g2875a9ea35d_0_4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OER at not just free resources. To be considered an OER it must be licensed in a way that permits what is call the 5 R’s </a:t>
            </a:r>
            <a:endParaRPr/>
          </a:p>
          <a:p>
            <a:pPr marL="457200" lvl="0" indent="-317500" algn="l" rtl="0">
              <a:lnSpc>
                <a:spcPct val="100000"/>
              </a:lnSpc>
              <a:spcBef>
                <a:spcPts val="0"/>
              </a:spcBef>
              <a:spcAft>
                <a:spcPts val="0"/>
              </a:spcAft>
              <a:buSzPts val="1400"/>
              <a:buChar char="●"/>
            </a:pPr>
            <a:r>
              <a:rPr lang="en"/>
              <a:t>Users can retain a copy, reuse it, alter it in any form they want, revise, adapt and modify.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This is all achieve while still respecting copyright because OER resources use Creative Commons licenses, which is an open license the copyright holder attaches to their resource to communicate to those wanting to use the resource what they can do with it. </a:t>
            </a:r>
            <a:endParaRPr/>
          </a:p>
          <a:p>
            <a:pPr marL="0" lvl="0" indent="0" algn="l" rtl="0">
              <a:lnSpc>
                <a:spcPct val="100000"/>
              </a:lnSpc>
              <a:spcBef>
                <a:spcPts val="0"/>
              </a:spcBef>
              <a:spcAft>
                <a:spcPts val="0"/>
              </a:spcAft>
              <a:buSzPts val="1100"/>
              <a:buNone/>
            </a:pPr>
            <a:r>
              <a:rPr lang="en"/>
              <a:t>Creative commons license include an option that restricts commercial uses. ~ point to slide</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accent6"/>
        </a:solidFill>
        <a:effectLst/>
      </p:bgPr>
    </p:bg>
    <p:spTree>
      <p:nvGrpSpPr>
        <p:cNvPr id="1" name="Shape 9"/>
        <p:cNvGrpSpPr/>
        <p:nvPr/>
      </p:nvGrpSpPr>
      <p:grpSpPr>
        <a:xfrm>
          <a:off x="0" y="0"/>
          <a:ext cx="0" cy="0"/>
          <a:chOff x="0" y="0"/>
          <a:chExt cx="0" cy="0"/>
        </a:xfrm>
      </p:grpSpPr>
      <p:sp>
        <p:nvSpPr>
          <p:cNvPr id="10" name="Google Shape;10;p2"/>
          <p:cNvSpPr/>
          <p:nvPr/>
        </p:nvSpPr>
        <p:spPr>
          <a:xfrm>
            <a:off x="31" y="2824500"/>
            <a:ext cx="7370400" cy="23190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flipH="1">
            <a:off x="3582600" y="1550700"/>
            <a:ext cx="5561400" cy="35928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rot="10800000">
            <a:off x="5058905" y="0"/>
            <a:ext cx="4085100" cy="20526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20327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 name="Google Shape;14;p2"/>
          <p:cNvGrpSpPr/>
          <p:nvPr/>
        </p:nvGrpSpPr>
        <p:grpSpPr>
          <a:xfrm>
            <a:off x="255200" y="592"/>
            <a:ext cx="2250363" cy="1044300"/>
            <a:chOff x="255200" y="592"/>
            <a:chExt cx="2250363" cy="1044300"/>
          </a:xfrm>
        </p:grpSpPr>
        <p:sp>
          <p:nvSpPr>
            <p:cNvPr id="15" name="Google Shape;15;p2"/>
            <p:cNvSpPr/>
            <p:nvPr/>
          </p:nvSpPr>
          <p:spPr>
            <a:xfrm>
              <a:off x="764063" y="592"/>
              <a:ext cx="1741500" cy="10443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509632" y="592"/>
              <a:ext cx="1741500" cy="10443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255200" y="592"/>
              <a:ext cx="1741500" cy="10443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 name="Google Shape;18;p2"/>
          <p:cNvGrpSpPr/>
          <p:nvPr/>
        </p:nvGrpSpPr>
        <p:grpSpPr>
          <a:xfrm>
            <a:off x="905395" y="592"/>
            <a:ext cx="2250363" cy="1044300"/>
            <a:chOff x="905395" y="592"/>
            <a:chExt cx="2250363" cy="1044300"/>
          </a:xfrm>
        </p:grpSpPr>
        <p:sp>
          <p:nvSpPr>
            <p:cNvPr id="19" name="Google Shape;19;p2"/>
            <p:cNvSpPr/>
            <p:nvPr/>
          </p:nvSpPr>
          <p:spPr>
            <a:xfrm>
              <a:off x="1414258" y="592"/>
              <a:ext cx="1741500" cy="1044300"/>
            </a:xfrm>
            <a:prstGeom prst="parallelogram">
              <a:avLst>
                <a:gd name="adj" fmla="val 153193"/>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1159826" y="592"/>
              <a:ext cx="1741500" cy="1044300"/>
            </a:xfrm>
            <a:prstGeom prst="parallelogram">
              <a:avLst>
                <a:gd name="adj" fmla="val 153193"/>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905395" y="592"/>
              <a:ext cx="1741500" cy="1044300"/>
            </a:xfrm>
            <a:prstGeom prst="parallelogram">
              <a:avLst>
                <a:gd name="adj" fmla="val 153193"/>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 name="Google Shape;22;p2"/>
          <p:cNvGrpSpPr/>
          <p:nvPr/>
        </p:nvGrpSpPr>
        <p:grpSpPr>
          <a:xfrm>
            <a:off x="7057468" y="5088"/>
            <a:ext cx="1851282" cy="752108"/>
            <a:chOff x="6917201" y="0"/>
            <a:chExt cx="2227777" cy="863400"/>
          </a:xfrm>
        </p:grpSpPr>
        <p:sp>
          <p:nvSpPr>
            <p:cNvPr id="23" name="Google Shape;23;p2"/>
            <p:cNvSpPr/>
            <p:nvPr/>
          </p:nvSpPr>
          <p:spPr>
            <a:xfrm>
              <a:off x="7641677"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7279439"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6917201"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 name="Google Shape;26;p2"/>
          <p:cNvGrpSpPr/>
          <p:nvPr/>
        </p:nvGrpSpPr>
        <p:grpSpPr>
          <a:xfrm>
            <a:off x="6553032" y="4217852"/>
            <a:ext cx="2389068" cy="925737"/>
            <a:chOff x="6917201" y="0"/>
            <a:chExt cx="2227777" cy="863400"/>
          </a:xfrm>
        </p:grpSpPr>
        <p:sp>
          <p:nvSpPr>
            <p:cNvPr id="27" name="Google Shape;27;p2"/>
            <p:cNvSpPr/>
            <p:nvPr/>
          </p:nvSpPr>
          <p:spPr>
            <a:xfrm>
              <a:off x="7641677" y="0"/>
              <a:ext cx="1503300" cy="863400"/>
            </a:xfrm>
            <a:prstGeom prst="parallelogram">
              <a:avLst>
                <a:gd name="adj" fmla="val 158024"/>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7279439" y="0"/>
              <a:ext cx="1503300" cy="863400"/>
            </a:xfrm>
            <a:prstGeom prst="parallelogram">
              <a:avLst>
                <a:gd name="adj" fmla="val 158024"/>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6917201" y="0"/>
              <a:ext cx="1503300" cy="863400"/>
            </a:xfrm>
            <a:prstGeom prst="parallelogram">
              <a:avLst>
                <a:gd name="adj" fmla="val 158024"/>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30;p2"/>
          <p:cNvGrpSpPr/>
          <p:nvPr/>
        </p:nvGrpSpPr>
        <p:grpSpPr>
          <a:xfrm>
            <a:off x="199149" y="4055652"/>
            <a:ext cx="2795414" cy="1083308"/>
            <a:chOff x="6917201" y="0"/>
            <a:chExt cx="2227777" cy="863400"/>
          </a:xfrm>
        </p:grpSpPr>
        <p:sp>
          <p:nvSpPr>
            <p:cNvPr id="31" name="Google Shape;31;p2"/>
            <p:cNvSpPr/>
            <p:nvPr/>
          </p:nvSpPr>
          <p:spPr>
            <a:xfrm>
              <a:off x="7641677"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7279439"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6917201"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 name="Google Shape;34;p2"/>
          <p:cNvSpPr txBox="1">
            <a:spLocks noGrp="1"/>
          </p:cNvSpPr>
          <p:nvPr>
            <p:ph type="ctrTitle"/>
          </p:nvPr>
        </p:nvSpPr>
        <p:spPr>
          <a:xfrm>
            <a:off x="1858703" y="1822833"/>
            <a:ext cx="5361300" cy="14481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a:endParaRPr/>
          </a:p>
        </p:txBody>
      </p:sp>
      <p:sp>
        <p:nvSpPr>
          <p:cNvPr id="35" name="Google Shape;35;p2"/>
          <p:cNvSpPr txBox="1">
            <a:spLocks noGrp="1"/>
          </p:cNvSpPr>
          <p:nvPr>
            <p:ph type="subTitle" idx="1"/>
          </p:nvPr>
        </p:nvSpPr>
        <p:spPr>
          <a:xfrm>
            <a:off x="1858700" y="3413158"/>
            <a:ext cx="5361300" cy="52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lt1"/>
              </a:buClr>
              <a:buSzPts val="1600"/>
              <a:buNone/>
              <a:defRPr sz="1600">
                <a:solidFill>
                  <a:schemeClr val="lt1"/>
                </a:solidFill>
              </a:defRPr>
            </a:lvl1pPr>
            <a:lvl2pPr lvl="1" algn="ctr">
              <a:lnSpc>
                <a:spcPct val="100000"/>
              </a:lnSpc>
              <a:spcBef>
                <a:spcPts val="0"/>
              </a:spcBef>
              <a:spcAft>
                <a:spcPts val="0"/>
              </a:spcAft>
              <a:buClr>
                <a:schemeClr val="lt1"/>
              </a:buClr>
              <a:buSzPts val="1600"/>
              <a:buNone/>
              <a:defRPr sz="1600">
                <a:solidFill>
                  <a:schemeClr val="lt1"/>
                </a:solidFill>
              </a:defRPr>
            </a:lvl2pPr>
            <a:lvl3pPr lvl="2" algn="ctr">
              <a:lnSpc>
                <a:spcPct val="100000"/>
              </a:lnSpc>
              <a:spcBef>
                <a:spcPts val="0"/>
              </a:spcBef>
              <a:spcAft>
                <a:spcPts val="0"/>
              </a:spcAft>
              <a:buClr>
                <a:schemeClr val="lt1"/>
              </a:buClr>
              <a:buSzPts val="1600"/>
              <a:buNone/>
              <a:defRPr sz="1600">
                <a:solidFill>
                  <a:schemeClr val="lt1"/>
                </a:solidFill>
              </a:defRPr>
            </a:lvl3pPr>
            <a:lvl4pPr lvl="3" algn="ctr">
              <a:lnSpc>
                <a:spcPct val="100000"/>
              </a:lnSpc>
              <a:spcBef>
                <a:spcPts val="0"/>
              </a:spcBef>
              <a:spcAft>
                <a:spcPts val="0"/>
              </a:spcAft>
              <a:buClr>
                <a:schemeClr val="lt1"/>
              </a:buClr>
              <a:buSzPts val="1600"/>
              <a:buNone/>
              <a:defRPr sz="1600">
                <a:solidFill>
                  <a:schemeClr val="lt1"/>
                </a:solidFill>
              </a:defRPr>
            </a:lvl4pPr>
            <a:lvl5pPr lvl="4" algn="ctr">
              <a:lnSpc>
                <a:spcPct val="100000"/>
              </a:lnSpc>
              <a:spcBef>
                <a:spcPts val="0"/>
              </a:spcBef>
              <a:spcAft>
                <a:spcPts val="0"/>
              </a:spcAft>
              <a:buClr>
                <a:schemeClr val="lt1"/>
              </a:buClr>
              <a:buSzPts val="1600"/>
              <a:buNone/>
              <a:defRPr sz="1600">
                <a:solidFill>
                  <a:schemeClr val="lt1"/>
                </a:solidFill>
              </a:defRPr>
            </a:lvl5pPr>
            <a:lvl6pPr lvl="5" algn="ctr">
              <a:lnSpc>
                <a:spcPct val="100000"/>
              </a:lnSpc>
              <a:spcBef>
                <a:spcPts val="0"/>
              </a:spcBef>
              <a:spcAft>
                <a:spcPts val="0"/>
              </a:spcAft>
              <a:buClr>
                <a:schemeClr val="lt1"/>
              </a:buClr>
              <a:buSzPts val="1600"/>
              <a:buNone/>
              <a:defRPr sz="1600">
                <a:solidFill>
                  <a:schemeClr val="lt1"/>
                </a:solidFill>
              </a:defRPr>
            </a:lvl6pPr>
            <a:lvl7pPr lvl="6" algn="ctr">
              <a:lnSpc>
                <a:spcPct val="100000"/>
              </a:lnSpc>
              <a:spcBef>
                <a:spcPts val="0"/>
              </a:spcBef>
              <a:spcAft>
                <a:spcPts val="0"/>
              </a:spcAft>
              <a:buClr>
                <a:schemeClr val="lt1"/>
              </a:buClr>
              <a:buSzPts val="1600"/>
              <a:buNone/>
              <a:defRPr sz="1600">
                <a:solidFill>
                  <a:schemeClr val="lt1"/>
                </a:solidFill>
              </a:defRPr>
            </a:lvl7pPr>
            <a:lvl8pPr lvl="7" algn="ctr">
              <a:lnSpc>
                <a:spcPct val="100000"/>
              </a:lnSpc>
              <a:spcBef>
                <a:spcPts val="0"/>
              </a:spcBef>
              <a:spcAft>
                <a:spcPts val="0"/>
              </a:spcAft>
              <a:buClr>
                <a:schemeClr val="lt1"/>
              </a:buClr>
              <a:buSzPts val="1600"/>
              <a:buNone/>
              <a:defRPr sz="1600">
                <a:solidFill>
                  <a:schemeClr val="lt1"/>
                </a:solidFill>
              </a:defRPr>
            </a:lvl8pPr>
            <a:lvl9pPr lvl="8" algn="ctr">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36" name="Google Shape;36;p2"/>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3"/>
        </a:solidFill>
        <a:effectLst/>
      </p:bgPr>
    </p:bg>
    <p:spTree>
      <p:nvGrpSpPr>
        <p:cNvPr id="1" name="Shape 109"/>
        <p:cNvGrpSpPr/>
        <p:nvPr/>
      </p:nvGrpSpPr>
      <p:grpSpPr>
        <a:xfrm>
          <a:off x="0" y="0"/>
          <a:ext cx="0" cy="0"/>
          <a:chOff x="0" y="0"/>
          <a:chExt cx="0" cy="0"/>
        </a:xfrm>
      </p:grpSpPr>
      <p:sp>
        <p:nvSpPr>
          <p:cNvPr id="110" name="Google Shape;110;p11"/>
          <p:cNvSpPr/>
          <p:nvPr/>
        </p:nvSpPr>
        <p:spPr>
          <a:xfrm flipH="1">
            <a:off x="5569200" y="2834075"/>
            <a:ext cx="3574800" cy="23094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1" name="Google Shape;111;p11"/>
          <p:cNvGrpSpPr/>
          <p:nvPr/>
        </p:nvGrpSpPr>
        <p:grpSpPr>
          <a:xfrm>
            <a:off x="5959222" y="4119576"/>
            <a:ext cx="2520952" cy="1024165"/>
            <a:chOff x="6917201" y="0"/>
            <a:chExt cx="2227777" cy="863400"/>
          </a:xfrm>
        </p:grpSpPr>
        <p:sp>
          <p:nvSpPr>
            <p:cNvPr id="112" name="Google Shape;112;p11"/>
            <p:cNvSpPr/>
            <p:nvPr/>
          </p:nvSpPr>
          <p:spPr>
            <a:xfrm>
              <a:off x="7641677"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1"/>
            <p:cNvSpPr/>
            <p:nvPr/>
          </p:nvSpPr>
          <p:spPr>
            <a:xfrm>
              <a:off x="7279439"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1"/>
            <p:cNvSpPr/>
            <p:nvPr/>
          </p:nvSpPr>
          <p:spPr>
            <a:xfrm>
              <a:off x="6917201"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5" name="Google Shape;115;p11"/>
          <p:cNvGrpSpPr/>
          <p:nvPr/>
        </p:nvGrpSpPr>
        <p:grpSpPr>
          <a:xfrm>
            <a:off x="199149" y="2"/>
            <a:ext cx="2795414" cy="1083308"/>
            <a:chOff x="6917201" y="0"/>
            <a:chExt cx="2227777" cy="863400"/>
          </a:xfrm>
        </p:grpSpPr>
        <p:sp>
          <p:nvSpPr>
            <p:cNvPr id="116" name="Google Shape;116;p11"/>
            <p:cNvSpPr/>
            <p:nvPr/>
          </p:nvSpPr>
          <p:spPr>
            <a:xfrm>
              <a:off x="7641677"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1"/>
            <p:cNvSpPr/>
            <p:nvPr/>
          </p:nvSpPr>
          <p:spPr>
            <a:xfrm>
              <a:off x="7279439"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1"/>
            <p:cNvSpPr/>
            <p:nvPr/>
          </p:nvSpPr>
          <p:spPr>
            <a:xfrm>
              <a:off x="6917201"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9" name="Google Shape;119;p11"/>
          <p:cNvSpPr txBox="1">
            <a:spLocks noGrp="1"/>
          </p:cNvSpPr>
          <p:nvPr>
            <p:ph type="title" hasCustomPrompt="1"/>
          </p:nvPr>
        </p:nvSpPr>
        <p:spPr>
          <a:xfrm>
            <a:off x="1385850" y="1383850"/>
            <a:ext cx="6372300" cy="13797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dk2"/>
              </a:buClr>
              <a:buSzPts val="8600"/>
              <a:buNone/>
              <a:defRPr sz="8600">
                <a:solidFill>
                  <a:schemeClr val="dk2"/>
                </a:solidFill>
              </a:defRPr>
            </a:lvl1pPr>
            <a:lvl2pPr lvl="1" algn="ctr">
              <a:spcBef>
                <a:spcPts val="0"/>
              </a:spcBef>
              <a:spcAft>
                <a:spcPts val="0"/>
              </a:spcAft>
              <a:buClr>
                <a:schemeClr val="dk2"/>
              </a:buClr>
              <a:buSzPts val="8600"/>
              <a:buNone/>
              <a:defRPr sz="8600">
                <a:solidFill>
                  <a:schemeClr val="dk2"/>
                </a:solidFill>
              </a:defRPr>
            </a:lvl2pPr>
            <a:lvl3pPr lvl="2" algn="ctr">
              <a:spcBef>
                <a:spcPts val="0"/>
              </a:spcBef>
              <a:spcAft>
                <a:spcPts val="0"/>
              </a:spcAft>
              <a:buClr>
                <a:schemeClr val="dk2"/>
              </a:buClr>
              <a:buSzPts val="8600"/>
              <a:buNone/>
              <a:defRPr sz="8600">
                <a:solidFill>
                  <a:schemeClr val="dk2"/>
                </a:solidFill>
              </a:defRPr>
            </a:lvl3pPr>
            <a:lvl4pPr lvl="3" algn="ctr">
              <a:spcBef>
                <a:spcPts val="0"/>
              </a:spcBef>
              <a:spcAft>
                <a:spcPts val="0"/>
              </a:spcAft>
              <a:buClr>
                <a:schemeClr val="dk2"/>
              </a:buClr>
              <a:buSzPts val="8600"/>
              <a:buNone/>
              <a:defRPr sz="8600">
                <a:solidFill>
                  <a:schemeClr val="dk2"/>
                </a:solidFill>
              </a:defRPr>
            </a:lvl4pPr>
            <a:lvl5pPr lvl="4" algn="ctr">
              <a:spcBef>
                <a:spcPts val="0"/>
              </a:spcBef>
              <a:spcAft>
                <a:spcPts val="0"/>
              </a:spcAft>
              <a:buClr>
                <a:schemeClr val="dk2"/>
              </a:buClr>
              <a:buSzPts val="8600"/>
              <a:buNone/>
              <a:defRPr sz="8600">
                <a:solidFill>
                  <a:schemeClr val="dk2"/>
                </a:solidFill>
              </a:defRPr>
            </a:lvl5pPr>
            <a:lvl6pPr lvl="5" algn="ctr">
              <a:spcBef>
                <a:spcPts val="0"/>
              </a:spcBef>
              <a:spcAft>
                <a:spcPts val="0"/>
              </a:spcAft>
              <a:buClr>
                <a:schemeClr val="dk2"/>
              </a:buClr>
              <a:buSzPts val="8600"/>
              <a:buNone/>
              <a:defRPr sz="8600">
                <a:solidFill>
                  <a:schemeClr val="dk2"/>
                </a:solidFill>
              </a:defRPr>
            </a:lvl6pPr>
            <a:lvl7pPr lvl="6" algn="ctr">
              <a:spcBef>
                <a:spcPts val="0"/>
              </a:spcBef>
              <a:spcAft>
                <a:spcPts val="0"/>
              </a:spcAft>
              <a:buClr>
                <a:schemeClr val="dk2"/>
              </a:buClr>
              <a:buSzPts val="8600"/>
              <a:buNone/>
              <a:defRPr sz="8600">
                <a:solidFill>
                  <a:schemeClr val="dk2"/>
                </a:solidFill>
              </a:defRPr>
            </a:lvl7pPr>
            <a:lvl8pPr lvl="7" algn="ctr">
              <a:spcBef>
                <a:spcPts val="0"/>
              </a:spcBef>
              <a:spcAft>
                <a:spcPts val="0"/>
              </a:spcAft>
              <a:buClr>
                <a:schemeClr val="dk2"/>
              </a:buClr>
              <a:buSzPts val="8600"/>
              <a:buNone/>
              <a:defRPr sz="8600">
                <a:solidFill>
                  <a:schemeClr val="dk2"/>
                </a:solidFill>
              </a:defRPr>
            </a:lvl8pPr>
            <a:lvl9pPr lvl="8" algn="ctr">
              <a:spcBef>
                <a:spcPts val="0"/>
              </a:spcBef>
              <a:spcAft>
                <a:spcPts val="0"/>
              </a:spcAft>
              <a:buClr>
                <a:schemeClr val="dk2"/>
              </a:buClr>
              <a:buSzPts val="8600"/>
              <a:buNone/>
              <a:defRPr sz="8600">
                <a:solidFill>
                  <a:schemeClr val="dk2"/>
                </a:solidFill>
              </a:defRPr>
            </a:lvl9pPr>
          </a:lstStyle>
          <a:p>
            <a:r>
              <a:t>xx%</a:t>
            </a:r>
          </a:p>
        </p:txBody>
      </p:sp>
      <p:sp>
        <p:nvSpPr>
          <p:cNvPr id="120" name="Google Shape;120;p11"/>
          <p:cNvSpPr txBox="1">
            <a:spLocks noGrp="1"/>
          </p:cNvSpPr>
          <p:nvPr>
            <p:ph type="body" idx="1"/>
          </p:nvPr>
        </p:nvSpPr>
        <p:spPr>
          <a:xfrm>
            <a:off x="1385850" y="2863850"/>
            <a:ext cx="6372300" cy="641100"/>
          </a:xfrm>
          <a:prstGeom prst="rect">
            <a:avLst/>
          </a:prstGeom>
        </p:spPr>
        <p:txBody>
          <a:bodyPr spcFirstLastPara="1" wrap="square" lIns="91425" tIns="91425" rIns="91425" bIns="91425" anchor="t" anchorCtr="0">
            <a:normAutofit/>
          </a:bodyPr>
          <a:lstStyle>
            <a:lvl1pPr marL="457200" lvl="0" indent="-311150" algn="ctr">
              <a:spcBef>
                <a:spcPts val="0"/>
              </a:spcBef>
              <a:spcAft>
                <a:spcPts val="0"/>
              </a:spcAft>
              <a:buSzPts val="1300"/>
              <a:buChar char="●"/>
              <a:defRPr/>
            </a:lvl1pPr>
            <a:lvl2pPr marL="914400" lvl="1" indent="-298450" algn="ctr">
              <a:spcBef>
                <a:spcPts val="0"/>
              </a:spcBef>
              <a:spcAft>
                <a:spcPts val="0"/>
              </a:spcAft>
              <a:buSzPts val="1100"/>
              <a:buChar char="○"/>
              <a:defRPr/>
            </a:lvl2pPr>
            <a:lvl3pPr marL="1371600" lvl="2" indent="-298450" algn="ctr">
              <a:spcBef>
                <a:spcPts val="0"/>
              </a:spcBef>
              <a:spcAft>
                <a:spcPts val="0"/>
              </a:spcAft>
              <a:buSzPts val="1100"/>
              <a:buChar char="■"/>
              <a:defRPr/>
            </a:lvl3pPr>
            <a:lvl4pPr marL="1828800" lvl="3" indent="-298450" algn="ctr">
              <a:spcBef>
                <a:spcPts val="0"/>
              </a:spcBef>
              <a:spcAft>
                <a:spcPts val="0"/>
              </a:spcAft>
              <a:buSzPts val="1100"/>
              <a:buChar char="●"/>
              <a:defRPr/>
            </a:lvl4pPr>
            <a:lvl5pPr marL="2286000" lvl="4" indent="-298450" algn="ctr">
              <a:spcBef>
                <a:spcPts val="0"/>
              </a:spcBef>
              <a:spcAft>
                <a:spcPts val="0"/>
              </a:spcAft>
              <a:buSzPts val="1100"/>
              <a:buChar char="○"/>
              <a:defRPr/>
            </a:lvl5pPr>
            <a:lvl6pPr marL="2743200" lvl="5" indent="-298450" algn="ctr">
              <a:spcBef>
                <a:spcPts val="0"/>
              </a:spcBef>
              <a:spcAft>
                <a:spcPts val="0"/>
              </a:spcAft>
              <a:buSzPts val="1100"/>
              <a:buChar char="■"/>
              <a:defRPr/>
            </a:lvl6pPr>
            <a:lvl7pPr marL="3200400" lvl="6" indent="-298450" algn="ctr">
              <a:spcBef>
                <a:spcPts val="0"/>
              </a:spcBef>
              <a:spcAft>
                <a:spcPts val="0"/>
              </a:spcAft>
              <a:buSzPts val="1100"/>
              <a:buChar char="●"/>
              <a:defRPr/>
            </a:lvl7pPr>
            <a:lvl8pPr marL="3657600" lvl="7" indent="-298450" algn="ctr">
              <a:spcBef>
                <a:spcPts val="0"/>
              </a:spcBef>
              <a:spcAft>
                <a:spcPts val="0"/>
              </a:spcAft>
              <a:buSzPts val="1100"/>
              <a:buChar char="○"/>
              <a:defRPr/>
            </a:lvl8pPr>
            <a:lvl9pPr marL="4114800" lvl="8" indent="-298450" algn="ctr">
              <a:spcBef>
                <a:spcPts val="0"/>
              </a:spcBef>
              <a:spcAft>
                <a:spcPts val="0"/>
              </a:spcAft>
              <a:buSzPts val="1100"/>
              <a:buChar char="■"/>
              <a:defRPr/>
            </a:lvl9pPr>
          </a:lstStyle>
          <a:p>
            <a:endParaRPr/>
          </a:p>
        </p:txBody>
      </p:sp>
      <p:sp>
        <p:nvSpPr>
          <p:cNvPr id="121" name="Google Shape;121;p11"/>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2"/>
        <p:cNvGrpSpPr/>
        <p:nvPr/>
      </p:nvGrpSpPr>
      <p:grpSpPr>
        <a:xfrm>
          <a:off x="0" y="0"/>
          <a:ext cx="0" cy="0"/>
          <a:chOff x="0" y="0"/>
          <a:chExt cx="0" cy="0"/>
        </a:xfrm>
      </p:grpSpPr>
      <p:sp>
        <p:nvSpPr>
          <p:cNvPr id="123" name="Google Shape;123;p12"/>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124"/>
        <p:cNvGrpSpPr/>
        <p:nvPr/>
      </p:nvGrpSpPr>
      <p:grpSpPr>
        <a:xfrm>
          <a:off x="0" y="0"/>
          <a:ext cx="0" cy="0"/>
          <a:chOff x="0" y="0"/>
          <a:chExt cx="0" cy="0"/>
        </a:xfrm>
      </p:grpSpPr>
      <p:sp>
        <p:nvSpPr>
          <p:cNvPr id="125" name="Google Shape;125;p13"/>
          <p:cNvSpPr txBox="1">
            <a:spLocks noGrp="1"/>
          </p:cNvSpPr>
          <p:nvPr>
            <p:ph type="ctrTitle"/>
          </p:nvPr>
        </p:nvSpPr>
        <p:spPr>
          <a:xfrm>
            <a:off x="1695450" y="1583350"/>
            <a:ext cx="5753100" cy="11598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26" name="Google Shape;126;p13"/>
          <p:cNvSpPr txBox="1">
            <a:spLocks noGrp="1"/>
          </p:cNvSpPr>
          <p:nvPr>
            <p:ph type="subTitle" idx="1"/>
          </p:nvPr>
        </p:nvSpPr>
        <p:spPr>
          <a:xfrm>
            <a:off x="1695450" y="2992454"/>
            <a:ext cx="5753100" cy="7848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2000"/>
              <a:buNone/>
              <a:defRPr sz="2000"/>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127" name="Google Shape;127;p13"/>
          <p:cNvSpPr/>
          <p:nvPr/>
        </p:nvSpPr>
        <p:spPr>
          <a:xfrm>
            <a:off x="3929100" y="2838450"/>
            <a:ext cx="1285800" cy="9600"/>
          </a:xfrm>
          <a:prstGeom prst="rect">
            <a:avLst/>
          </a:prstGeom>
          <a:solidFill>
            <a:srgbClr val="003290">
              <a:alpha val="23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ig number 2">
  <p:cSld name="BIG_NUMBER_1">
    <p:bg>
      <p:bgPr>
        <a:solidFill>
          <a:schemeClr val="accent3"/>
        </a:solidFill>
        <a:effectLst/>
      </p:bgPr>
    </p:bg>
    <p:spTree>
      <p:nvGrpSpPr>
        <p:cNvPr id="1" name="Shape 128"/>
        <p:cNvGrpSpPr/>
        <p:nvPr/>
      </p:nvGrpSpPr>
      <p:grpSpPr>
        <a:xfrm>
          <a:off x="0" y="0"/>
          <a:ext cx="0" cy="0"/>
          <a:chOff x="0" y="0"/>
          <a:chExt cx="0" cy="0"/>
        </a:xfrm>
      </p:grpSpPr>
      <p:sp>
        <p:nvSpPr>
          <p:cNvPr id="129" name="Google Shape;129;p14"/>
          <p:cNvSpPr/>
          <p:nvPr/>
        </p:nvSpPr>
        <p:spPr>
          <a:xfrm flipH="1">
            <a:off x="5569200" y="2834075"/>
            <a:ext cx="3574800" cy="23094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0" name="Google Shape;130;p14"/>
          <p:cNvGrpSpPr/>
          <p:nvPr/>
        </p:nvGrpSpPr>
        <p:grpSpPr>
          <a:xfrm>
            <a:off x="5959222" y="4119576"/>
            <a:ext cx="2520952" cy="1024165"/>
            <a:chOff x="6917201" y="0"/>
            <a:chExt cx="2227777" cy="863400"/>
          </a:xfrm>
        </p:grpSpPr>
        <p:sp>
          <p:nvSpPr>
            <p:cNvPr id="131" name="Google Shape;131;p14"/>
            <p:cNvSpPr/>
            <p:nvPr/>
          </p:nvSpPr>
          <p:spPr>
            <a:xfrm>
              <a:off x="7641677"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4"/>
            <p:cNvSpPr/>
            <p:nvPr/>
          </p:nvSpPr>
          <p:spPr>
            <a:xfrm>
              <a:off x="7279439"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4"/>
            <p:cNvSpPr/>
            <p:nvPr/>
          </p:nvSpPr>
          <p:spPr>
            <a:xfrm>
              <a:off x="6917201"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4" name="Google Shape;134;p14"/>
          <p:cNvGrpSpPr/>
          <p:nvPr/>
        </p:nvGrpSpPr>
        <p:grpSpPr>
          <a:xfrm>
            <a:off x="199149" y="2"/>
            <a:ext cx="2795414" cy="1083308"/>
            <a:chOff x="6917201" y="0"/>
            <a:chExt cx="2227777" cy="863400"/>
          </a:xfrm>
        </p:grpSpPr>
        <p:sp>
          <p:nvSpPr>
            <p:cNvPr id="135" name="Google Shape;135;p14"/>
            <p:cNvSpPr/>
            <p:nvPr/>
          </p:nvSpPr>
          <p:spPr>
            <a:xfrm>
              <a:off x="7641677"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4"/>
            <p:cNvSpPr/>
            <p:nvPr/>
          </p:nvSpPr>
          <p:spPr>
            <a:xfrm>
              <a:off x="7279439"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4"/>
            <p:cNvSpPr/>
            <p:nvPr/>
          </p:nvSpPr>
          <p:spPr>
            <a:xfrm>
              <a:off x="6917201"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8" name="Google Shape;138;p14"/>
          <p:cNvSpPr txBox="1">
            <a:spLocks noGrp="1"/>
          </p:cNvSpPr>
          <p:nvPr>
            <p:ph type="title" hasCustomPrompt="1"/>
          </p:nvPr>
        </p:nvSpPr>
        <p:spPr>
          <a:xfrm>
            <a:off x="1385850" y="1383850"/>
            <a:ext cx="6372300" cy="13797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dk2"/>
              </a:buClr>
              <a:buSzPts val="8600"/>
              <a:buNone/>
              <a:defRPr sz="8600">
                <a:solidFill>
                  <a:schemeClr val="dk2"/>
                </a:solidFill>
              </a:defRPr>
            </a:lvl1pPr>
            <a:lvl2pPr lvl="1" algn="ctr">
              <a:spcBef>
                <a:spcPts val="0"/>
              </a:spcBef>
              <a:spcAft>
                <a:spcPts val="0"/>
              </a:spcAft>
              <a:buClr>
                <a:schemeClr val="dk2"/>
              </a:buClr>
              <a:buSzPts val="8600"/>
              <a:buNone/>
              <a:defRPr sz="8600">
                <a:solidFill>
                  <a:schemeClr val="dk2"/>
                </a:solidFill>
              </a:defRPr>
            </a:lvl2pPr>
            <a:lvl3pPr lvl="2" algn="ctr">
              <a:spcBef>
                <a:spcPts val="0"/>
              </a:spcBef>
              <a:spcAft>
                <a:spcPts val="0"/>
              </a:spcAft>
              <a:buClr>
                <a:schemeClr val="dk2"/>
              </a:buClr>
              <a:buSzPts val="8600"/>
              <a:buNone/>
              <a:defRPr sz="8600">
                <a:solidFill>
                  <a:schemeClr val="dk2"/>
                </a:solidFill>
              </a:defRPr>
            </a:lvl3pPr>
            <a:lvl4pPr lvl="3" algn="ctr">
              <a:spcBef>
                <a:spcPts val="0"/>
              </a:spcBef>
              <a:spcAft>
                <a:spcPts val="0"/>
              </a:spcAft>
              <a:buClr>
                <a:schemeClr val="dk2"/>
              </a:buClr>
              <a:buSzPts val="8600"/>
              <a:buNone/>
              <a:defRPr sz="8600">
                <a:solidFill>
                  <a:schemeClr val="dk2"/>
                </a:solidFill>
              </a:defRPr>
            </a:lvl4pPr>
            <a:lvl5pPr lvl="4" algn="ctr">
              <a:spcBef>
                <a:spcPts val="0"/>
              </a:spcBef>
              <a:spcAft>
                <a:spcPts val="0"/>
              </a:spcAft>
              <a:buClr>
                <a:schemeClr val="dk2"/>
              </a:buClr>
              <a:buSzPts val="8600"/>
              <a:buNone/>
              <a:defRPr sz="8600">
                <a:solidFill>
                  <a:schemeClr val="dk2"/>
                </a:solidFill>
              </a:defRPr>
            </a:lvl5pPr>
            <a:lvl6pPr lvl="5" algn="ctr">
              <a:spcBef>
                <a:spcPts val="0"/>
              </a:spcBef>
              <a:spcAft>
                <a:spcPts val="0"/>
              </a:spcAft>
              <a:buClr>
                <a:schemeClr val="dk2"/>
              </a:buClr>
              <a:buSzPts val="8600"/>
              <a:buNone/>
              <a:defRPr sz="8600">
                <a:solidFill>
                  <a:schemeClr val="dk2"/>
                </a:solidFill>
              </a:defRPr>
            </a:lvl6pPr>
            <a:lvl7pPr lvl="6" algn="ctr">
              <a:spcBef>
                <a:spcPts val="0"/>
              </a:spcBef>
              <a:spcAft>
                <a:spcPts val="0"/>
              </a:spcAft>
              <a:buClr>
                <a:schemeClr val="dk2"/>
              </a:buClr>
              <a:buSzPts val="8600"/>
              <a:buNone/>
              <a:defRPr sz="8600">
                <a:solidFill>
                  <a:schemeClr val="dk2"/>
                </a:solidFill>
              </a:defRPr>
            </a:lvl7pPr>
            <a:lvl8pPr lvl="7" algn="ctr">
              <a:spcBef>
                <a:spcPts val="0"/>
              </a:spcBef>
              <a:spcAft>
                <a:spcPts val="0"/>
              </a:spcAft>
              <a:buClr>
                <a:schemeClr val="dk2"/>
              </a:buClr>
              <a:buSzPts val="8600"/>
              <a:buNone/>
              <a:defRPr sz="8600">
                <a:solidFill>
                  <a:schemeClr val="dk2"/>
                </a:solidFill>
              </a:defRPr>
            </a:lvl8pPr>
            <a:lvl9pPr lvl="8" algn="ctr">
              <a:spcBef>
                <a:spcPts val="0"/>
              </a:spcBef>
              <a:spcAft>
                <a:spcPts val="0"/>
              </a:spcAft>
              <a:buClr>
                <a:schemeClr val="dk2"/>
              </a:buClr>
              <a:buSzPts val="8600"/>
              <a:buNone/>
              <a:defRPr sz="8600">
                <a:solidFill>
                  <a:schemeClr val="dk2"/>
                </a:solidFill>
              </a:defRPr>
            </a:lvl9pPr>
          </a:lstStyle>
          <a:p>
            <a:r>
              <a:t>xx%</a:t>
            </a:r>
          </a:p>
        </p:txBody>
      </p:sp>
      <p:sp>
        <p:nvSpPr>
          <p:cNvPr id="139" name="Google Shape;139;p14"/>
          <p:cNvSpPr txBox="1">
            <a:spLocks noGrp="1"/>
          </p:cNvSpPr>
          <p:nvPr>
            <p:ph type="body" idx="1"/>
          </p:nvPr>
        </p:nvSpPr>
        <p:spPr>
          <a:xfrm>
            <a:off x="1385850" y="2863850"/>
            <a:ext cx="6372300" cy="641100"/>
          </a:xfrm>
          <a:prstGeom prst="rect">
            <a:avLst/>
          </a:prstGeom>
        </p:spPr>
        <p:txBody>
          <a:bodyPr spcFirstLastPara="1" wrap="square" lIns="91425" tIns="91425" rIns="91425" bIns="91425" anchor="t" anchorCtr="0">
            <a:normAutofit/>
          </a:bodyPr>
          <a:lstStyle>
            <a:lvl1pPr marL="457200" lvl="0" indent="-311150" algn="ctr">
              <a:spcBef>
                <a:spcPts val="0"/>
              </a:spcBef>
              <a:spcAft>
                <a:spcPts val="0"/>
              </a:spcAft>
              <a:buSzPts val="1300"/>
              <a:buChar char="●"/>
              <a:defRPr/>
            </a:lvl1pPr>
            <a:lvl2pPr marL="914400" lvl="1" indent="-298450" algn="ctr">
              <a:spcBef>
                <a:spcPts val="0"/>
              </a:spcBef>
              <a:spcAft>
                <a:spcPts val="0"/>
              </a:spcAft>
              <a:buSzPts val="1100"/>
              <a:buChar char="○"/>
              <a:defRPr/>
            </a:lvl2pPr>
            <a:lvl3pPr marL="1371600" lvl="2" indent="-298450" algn="ctr">
              <a:spcBef>
                <a:spcPts val="0"/>
              </a:spcBef>
              <a:spcAft>
                <a:spcPts val="0"/>
              </a:spcAft>
              <a:buSzPts val="1100"/>
              <a:buChar char="■"/>
              <a:defRPr/>
            </a:lvl3pPr>
            <a:lvl4pPr marL="1828800" lvl="3" indent="-298450" algn="ctr">
              <a:spcBef>
                <a:spcPts val="0"/>
              </a:spcBef>
              <a:spcAft>
                <a:spcPts val="0"/>
              </a:spcAft>
              <a:buSzPts val="1100"/>
              <a:buChar char="●"/>
              <a:defRPr/>
            </a:lvl4pPr>
            <a:lvl5pPr marL="2286000" lvl="4" indent="-298450" algn="ctr">
              <a:spcBef>
                <a:spcPts val="0"/>
              </a:spcBef>
              <a:spcAft>
                <a:spcPts val="0"/>
              </a:spcAft>
              <a:buSzPts val="1100"/>
              <a:buChar char="○"/>
              <a:defRPr/>
            </a:lvl5pPr>
            <a:lvl6pPr marL="2743200" lvl="5" indent="-298450" algn="ctr">
              <a:spcBef>
                <a:spcPts val="0"/>
              </a:spcBef>
              <a:spcAft>
                <a:spcPts val="0"/>
              </a:spcAft>
              <a:buSzPts val="1100"/>
              <a:buChar char="■"/>
              <a:defRPr/>
            </a:lvl6pPr>
            <a:lvl7pPr marL="3200400" lvl="6" indent="-298450" algn="ctr">
              <a:spcBef>
                <a:spcPts val="0"/>
              </a:spcBef>
              <a:spcAft>
                <a:spcPts val="0"/>
              </a:spcAft>
              <a:buSzPts val="1100"/>
              <a:buChar char="●"/>
              <a:defRPr/>
            </a:lvl7pPr>
            <a:lvl8pPr marL="3657600" lvl="7" indent="-298450" algn="ctr">
              <a:spcBef>
                <a:spcPts val="0"/>
              </a:spcBef>
              <a:spcAft>
                <a:spcPts val="0"/>
              </a:spcAft>
              <a:buSzPts val="1100"/>
              <a:buChar char="○"/>
              <a:defRPr/>
            </a:lvl8pPr>
            <a:lvl9pPr marL="4114800" lvl="8" indent="-298450" algn="ctr">
              <a:spcBef>
                <a:spcPts val="0"/>
              </a:spcBef>
              <a:spcAft>
                <a:spcPts val="0"/>
              </a:spcAft>
              <a:buSzPts val="1100"/>
              <a:buChar char="■"/>
              <a:defRPr/>
            </a:lvl9pPr>
          </a:lstStyle>
          <a:p>
            <a:endParaRPr/>
          </a:p>
        </p:txBody>
      </p:sp>
      <p:sp>
        <p:nvSpPr>
          <p:cNvPr id="140" name="Google Shape;140;p14"/>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One column text 1">
  <p:cSld name="ONE_COLUMN_TEXT_1">
    <p:bg>
      <p:bgPr>
        <a:solidFill>
          <a:schemeClr val="accent3"/>
        </a:solidFill>
        <a:effectLst/>
      </p:bgPr>
    </p:bg>
    <p:spTree>
      <p:nvGrpSpPr>
        <p:cNvPr id="1" name="Shape 141"/>
        <p:cNvGrpSpPr/>
        <p:nvPr/>
      </p:nvGrpSpPr>
      <p:grpSpPr>
        <a:xfrm>
          <a:off x="0" y="0"/>
          <a:ext cx="0" cy="0"/>
          <a:chOff x="0" y="0"/>
          <a:chExt cx="0" cy="0"/>
        </a:xfrm>
      </p:grpSpPr>
      <p:sp>
        <p:nvSpPr>
          <p:cNvPr id="142" name="Google Shape;142;p15"/>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5"/>
          <p:cNvSpPr/>
          <p:nvPr/>
        </p:nvSpPr>
        <p:spPr>
          <a:xfrm>
            <a:off x="31" y="2824500"/>
            <a:ext cx="7370400" cy="23190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5"/>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5"/>
          <p:cNvSpPr txBox="1">
            <a:spLocks noGrp="1"/>
          </p:cNvSpPr>
          <p:nvPr>
            <p:ph type="title"/>
          </p:nvPr>
        </p:nvSpPr>
        <p:spPr>
          <a:xfrm>
            <a:off x="819150" y="845600"/>
            <a:ext cx="3709200" cy="13830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146" name="Google Shape;146;p15"/>
          <p:cNvSpPr txBox="1">
            <a:spLocks noGrp="1"/>
          </p:cNvSpPr>
          <p:nvPr>
            <p:ph type="body" idx="1"/>
          </p:nvPr>
        </p:nvSpPr>
        <p:spPr>
          <a:xfrm>
            <a:off x="830700" y="2319050"/>
            <a:ext cx="3709200" cy="21198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147" name="Google Shape;147;p15"/>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3"/>
        </a:solidFill>
        <a:effectLst/>
      </p:bgPr>
    </p:bg>
    <p:spTree>
      <p:nvGrpSpPr>
        <p:cNvPr id="1" name="Shape 37"/>
        <p:cNvGrpSpPr/>
        <p:nvPr/>
      </p:nvGrpSpPr>
      <p:grpSpPr>
        <a:xfrm>
          <a:off x="0" y="0"/>
          <a:ext cx="0" cy="0"/>
          <a:chOff x="0" y="0"/>
          <a:chExt cx="0" cy="0"/>
        </a:xfrm>
      </p:grpSpPr>
      <p:sp>
        <p:nvSpPr>
          <p:cNvPr id="38" name="Google Shape;38;p3"/>
          <p:cNvSpPr/>
          <p:nvPr/>
        </p:nvSpPr>
        <p:spPr>
          <a:xfrm flipH="1">
            <a:off x="4757100" y="2309400"/>
            <a:ext cx="4386900" cy="28341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 name="Google Shape;39;p3"/>
          <p:cNvGrpSpPr/>
          <p:nvPr/>
        </p:nvGrpSpPr>
        <p:grpSpPr>
          <a:xfrm>
            <a:off x="5594191" y="3961115"/>
            <a:ext cx="2910145" cy="1182340"/>
            <a:chOff x="6917201" y="0"/>
            <a:chExt cx="2227777" cy="863400"/>
          </a:xfrm>
        </p:grpSpPr>
        <p:sp>
          <p:nvSpPr>
            <p:cNvPr id="40" name="Google Shape;40;p3"/>
            <p:cNvSpPr/>
            <p:nvPr/>
          </p:nvSpPr>
          <p:spPr>
            <a:xfrm>
              <a:off x="7641677"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3"/>
            <p:cNvSpPr/>
            <p:nvPr/>
          </p:nvSpPr>
          <p:spPr>
            <a:xfrm>
              <a:off x="7279439"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3"/>
            <p:cNvSpPr/>
            <p:nvPr/>
          </p:nvSpPr>
          <p:spPr>
            <a:xfrm>
              <a:off x="6917201"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 name="Google Shape;43;p3"/>
          <p:cNvGrpSpPr/>
          <p:nvPr/>
        </p:nvGrpSpPr>
        <p:grpSpPr>
          <a:xfrm>
            <a:off x="199149" y="2"/>
            <a:ext cx="2795414" cy="1083308"/>
            <a:chOff x="6917201" y="0"/>
            <a:chExt cx="2227777" cy="863400"/>
          </a:xfrm>
        </p:grpSpPr>
        <p:sp>
          <p:nvSpPr>
            <p:cNvPr id="44" name="Google Shape;44;p3"/>
            <p:cNvSpPr/>
            <p:nvPr/>
          </p:nvSpPr>
          <p:spPr>
            <a:xfrm>
              <a:off x="7641677"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3"/>
            <p:cNvSpPr/>
            <p:nvPr/>
          </p:nvSpPr>
          <p:spPr>
            <a:xfrm>
              <a:off x="7279439"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3"/>
            <p:cNvSpPr/>
            <p:nvPr/>
          </p:nvSpPr>
          <p:spPr>
            <a:xfrm>
              <a:off x="6917201"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 name="Google Shape;47;p3"/>
          <p:cNvSpPr txBox="1">
            <a:spLocks noGrp="1"/>
          </p:cNvSpPr>
          <p:nvPr>
            <p:ph type="title"/>
          </p:nvPr>
        </p:nvSpPr>
        <p:spPr>
          <a:xfrm>
            <a:off x="1888684" y="1746100"/>
            <a:ext cx="5377500" cy="16461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dk2"/>
              </a:buClr>
              <a:buSzPts val="3200"/>
              <a:buNone/>
              <a:defRPr sz="3200">
                <a:solidFill>
                  <a:schemeClr val="dk2"/>
                </a:solidFill>
              </a:defRPr>
            </a:lvl1pPr>
            <a:lvl2pPr lvl="1" algn="ctr">
              <a:spcBef>
                <a:spcPts val="0"/>
              </a:spcBef>
              <a:spcAft>
                <a:spcPts val="0"/>
              </a:spcAft>
              <a:buClr>
                <a:schemeClr val="dk2"/>
              </a:buClr>
              <a:buSzPts val="3200"/>
              <a:buNone/>
              <a:defRPr sz="3200">
                <a:solidFill>
                  <a:schemeClr val="dk2"/>
                </a:solidFill>
              </a:defRPr>
            </a:lvl2pPr>
            <a:lvl3pPr lvl="2" algn="ctr">
              <a:spcBef>
                <a:spcPts val="0"/>
              </a:spcBef>
              <a:spcAft>
                <a:spcPts val="0"/>
              </a:spcAft>
              <a:buClr>
                <a:schemeClr val="dk2"/>
              </a:buClr>
              <a:buSzPts val="3200"/>
              <a:buNone/>
              <a:defRPr sz="3200">
                <a:solidFill>
                  <a:schemeClr val="dk2"/>
                </a:solidFill>
              </a:defRPr>
            </a:lvl3pPr>
            <a:lvl4pPr lvl="3" algn="ctr">
              <a:spcBef>
                <a:spcPts val="0"/>
              </a:spcBef>
              <a:spcAft>
                <a:spcPts val="0"/>
              </a:spcAft>
              <a:buClr>
                <a:schemeClr val="dk2"/>
              </a:buClr>
              <a:buSzPts val="3200"/>
              <a:buNone/>
              <a:defRPr sz="3200">
                <a:solidFill>
                  <a:schemeClr val="dk2"/>
                </a:solidFill>
              </a:defRPr>
            </a:lvl4pPr>
            <a:lvl5pPr lvl="4" algn="ctr">
              <a:spcBef>
                <a:spcPts val="0"/>
              </a:spcBef>
              <a:spcAft>
                <a:spcPts val="0"/>
              </a:spcAft>
              <a:buClr>
                <a:schemeClr val="dk2"/>
              </a:buClr>
              <a:buSzPts val="3200"/>
              <a:buNone/>
              <a:defRPr sz="3200">
                <a:solidFill>
                  <a:schemeClr val="dk2"/>
                </a:solidFill>
              </a:defRPr>
            </a:lvl5pPr>
            <a:lvl6pPr lvl="5" algn="ctr">
              <a:spcBef>
                <a:spcPts val="0"/>
              </a:spcBef>
              <a:spcAft>
                <a:spcPts val="0"/>
              </a:spcAft>
              <a:buClr>
                <a:schemeClr val="dk2"/>
              </a:buClr>
              <a:buSzPts val="3200"/>
              <a:buNone/>
              <a:defRPr sz="3200">
                <a:solidFill>
                  <a:schemeClr val="dk2"/>
                </a:solidFill>
              </a:defRPr>
            </a:lvl6pPr>
            <a:lvl7pPr lvl="6" algn="ctr">
              <a:spcBef>
                <a:spcPts val="0"/>
              </a:spcBef>
              <a:spcAft>
                <a:spcPts val="0"/>
              </a:spcAft>
              <a:buClr>
                <a:schemeClr val="dk2"/>
              </a:buClr>
              <a:buSzPts val="3200"/>
              <a:buNone/>
              <a:defRPr sz="3200">
                <a:solidFill>
                  <a:schemeClr val="dk2"/>
                </a:solidFill>
              </a:defRPr>
            </a:lvl7pPr>
            <a:lvl8pPr lvl="7" algn="ctr">
              <a:spcBef>
                <a:spcPts val="0"/>
              </a:spcBef>
              <a:spcAft>
                <a:spcPts val="0"/>
              </a:spcAft>
              <a:buClr>
                <a:schemeClr val="dk2"/>
              </a:buClr>
              <a:buSzPts val="3200"/>
              <a:buNone/>
              <a:defRPr sz="3200">
                <a:solidFill>
                  <a:schemeClr val="dk2"/>
                </a:solidFill>
              </a:defRPr>
            </a:lvl8pPr>
            <a:lvl9pPr lvl="8" algn="ctr">
              <a:spcBef>
                <a:spcPts val="0"/>
              </a:spcBef>
              <a:spcAft>
                <a:spcPts val="0"/>
              </a:spcAft>
              <a:buClr>
                <a:schemeClr val="dk2"/>
              </a:buClr>
              <a:buSzPts val="3200"/>
              <a:buNone/>
              <a:defRPr sz="3200">
                <a:solidFill>
                  <a:schemeClr val="dk2"/>
                </a:solidFill>
              </a:defRPr>
            </a:lvl9pPr>
          </a:lstStyle>
          <a:p>
            <a:endParaRPr/>
          </a:p>
        </p:txBody>
      </p:sp>
      <p:sp>
        <p:nvSpPr>
          <p:cNvPr id="48" name="Google Shape;48;p3"/>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solidFill>
          <a:schemeClr val="dk2"/>
        </a:solidFill>
        <a:effectLst/>
      </p:bgPr>
    </p:bg>
    <p:spTree>
      <p:nvGrpSpPr>
        <p:cNvPr id="1" name="Shape 49"/>
        <p:cNvGrpSpPr/>
        <p:nvPr/>
      </p:nvGrpSpPr>
      <p:grpSpPr>
        <a:xfrm>
          <a:off x="0" y="0"/>
          <a:ext cx="0" cy="0"/>
          <a:chOff x="0" y="0"/>
          <a:chExt cx="0" cy="0"/>
        </a:xfrm>
      </p:grpSpPr>
      <p:sp>
        <p:nvSpPr>
          <p:cNvPr id="50" name="Google Shape;50;p4"/>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4"/>
          <p:cNvSpPr/>
          <p:nvPr/>
        </p:nvSpPr>
        <p:spPr>
          <a:xfrm>
            <a:off x="31" y="2824500"/>
            <a:ext cx="7370400" cy="23190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4"/>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4"/>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54" name="Google Shape;54;p4"/>
          <p:cNvSpPr txBox="1">
            <a:spLocks noGrp="1"/>
          </p:cNvSpPr>
          <p:nvPr>
            <p:ph type="body" idx="1"/>
          </p:nvPr>
        </p:nvSpPr>
        <p:spPr>
          <a:xfrm>
            <a:off x="819150" y="1990725"/>
            <a:ext cx="7505700" cy="24480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55" name="Google Shape;55;p4"/>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solidFill>
          <a:schemeClr val="dk2"/>
        </a:solidFill>
        <a:effectLst/>
      </p:bgPr>
    </p:bg>
    <p:spTree>
      <p:nvGrpSpPr>
        <p:cNvPr id="1" name="Shape 56"/>
        <p:cNvGrpSpPr/>
        <p:nvPr/>
      </p:nvGrpSpPr>
      <p:grpSpPr>
        <a:xfrm>
          <a:off x="0" y="0"/>
          <a:ext cx="0" cy="0"/>
          <a:chOff x="0" y="0"/>
          <a:chExt cx="0" cy="0"/>
        </a:xfrm>
      </p:grpSpPr>
      <p:sp>
        <p:nvSpPr>
          <p:cNvPr id="57" name="Google Shape;57;p5"/>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5"/>
          <p:cNvSpPr/>
          <p:nvPr/>
        </p:nvSpPr>
        <p:spPr>
          <a:xfrm>
            <a:off x="31" y="2824500"/>
            <a:ext cx="7370400" cy="23190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5"/>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5"/>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61" name="Google Shape;61;p5"/>
          <p:cNvSpPr txBox="1">
            <a:spLocks noGrp="1"/>
          </p:cNvSpPr>
          <p:nvPr>
            <p:ph type="body" idx="1"/>
          </p:nvPr>
        </p:nvSpPr>
        <p:spPr>
          <a:xfrm>
            <a:off x="819150" y="1990725"/>
            <a:ext cx="3686100" cy="24480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62" name="Google Shape;62;p5"/>
          <p:cNvSpPr txBox="1">
            <a:spLocks noGrp="1"/>
          </p:cNvSpPr>
          <p:nvPr>
            <p:ph type="body" idx="2"/>
          </p:nvPr>
        </p:nvSpPr>
        <p:spPr>
          <a:xfrm>
            <a:off x="4638675" y="1990725"/>
            <a:ext cx="3686100" cy="24480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63" name="Google Shape;63;p5"/>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solidFill>
          <a:schemeClr val="dk2"/>
        </a:solidFill>
        <a:effectLst/>
      </p:bgPr>
    </p:bg>
    <p:spTree>
      <p:nvGrpSpPr>
        <p:cNvPr id="1" name="Shape 64"/>
        <p:cNvGrpSpPr/>
        <p:nvPr/>
      </p:nvGrpSpPr>
      <p:grpSpPr>
        <a:xfrm>
          <a:off x="0" y="0"/>
          <a:ext cx="0" cy="0"/>
          <a:chOff x="0" y="0"/>
          <a:chExt cx="0" cy="0"/>
        </a:xfrm>
      </p:grpSpPr>
      <p:sp>
        <p:nvSpPr>
          <p:cNvPr id="65" name="Google Shape;65;p6"/>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6"/>
          <p:cNvSpPr/>
          <p:nvPr/>
        </p:nvSpPr>
        <p:spPr>
          <a:xfrm>
            <a:off x="31" y="2824500"/>
            <a:ext cx="7370400" cy="23190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6"/>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6"/>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69" name="Google Shape;69;p6"/>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solidFill>
          <a:schemeClr val="accent3"/>
        </a:solidFill>
        <a:effectLst/>
      </p:bgPr>
    </p:bg>
    <p:spTree>
      <p:nvGrpSpPr>
        <p:cNvPr id="1" name="Shape 70"/>
        <p:cNvGrpSpPr/>
        <p:nvPr/>
      </p:nvGrpSpPr>
      <p:grpSpPr>
        <a:xfrm>
          <a:off x="0" y="0"/>
          <a:ext cx="0" cy="0"/>
          <a:chOff x="0" y="0"/>
          <a:chExt cx="0" cy="0"/>
        </a:xfrm>
      </p:grpSpPr>
      <p:sp>
        <p:nvSpPr>
          <p:cNvPr id="71" name="Google Shape;71;p7"/>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7"/>
          <p:cNvSpPr/>
          <p:nvPr/>
        </p:nvSpPr>
        <p:spPr>
          <a:xfrm>
            <a:off x="31" y="2824500"/>
            <a:ext cx="7370400" cy="23190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7"/>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7"/>
          <p:cNvSpPr txBox="1">
            <a:spLocks noGrp="1"/>
          </p:cNvSpPr>
          <p:nvPr>
            <p:ph type="title"/>
          </p:nvPr>
        </p:nvSpPr>
        <p:spPr>
          <a:xfrm>
            <a:off x="819150" y="845600"/>
            <a:ext cx="3709200" cy="13830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75" name="Google Shape;75;p7"/>
          <p:cNvSpPr txBox="1">
            <a:spLocks noGrp="1"/>
          </p:cNvSpPr>
          <p:nvPr>
            <p:ph type="body" idx="1"/>
          </p:nvPr>
        </p:nvSpPr>
        <p:spPr>
          <a:xfrm>
            <a:off x="830700" y="2319050"/>
            <a:ext cx="3709200" cy="21198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76" name="Google Shape;76;p7"/>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1"/>
        </a:solidFill>
        <a:effectLst/>
      </p:bgPr>
    </p:bg>
    <p:spTree>
      <p:nvGrpSpPr>
        <p:cNvPr id="1" name="Shape 77"/>
        <p:cNvGrpSpPr/>
        <p:nvPr/>
      </p:nvGrpSpPr>
      <p:grpSpPr>
        <a:xfrm>
          <a:off x="0" y="0"/>
          <a:ext cx="0" cy="0"/>
          <a:chOff x="0" y="0"/>
          <a:chExt cx="0" cy="0"/>
        </a:xfrm>
      </p:grpSpPr>
      <p:sp>
        <p:nvSpPr>
          <p:cNvPr id="78" name="Google Shape;78;p8"/>
          <p:cNvSpPr/>
          <p:nvPr/>
        </p:nvSpPr>
        <p:spPr>
          <a:xfrm>
            <a:off x="0" y="2823144"/>
            <a:ext cx="7369200" cy="23169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8"/>
          <p:cNvSpPr/>
          <p:nvPr/>
        </p:nvSpPr>
        <p:spPr>
          <a:xfrm flipH="1">
            <a:off x="3583210" y="1554113"/>
            <a:ext cx="5560500" cy="35895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0" name="Google Shape;80;p8"/>
          <p:cNvGrpSpPr/>
          <p:nvPr/>
        </p:nvGrpSpPr>
        <p:grpSpPr>
          <a:xfrm>
            <a:off x="255991" y="-118"/>
            <a:ext cx="2251347" cy="1043408"/>
            <a:chOff x="3961956" y="4383950"/>
            <a:chExt cx="1160548" cy="548700"/>
          </a:xfrm>
        </p:grpSpPr>
        <p:sp>
          <p:nvSpPr>
            <p:cNvPr id="81" name="Google Shape;81;p8"/>
            <p:cNvSpPr/>
            <p:nvPr/>
          </p:nvSpPr>
          <p:spPr>
            <a:xfrm>
              <a:off x="4224904" y="4383950"/>
              <a:ext cx="897600" cy="5487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8"/>
            <p:cNvSpPr/>
            <p:nvPr/>
          </p:nvSpPr>
          <p:spPr>
            <a:xfrm>
              <a:off x="4093430" y="4383950"/>
              <a:ext cx="897600" cy="5487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8"/>
            <p:cNvSpPr/>
            <p:nvPr/>
          </p:nvSpPr>
          <p:spPr>
            <a:xfrm>
              <a:off x="3961956" y="4383950"/>
              <a:ext cx="897600" cy="5487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 name="Google Shape;84;p8"/>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5" name="Google Shape;85;p8"/>
          <p:cNvGrpSpPr/>
          <p:nvPr/>
        </p:nvGrpSpPr>
        <p:grpSpPr>
          <a:xfrm>
            <a:off x="34934" y="4522125"/>
            <a:ext cx="1593306" cy="617072"/>
            <a:chOff x="6917201" y="0"/>
            <a:chExt cx="2227777" cy="863400"/>
          </a:xfrm>
        </p:grpSpPr>
        <p:sp>
          <p:nvSpPr>
            <p:cNvPr id="86" name="Google Shape;86;p8"/>
            <p:cNvSpPr/>
            <p:nvPr/>
          </p:nvSpPr>
          <p:spPr>
            <a:xfrm>
              <a:off x="7641677" y="0"/>
              <a:ext cx="1503300" cy="863400"/>
            </a:xfrm>
            <a:prstGeom prst="parallelogram">
              <a:avLst>
                <a:gd name="adj" fmla="val 158024"/>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8"/>
            <p:cNvSpPr/>
            <p:nvPr/>
          </p:nvSpPr>
          <p:spPr>
            <a:xfrm>
              <a:off x="7279439" y="0"/>
              <a:ext cx="1503300" cy="863400"/>
            </a:xfrm>
            <a:prstGeom prst="parallelogram">
              <a:avLst>
                <a:gd name="adj" fmla="val 158024"/>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8"/>
            <p:cNvSpPr/>
            <p:nvPr/>
          </p:nvSpPr>
          <p:spPr>
            <a:xfrm>
              <a:off x="6917201" y="0"/>
              <a:ext cx="1503300" cy="863400"/>
            </a:xfrm>
            <a:prstGeom prst="parallelogram">
              <a:avLst>
                <a:gd name="adj" fmla="val 158024"/>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9" name="Google Shape;89;p8"/>
          <p:cNvGrpSpPr/>
          <p:nvPr/>
        </p:nvGrpSpPr>
        <p:grpSpPr>
          <a:xfrm>
            <a:off x="5886353" y="1243"/>
            <a:ext cx="3257455" cy="1261514"/>
            <a:chOff x="6917201" y="0"/>
            <a:chExt cx="2227777" cy="863400"/>
          </a:xfrm>
        </p:grpSpPr>
        <p:sp>
          <p:nvSpPr>
            <p:cNvPr id="90" name="Google Shape;90;p8"/>
            <p:cNvSpPr/>
            <p:nvPr/>
          </p:nvSpPr>
          <p:spPr>
            <a:xfrm>
              <a:off x="7641677"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8"/>
            <p:cNvSpPr/>
            <p:nvPr/>
          </p:nvSpPr>
          <p:spPr>
            <a:xfrm>
              <a:off x="7279439"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8"/>
            <p:cNvSpPr/>
            <p:nvPr/>
          </p:nvSpPr>
          <p:spPr>
            <a:xfrm>
              <a:off x="6917201"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3" name="Google Shape;93;p8"/>
          <p:cNvSpPr txBox="1">
            <a:spLocks noGrp="1"/>
          </p:cNvSpPr>
          <p:nvPr>
            <p:ph type="title"/>
          </p:nvPr>
        </p:nvSpPr>
        <p:spPr>
          <a:xfrm>
            <a:off x="1393929" y="1301146"/>
            <a:ext cx="6366900" cy="25392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200"/>
              <a:buNone/>
              <a:defRPr sz="3200"/>
            </a:lvl1pPr>
            <a:lvl2pPr lvl="1" algn="ctr">
              <a:spcBef>
                <a:spcPts val="0"/>
              </a:spcBef>
              <a:spcAft>
                <a:spcPts val="0"/>
              </a:spcAft>
              <a:buSzPts val="3200"/>
              <a:buNone/>
              <a:defRPr sz="3200"/>
            </a:lvl2pPr>
            <a:lvl3pPr lvl="2" algn="ctr">
              <a:spcBef>
                <a:spcPts val="0"/>
              </a:spcBef>
              <a:spcAft>
                <a:spcPts val="0"/>
              </a:spcAft>
              <a:buSzPts val="3200"/>
              <a:buNone/>
              <a:defRPr sz="3200"/>
            </a:lvl3pPr>
            <a:lvl4pPr lvl="3" algn="ctr">
              <a:spcBef>
                <a:spcPts val="0"/>
              </a:spcBef>
              <a:spcAft>
                <a:spcPts val="0"/>
              </a:spcAft>
              <a:buSzPts val="3200"/>
              <a:buNone/>
              <a:defRPr sz="3200"/>
            </a:lvl4pPr>
            <a:lvl5pPr lvl="4" algn="ctr">
              <a:spcBef>
                <a:spcPts val="0"/>
              </a:spcBef>
              <a:spcAft>
                <a:spcPts val="0"/>
              </a:spcAft>
              <a:buSzPts val="3200"/>
              <a:buNone/>
              <a:defRPr sz="3200"/>
            </a:lvl5pPr>
            <a:lvl6pPr lvl="5" algn="ctr">
              <a:spcBef>
                <a:spcPts val="0"/>
              </a:spcBef>
              <a:spcAft>
                <a:spcPts val="0"/>
              </a:spcAft>
              <a:buSzPts val="3200"/>
              <a:buNone/>
              <a:defRPr sz="3200"/>
            </a:lvl6pPr>
            <a:lvl7pPr lvl="6" algn="ctr">
              <a:spcBef>
                <a:spcPts val="0"/>
              </a:spcBef>
              <a:spcAft>
                <a:spcPts val="0"/>
              </a:spcAft>
              <a:buSzPts val="3200"/>
              <a:buNone/>
              <a:defRPr sz="3200"/>
            </a:lvl7pPr>
            <a:lvl8pPr lvl="7" algn="ctr">
              <a:spcBef>
                <a:spcPts val="0"/>
              </a:spcBef>
              <a:spcAft>
                <a:spcPts val="0"/>
              </a:spcAft>
              <a:buSzPts val="3200"/>
              <a:buNone/>
              <a:defRPr sz="3200"/>
            </a:lvl8pPr>
            <a:lvl9pPr lvl="8" algn="ctr">
              <a:spcBef>
                <a:spcPts val="0"/>
              </a:spcBef>
              <a:spcAft>
                <a:spcPts val="0"/>
              </a:spcAft>
              <a:buSzPts val="3200"/>
              <a:buNone/>
              <a:defRPr sz="3200"/>
            </a:lvl9pPr>
          </a:lstStyle>
          <a:p>
            <a:endParaRPr/>
          </a:p>
        </p:txBody>
      </p:sp>
      <p:sp>
        <p:nvSpPr>
          <p:cNvPr id="94" name="Google Shape;94;p8"/>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solidFill>
          <a:schemeClr val="dk2"/>
        </a:solidFill>
        <a:effectLst/>
      </p:bgPr>
    </p:bg>
    <p:spTree>
      <p:nvGrpSpPr>
        <p:cNvPr id="1" name="Shape 95"/>
        <p:cNvGrpSpPr/>
        <p:nvPr/>
      </p:nvGrpSpPr>
      <p:grpSpPr>
        <a:xfrm>
          <a:off x="0" y="0"/>
          <a:ext cx="0" cy="0"/>
          <a:chOff x="0" y="0"/>
          <a:chExt cx="0" cy="0"/>
        </a:xfrm>
      </p:grpSpPr>
      <p:sp>
        <p:nvSpPr>
          <p:cNvPr id="96" name="Google Shape;96;p9"/>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9"/>
          <p:cNvSpPr/>
          <p:nvPr/>
        </p:nvSpPr>
        <p:spPr>
          <a:xfrm>
            <a:off x="31" y="2824500"/>
            <a:ext cx="7370400" cy="23190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9"/>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9"/>
          <p:cNvSpPr txBox="1">
            <a:spLocks noGrp="1"/>
          </p:cNvSpPr>
          <p:nvPr>
            <p:ph type="title"/>
          </p:nvPr>
        </p:nvSpPr>
        <p:spPr>
          <a:xfrm>
            <a:off x="819150" y="845600"/>
            <a:ext cx="6424200" cy="7050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100" name="Google Shape;100;p9"/>
          <p:cNvSpPr txBox="1">
            <a:spLocks noGrp="1"/>
          </p:cNvSpPr>
          <p:nvPr>
            <p:ph type="subTitle" idx="1"/>
          </p:nvPr>
        </p:nvSpPr>
        <p:spPr>
          <a:xfrm>
            <a:off x="819150" y="1550700"/>
            <a:ext cx="5859900" cy="3936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01" name="Google Shape;101;p9"/>
          <p:cNvSpPr txBox="1">
            <a:spLocks noGrp="1"/>
          </p:cNvSpPr>
          <p:nvPr>
            <p:ph type="body" idx="2"/>
          </p:nvPr>
        </p:nvSpPr>
        <p:spPr>
          <a:xfrm>
            <a:off x="819150" y="2467050"/>
            <a:ext cx="5859900" cy="20955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102" name="Google Shape;102;p9"/>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chemeClr val="accent1"/>
        </a:solidFill>
        <a:effectLst/>
      </p:bgPr>
    </p:bg>
    <p:spTree>
      <p:nvGrpSpPr>
        <p:cNvPr id="1" name="Shape 103"/>
        <p:cNvGrpSpPr/>
        <p:nvPr/>
      </p:nvGrpSpPr>
      <p:grpSpPr>
        <a:xfrm>
          <a:off x="0" y="0"/>
          <a:ext cx="0" cy="0"/>
          <a:chOff x="0" y="0"/>
          <a:chExt cx="0" cy="0"/>
        </a:xfrm>
      </p:grpSpPr>
      <p:sp>
        <p:nvSpPr>
          <p:cNvPr id="104" name="Google Shape;104;p10"/>
          <p:cNvSpPr/>
          <p:nvPr/>
        </p:nvSpPr>
        <p:spPr>
          <a:xfrm>
            <a:off x="31" y="2824500"/>
            <a:ext cx="7370400" cy="23190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0"/>
          <p:cNvSpPr/>
          <p:nvPr/>
        </p:nvSpPr>
        <p:spPr>
          <a:xfrm flipH="1">
            <a:off x="3582600" y="1550700"/>
            <a:ext cx="5561400" cy="35928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0"/>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0"/>
          <p:cNvSpPr txBox="1">
            <a:spLocks noGrp="1"/>
          </p:cNvSpPr>
          <p:nvPr>
            <p:ph type="body" idx="1"/>
          </p:nvPr>
        </p:nvSpPr>
        <p:spPr>
          <a:xfrm>
            <a:off x="328025" y="4163500"/>
            <a:ext cx="7415100" cy="605100"/>
          </a:xfrm>
          <a:prstGeom prst="rect">
            <a:avLst/>
          </a:prstGeom>
        </p:spPr>
        <p:txBody>
          <a:bodyPr spcFirstLastPara="1" wrap="square" lIns="91425" tIns="91425" rIns="91425" bIns="91425" anchor="b" anchorCtr="0">
            <a:normAutofit/>
          </a:bodyPr>
          <a:lstStyle>
            <a:lvl1pPr marL="457200" lvl="0" indent="-228600">
              <a:lnSpc>
                <a:spcPct val="100000"/>
              </a:lnSpc>
              <a:spcBef>
                <a:spcPts val="0"/>
              </a:spcBef>
              <a:spcAft>
                <a:spcPts val="0"/>
              </a:spcAft>
              <a:buSzPts val="1300"/>
              <a:buNone/>
              <a:defRPr/>
            </a:lvl1pPr>
          </a:lstStyle>
          <a:p>
            <a:endParaRPr/>
          </a:p>
        </p:txBody>
      </p:sp>
      <p:sp>
        <p:nvSpPr>
          <p:cNvPr id="108" name="Google Shape;108;p10"/>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hift">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1pPr>
            <a:lvl2pPr lvl="1">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2pPr>
            <a:lvl3pPr lvl="2">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3pPr>
            <a:lvl4pPr lvl="3">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4pPr>
            <a:lvl5pPr lvl="4">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5pPr>
            <a:lvl6pPr lvl="5">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6pPr>
            <a:lvl7pPr lvl="6">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7pPr>
            <a:lvl8pPr lvl="7">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8pPr>
            <a:lvl9pPr lvl="8">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9pPr>
          </a:lstStyle>
          <a:p>
            <a:endParaRPr/>
          </a:p>
        </p:txBody>
      </p:sp>
      <p:sp>
        <p:nvSpPr>
          <p:cNvPr id="7" name="Google Shape;7;p1"/>
          <p:cNvSpPr txBox="1">
            <a:spLocks noGrp="1"/>
          </p:cNvSpPr>
          <p:nvPr>
            <p:ph type="body" idx="1"/>
          </p:nvPr>
        </p:nvSpPr>
        <p:spPr>
          <a:xfrm>
            <a:off x="311700" y="1152475"/>
            <a:ext cx="8520600" cy="3391200"/>
          </a:xfrm>
          <a:prstGeom prst="rect">
            <a:avLst/>
          </a:prstGeom>
          <a:noFill/>
          <a:ln>
            <a:noFill/>
          </a:ln>
        </p:spPr>
        <p:txBody>
          <a:bodyPr spcFirstLastPara="1" wrap="square" lIns="91425" tIns="91425" rIns="91425" bIns="91425" anchor="t" anchorCtr="0">
            <a:normAutofit/>
          </a:bodyPr>
          <a:lstStyle>
            <a:lvl1pPr marL="457200" lvl="0" indent="-311150">
              <a:lnSpc>
                <a:spcPct val="115000"/>
              </a:lnSpc>
              <a:spcBef>
                <a:spcPts val="0"/>
              </a:spcBef>
              <a:spcAft>
                <a:spcPts val="0"/>
              </a:spcAft>
              <a:buClr>
                <a:schemeClr val="dk2"/>
              </a:buClr>
              <a:buSzPts val="1300"/>
              <a:buFont typeface="Calibri"/>
              <a:buChar char="●"/>
              <a:defRPr sz="1300">
                <a:solidFill>
                  <a:schemeClr val="dk2"/>
                </a:solidFill>
                <a:latin typeface="Calibri"/>
                <a:ea typeface="Calibri"/>
                <a:cs typeface="Calibri"/>
                <a:sym typeface="Calibri"/>
              </a:defRPr>
            </a:lvl1pPr>
            <a:lvl2pPr marL="914400" lvl="1"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2pPr>
            <a:lvl3pPr marL="1371600" lvl="2"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3pPr>
            <a:lvl4pPr marL="1828800" lvl="3"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4pPr>
            <a:lvl5pPr marL="2286000" lvl="4"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5pPr>
            <a:lvl6pPr marL="2743200" lvl="5"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6pPr>
            <a:lvl7pPr marL="3200400" lvl="6"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7pPr>
            <a:lvl8pPr marL="3657600" lvl="7"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8pPr>
            <a:lvl9pPr marL="4114800" lvl="8"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9pPr>
          </a:lstStyle>
          <a:p>
            <a:endParaRPr/>
          </a:p>
        </p:txBody>
      </p:sp>
      <p:sp>
        <p:nvSpPr>
          <p:cNvPr id="8" name="Google Shape;8;p1"/>
          <p:cNvSpPr txBox="1">
            <a:spLocks noGrp="1"/>
          </p:cNvSpPr>
          <p:nvPr>
            <p:ph type="sldNum" idx="12"/>
          </p:nvPr>
        </p:nvSpPr>
        <p:spPr>
          <a:xfrm>
            <a:off x="8390734" y="4543668"/>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latin typeface="Nunito"/>
                <a:ea typeface="Nunito"/>
                <a:cs typeface="Nunito"/>
                <a:sym typeface="Nunito"/>
              </a:defRPr>
            </a:lvl1pPr>
            <a:lvl2pPr lvl="1" algn="r">
              <a:buNone/>
              <a:defRPr sz="1000">
                <a:solidFill>
                  <a:schemeClr val="dk2"/>
                </a:solidFill>
                <a:latin typeface="Nunito"/>
                <a:ea typeface="Nunito"/>
                <a:cs typeface="Nunito"/>
                <a:sym typeface="Nunito"/>
              </a:defRPr>
            </a:lvl2pPr>
            <a:lvl3pPr lvl="2" algn="r">
              <a:buNone/>
              <a:defRPr sz="1000">
                <a:solidFill>
                  <a:schemeClr val="dk2"/>
                </a:solidFill>
                <a:latin typeface="Nunito"/>
                <a:ea typeface="Nunito"/>
                <a:cs typeface="Nunito"/>
                <a:sym typeface="Nunito"/>
              </a:defRPr>
            </a:lvl3pPr>
            <a:lvl4pPr lvl="3" algn="r">
              <a:buNone/>
              <a:defRPr sz="1000">
                <a:solidFill>
                  <a:schemeClr val="dk2"/>
                </a:solidFill>
                <a:latin typeface="Nunito"/>
                <a:ea typeface="Nunito"/>
                <a:cs typeface="Nunito"/>
                <a:sym typeface="Nunito"/>
              </a:defRPr>
            </a:lvl4pPr>
            <a:lvl5pPr lvl="4" algn="r">
              <a:buNone/>
              <a:defRPr sz="1000">
                <a:solidFill>
                  <a:schemeClr val="dk2"/>
                </a:solidFill>
                <a:latin typeface="Nunito"/>
                <a:ea typeface="Nunito"/>
                <a:cs typeface="Nunito"/>
                <a:sym typeface="Nunito"/>
              </a:defRPr>
            </a:lvl5pPr>
            <a:lvl6pPr lvl="5" algn="r">
              <a:buNone/>
              <a:defRPr sz="1000">
                <a:solidFill>
                  <a:schemeClr val="dk2"/>
                </a:solidFill>
                <a:latin typeface="Nunito"/>
                <a:ea typeface="Nunito"/>
                <a:cs typeface="Nunito"/>
                <a:sym typeface="Nunito"/>
              </a:defRPr>
            </a:lvl6pPr>
            <a:lvl7pPr lvl="6" algn="r">
              <a:buNone/>
              <a:defRPr sz="1000">
                <a:solidFill>
                  <a:schemeClr val="dk2"/>
                </a:solidFill>
                <a:latin typeface="Nunito"/>
                <a:ea typeface="Nunito"/>
                <a:cs typeface="Nunito"/>
                <a:sym typeface="Nunito"/>
              </a:defRPr>
            </a:lvl7pPr>
            <a:lvl8pPr lvl="7" algn="r">
              <a:buNone/>
              <a:defRPr sz="1000">
                <a:solidFill>
                  <a:schemeClr val="dk2"/>
                </a:solidFill>
                <a:latin typeface="Nunito"/>
                <a:ea typeface="Nunito"/>
                <a:cs typeface="Nunito"/>
                <a:sym typeface="Nunito"/>
              </a:defRPr>
            </a:lvl8pPr>
            <a:lvl9pPr lvl="8" algn="r">
              <a:buNone/>
              <a:defRPr sz="1000">
                <a:solidFill>
                  <a:schemeClr val="dk2"/>
                </a:solidFill>
                <a:latin typeface="Nunito"/>
                <a:ea typeface="Nunito"/>
                <a:cs typeface="Nunito"/>
                <a:sym typeface="Nuni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docs.google.com/presentation/d/147q2Ii9zl2I6zXBLIbNDrdWX7a6tFwnCzIzvMuqohzM/edit?usp=sharing" TargetMode="External"/><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hyperlink" Target="https://speakerdeck.com/clhendricksbc/whats-open-about-open-pedagogy"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s://speakerdeck.com/clhendricksbc/whats-open-about-open-pedagogy"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hyperlink" Target="https://milnepublishing.geneseo.edu/openpedagogyapproaches/"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hyperlink" Target="https://slejournal.springeropen.com/articles/10.1186/s40561-022-00191-0/figures/1" TargetMode="External"/><Relationship Id="rId4" Type="http://schemas.openxmlformats.org/officeDocument/2006/relationships/hyperlink" Target="https://openpedagogy.org/" TargetMode="External"/></Relationships>
</file>

<file path=ppt/slides/_rels/slide16.xml.rels><?xml version="1.0" encoding="UTF-8" standalone="yes"?>
<Relationships xmlns="http://schemas.openxmlformats.org/package/2006/relationships"><Relationship Id="rId8" Type="http://schemas.openxmlformats.org/officeDocument/2006/relationships/hyperlink" Target="https://open.umn.edu/opentextbooks" TargetMode="External"/><Relationship Id="rId3" Type="http://schemas.openxmlformats.org/officeDocument/2006/relationships/hyperlink" Target="https://www.doabooks.org/en" TargetMode="External"/><Relationship Id="rId7" Type="http://schemas.openxmlformats.org/officeDocument/2006/relationships/hyperlink" Target="https://openstax.org/" TargetMode="External"/><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hyperlink" Target="https://open.bccampus.ca/" TargetMode="External"/><Relationship Id="rId5" Type="http://schemas.openxmlformats.org/officeDocument/2006/relationships/hyperlink" Target="https://oasis.geneseo.edu/" TargetMode="External"/><Relationship Id="rId10" Type="http://schemas.openxmlformats.org/officeDocument/2006/relationships/hyperlink" Target="https://research.library.oakland.edu/sp/subjects/guide.php?subject=OER#box-undefined" TargetMode="External"/><Relationship Id="rId4" Type="http://schemas.openxmlformats.org/officeDocument/2006/relationships/hyperlink" Target="https://www.oercommons.org/" TargetMode="External"/><Relationship Id="rId9" Type="http://schemas.openxmlformats.org/officeDocument/2006/relationships/hyperlink" Target="https://pressbooks.directory/"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www.ted.com/watch/tedx-talks" TargetMode="External"/><Relationship Id="rId7" Type="http://schemas.openxmlformats.org/officeDocument/2006/relationships/hyperlink" Target="https://research.library.oakland.edu/sp/subjects/databases.php"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hyperlink" Target="https://research.library.oakland.edu/sp/subjects/guide.php?subject=OER#box-undefined" TargetMode="External"/><Relationship Id="rId5" Type="http://schemas.openxmlformats.org/officeDocument/2006/relationships/hyperlink" Target="https://research.library.oakland.edu/sp/subjects/databases.php?letter=bytype&amp;type=Video" TargetMode="External"/><Relationship Id="rId4" Type="http://schemas.openxmlformats.org/officeDocument/2006/relationships/hyperlink" Target="https://ed.ted.com/lessons?content_type=animations&amp;direction=desc&amp;sort=publish-date"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s://oakland.libguides.com/ACMI" TargetMode="External"/><Relationship Id="rId3" Type="http://schemas.openxmlformats.org/officeDocument/2006/relationships/hyperlink" Target="https://certificate.mioer.org/introduction" TargetMode="External"/><Relationship Id="rId7"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hyperlink" Target="https://www.mioer.org/" TargetMode="External"/><Relationship Id="rId5" Type="http://schemas.openxmlformats.org/officeDocument/2006/relationships/hyperlink" Target="https://certificate.mioer.org/" TargetMode="External"/><Relationship Id="rId4" Type="http://schemas.openxmlformats.org/officeDocument/2006/relationships/image" Target="../media/image17.png"/><Relationship Id="rId9"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hyperlink" Target="mailto:juliar@oakland.edu"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image" Target="../media/image20.png"/><Relationship Id="rId4" Type="http://schemas.openxmlformats.org/officeDocument/2006/relationships/hyperlink" Target="https://tinyurl.com/y49ye9vn"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s://educationdata.org/average-cost-of-college-textbooks" TargetMode="External"/><Relationship Id="rId7" Type="http://schemas.openxmlformats.org/officeDocument/2006/relationships/hyperlink" Target="https://opencontent.org/blog/archives/5009"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hyperlink" Target="https://iastate.pressbooks.pub/oerstarterkit/" TargetMode="External"/><Relationship Id="rId5" Type="http://schemas.openxmlformats.org/officeDocument/2006/relationships/hyperlink" Target="http://www.editlib.org/p/147891/" TargetMode="External"/><Relationship Id="rId4" Type="http://schemas.openxmlformats.org/officeDocument/2006/relationships/hyperlink" Target="https://www.flvc.org/documents/96858/931951/2016+Student+Textbook+Survey.pdf/591cf5b0-bbe8-406d-acd8-b23d89b8577f"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https://doi.org/10.1007/s11423-019-09700-4" TargetMode="External"/><Relationship Id="rId3" Type="http://schemas.openxmlformats.org/officeDocument/2006/relationships/hyperlink" Target="https://hewlett.org/z-as-in-zero-increasing-college-access-and-success-through-zero-textbook-cost-degrees/" TargetMode="External"/><Relationship Id="rId7" Type="http://schemas.openxmlformats.org/officeDocument/2006/relationships/hyperlink" Target="https://www.achievingthedream.org/sites/default/files/resources/participant_experiences_and_financial_impacts_oer_2018.pdf" TargetMode="External"/><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hyperlink" Target="https://doi.org/10.1007/s12528-015-9101-x" TargetMode="External"/><Relationship Id="rId5" Type="http://schemas.openxmlformats.org/officeDocument/2006/relationships/hyperlink" Target="https://files.eric.ed.gov/fulltext/EJ1184998.pdf" TargetMode="External"/><Relationship Id="rId4" Type="http://schemas.openxmlformats.org/officeDocument/2006/relationships/hyperlink" Target="https://ticas.org/sites/default/files/pub_files/classof2016.pdf" TargetMode="External"/><Relationship Id="rId9" Type="http://schemas.openxmlformats.org/officeDocument/2006/relationships/hyperlink" Target="https://studentpirgs.org/2016/02/03/covering-cost/"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creativecommons.org/licenses/by-nc/4.0/" TargetMode="External"/><Relationship Id="rId2" Type="http://schemas.openxmlformats.org/officeDocument/2006/relationships/notesSlide" Target="../notesSlides/notesSlide22.xml"/><Relationship Id="rId1" Type="http://schemas.openxmlformats.org/officeDocument/2006/relationships/slideLayout" Target="../slideLayouts/slideLayout11.xml"/><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hyperlink" Target="https://dlss.flvc.org/documents/210036/361552/2016+Student+Textbook+Survey.pdf"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hyperlink" Target="https://hewlett.org/strategy/open-education/?msdynttrid=akEJ2oVmYSwV_mLgMzYtuCFeTqHuIIAXPdgWqjue7tQ" TargetMode="Externa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16"/>
          <p:cNvSpPr txBox="1">
            <a:spLocks noGrp="1"/>
          </p:cNvSpPr>
          <p:nvPr>
            <p:ph type="title"/>
          </p:nvPr>
        </p:nvSpPr>
        <p:spPr>
          <a:xfrm>
            <a:off x="1385850" y="774200"/>
            <a:ext cx="6818100" cy="3026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800"/>
              <a:t>No Textbook Required: </a:t>
            </a:r>
            <a:br>
              <a:rPr lang="en" sz="4800"/>
            </a:br>
            <a:endParaRPr sz="1800"/>
          </a:p>
          <a:p>
            <a:pPr marL="0" lvl="0" indent="0" algn="ctr" rtl="0">
              <a:spcBef>
                <a:spcPts val="0"/>
              </a:spcBef>
              <a:spcAft>
                <a:spcPts val="0"/>
              </a:spcAft>
              <a:buClr>
                <a:schemeClr val="dk1"/>
              </a:buClr>
              <a:buSzPts val="1100"/>
              <a:buFont typeface="Arial"/>
              <a:buNone/>
            </a:pPr>
            <a:r>
              <a:rPr lang="en" sz="2800"/>
              <a:t> Converting courses to no-cost course materials to support student success</a:t>
            </a:r>
            <a:endParaRPr sz="4800"/>
          </a:p>
        </p:txBody>
      </p:sp>
      <p:pic>
        <p:nvPicPr>
          <p:cNvPr id="153" name="Google Shape;153;p16"/>
          <p:cNvPicPr preferRelativeResize="0"/>
          <p:nvPr/>
        </p:nvPicPr>
        <p:blipFill>
          <a:blip r:embed="rId3">
            <a:alphaModFix/>
          </a:blip>
          <a:stretch>
            <a:fillRect/>
          </a:stretch>
        </p:blipFill>
        <p:spPr>
          <a:xfrm>
            <a:off x="4701825" y="4133249"/>
            <a:ext cx="988300" cy="804025"/>
          </a:xfrm>
          <a:prstGeom prst="rect">
            <a:avLst/>
          </a:prstGeom>
          <a:noFill/>
          <a:ln>
            <a:noFill/>
          </a:ln>
        </p:spPr>
      </p:pic>
      <p:sp>
        <p:nvSpPr>
          <p:cNvPr id="154" name="Google Shape;154;p16"/>
          <p:cNvSpPr txBox="1"/>
          <p:nvPr/>
        </p:nvSpPr>
        <p:spPr>
          <a:xfrm>
            <a:off x="95925" y="4227463"/>
            <a:ext cx="4605900" cy="83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Calibri"/>
                <a:ea typeface="Calibri"/>
                <a:cs typeface="Calibri"/>
                <a:sym typeface="Calibri"/>
              </a:rPr>
              <a:t>Julia E. Rodriguez</a:t>
            </a:r>
            <a:endParaRPr>
              <a:latin typeface="Calibri"/>
              <a:ea typeface="Calibri"/>
              <a:cs typeface="Calibri"/>
              <a:sym typeface="Calibri"/>
            </a:endParaRPr>
          </a:p>
          <a:p>
            <a:pPr marL="0" lvl="0" indent="0" algn="l" rtl="0">
              <a:spcBef>
                <a:spcPts val="0"/>
              </a:spcBef>
              <a:spcAft>
                <a:spcPts val="0"/>
              </a:spcAft>
              <a:buNone/>
            </a:pPr>
            <a:r>
              <a:rPr lang="en">
                <a:latin typeface="Calibri"/>
                <a:ea typeface="Calibri"/>
                <a:cs typeface="Calibri"/>
                <a:sym typeface="Calibri"/>
              </a:rPr>
              <a:t>Scholarly Communication and Open Knowledge Librarian</a:t>
            </a:r>
            <a:endParaRPr>
              <a:latin typeface="Calibri"/>
              <a:ea typeface="Calibri"/>
              <a:cs typeface="Calibri"/>
              <a:sym typeface="Calibri"/>
            </a:endParaRPr>
          </a:p>
          <a:p>
            <a:pPr marL="0" lvl="0" indent="0" algn="l" rtl="0">
              <a:spcBef>
                <a:spcPts val="0"/>
              </a:spcBef>
              <a:spcAft>
                <a:spcPts val="0"/>
              </a:spcAft>
              <a:buNone/>
            </a:pPr>
            <a:endParaRPr>
              <a:latin typeface="Calibri"/>
              <a:ea typeface="Calibri"/>
              <a:cs typeface="Calibri"/>
              <a:sym typeface="Calibri"/>
            </a:endParaRPr>
          </a:p>
        </p:txBody>
      </p:sp>
      <p:sp>
        <p:nvSpPr>
          <p:cNvPr id="155" name="Google Shape;155;p16"/>
          <p:cNvSpPr txBox="1"/>
          <p:nvPr/>
        </p:nvSpPr>
        <p:spPr>
          <a:xfrm>
            <a:off x="2489425" y="3134775"/>
            <a:ext cx="5170500" cy="446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700">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25"/>
          <p:cNvSpPr txBox="1">
            <a:spLocks noGrp="1"/>
          </p:cNvSpPr>
          <p:nvPr>
            <p:ph type="title"/>
          </p:nvPr>
        </p:nvSpPr>
        <p:spPr>
          <a:xfrm>
            <a:off x="311700" y="245525"/>
            <a:ext cx="8520600" cy="831300"/>
          </a:xfrm>
          <a:prstGeom prst="rect">
            <a:avLst/>
          </a:prstGeom>
          <a:noFill/>
          <a:ln>
            <a:noFill/>
          </a:ln>
        </p:spPr>
        <p:txBody>
          <a:bodyPr spcFirstLastPara="1" wrap="square" lIns="91425" tIns="91425" rIns="91425" bIns="91425" anchor="t" anchorCtr="0">
            <a:noAutofit/>
          </a:bodyPr>
          <a:lstStyle/>
          <a:p>
            <a:pPr marL="0" marR="76200" lvl="0" indent="0" algn="ctr" rtl="0">
              <a:lnSpc>
                <a:spcPct val="115000"/>
              </a:lnSpc>
              <a:spcBef>
                <a:spcPts val="0"/>
              </a:spcBef>
              <a:spcAft>
                <a:spcPts val="0"/>
              </a:spcAft>
              <a:buClr>
                <a:schemeClr val="dk1"/>
              </a:buClr>
              <a:buSzPts val="1100"/>
              <a:buFont typeface="Arial"/>
              <a:buNone/>
            </a:pPr>
            <a:r>
              <a:rPr lang="en" sz="3600"/>
              <a:t>Why Should I Use OER?</a:t>
            </a:r>
            <a:endParaRPr sz="3600"/>
          </a:p>
        </p:txBody>
      </p:sp>
      <p:sp>
        <p:nvSpPr>
          <p:cNvPr id="238" name="Google Shape;238;p25"/>
          <p:cNvSpPr txBox="1"/>
          <p:nvPr/>
        </p:nvSpPr>
        <p:spPr>
          <a:xfrm>
            <a:off x="477900" y="1076825"/>
            <a:ext cx="8022900" cy="32631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None/>
            </a:pPr>
            <a:r>
              <a:rPr lang="en" sz="1600">
                <a:solidFill>
                  <a:schemeClr val="dk2"/>
                </a:solidFill>
                <a:latin typeface="Open Sans"/>
                <a:ea typeface="Open Sans"/>
                <a:cs typeface="Open Sans"/>
                <a:sym typeface="Open Sans"/>
              </a:rPr>
              <a:t>For students </a:t>
            </a:r>
            <a:endParaRPr sz="1600">
              <a:solidFill>
                <a:schemeClr val="dk2"/>
              </a:solidFill>
              <a:latin typeface="Open Sans"/>
              <a:ea typeface="Open Sans"/>
              <a:cs typeface="Open Sans"/>
              <a:sym typeface="Open Sans"/>
            </a:endParaRPr>
          </a:p>
          <a:p>
            <a:pPr marL="457200" marR="0" lvl="0" indent="-330200" algn="l" rtl="0">
              <a:lnSpc>
                <a:spcPct val="115000"/>
              </a:lnSpc>
              <a:spcBef>
                <a:spcPts val="0"/>
              </a:spcBef>
              <a:spcAft>
                <a:spcPts val="0"/>
              </a:spcAft>
              <a:buClr>
                <a:schemeClr val="dk2"/>
              </a:buClr>
              <a:buSzPts val="1600"/>
              <a:buFont typeface="Open Sans"/>
              <a:buChar char="●"/>
            </a:pPr>
            <a:r>
              <a:rPr lang="en" sz="1600">
                <a:solidFill>
                  <a:schemeClr val="dk2"/>
                </a:solidFill>
                <a:latin typeface="Open Sans"/>
                <a:ea typeface="Open Sans"/>
                <a:cs typeface="Open Sans"/>
                <a:sym typeface="Open Sans"/>
              </a:rPr>
              <a:t>R</a:t>
            </a:r>
            <a:r>
              <a:rPr lang="en" sz="1600" i="0" u="none" strike="noStrike" cap="none">
                <a:solidFill>
                  <a:schemeClr val="dk2"/>
                </a:solidFill>
                <a:latin typeface="Open Sans"/>
                <a:ea typeface="Open Sans"/>
                <a:cs typeface="Open Sans"/>
                <a:sym typeface="Open Sans"/>
              </a:rPr>
              <a:t>emove price barriers</a:t>
            </a:r>
            <a:endParaRPr sz="1600">
              <a:solidFill>
                <a:schemeClr val="dk2"/>
              </a:solidFill>
              <a:latin typeface="Open Sans"/>
              <a:ea typeface="Open Sans"/>
              <a:cs typeface="Open Sans"/>
              <a:sym typeface="Open Sans"/>
            </a:endParaRPr>
          </a:p>
          <a:p>
            <a:pPr marL="457200" marR="0" lvl="0" indent="-330200" algn="l" rtl="0">
              <a:lnSpc>
                <a:spcPct val="115000"/>
              </a:lnSpc>
              <a:spcBef>
                <a:spcPts val="0"/>
              </a:spcBef>
              <a:spcAft>
                <a:spcPts val="0"/>
              </a:spcAft>
              <a:buClr>
                <a:schemeClr val="dk2"/>
              </a:buClr>
              <a:buSzPts val="1600"/>
              <a:buFont typeface="Roboto"/>
              <a:buChar char="●"/>
            </a:pPr>
            <a:r>
              <a:rPr lang="en" sz="1600">
                <a:solidFill>
                  <a:schemeClr val="dk2"/>
                </a:solidFill>
                <a:latin typeface="Open Sans"/>
                <a:ea typeface="Open Sans"/>
                <a:cs typeface="Open Sans"/>
                <a:sym typeface="Open Sans"/>
              </a:rPr>
              <a:t>S</a:t>
            </a:r>
            <a:r>
              <a:rPr lang="en" sz="1600" b="0" i="0" u="none" strike="noStrike" cap="none">
                <a:solidFill>
                  <a:schemeClr val="dk2"/>
                </a:solidFill>
                <a:latin typeface="Open Sans"/>
                <a:ea typeface="Open Sans"/>
                <a:cs typeface="Open Sans"/>
                <a:sym typeface="Open Sans"/>
              </a:rPr>
              <a:t>a</a:t>
            </a:r>
            <a:r>
              <a:rPr lang="en" sz="1600">
                <a:solidFill>
                  <a:schemeClr val="dk2"/>
                </a:solidFill>
                <a:latin typeface="Open Sans"/>
                <a:ea typeface="Open Sans"/>
                <a:cs typeface="Open Sans"/>
                <a:sym typeface="Open Sans"/>
              </a:rPr>
              <a:t>ves</a:t>
            </a:r>
            <a:r>
              <a:rPr lang="en" sz="1600" b="0" i="0" u="none" strike="noStrike" cap="none">
                <a:solidFill>
                  <a:schemeClr val="dk2"/>
                </a:solidFill>
                <a:latin typeface="Open Sans"/>
                <a:ea typeface="Open Sans"/>
                <a:cs typeface="Open Sans"/>
                <a:sym typeface="Open Sans"/>
              </a:rPr>
              <a:t> students money </a:t>
            </a:r>
            <a:endParaRPr sz="1600">
              <a:solidFill>
                <a:schemeClr val="dk2"/>
              </a:solidFill>
              <a:latin typeface="Open Sans"/>
              <a:ea typeface="Open Sans"/>
              <a:cs typeface="Open Sans"/>
              <a:sym typeface="Open Sans"/>
            </a:endParaRPr>
          </a:p>
          <a:p>
            <a:pPr marL="457200" marR="0" lvl="0" indent="-330200" algn="l" rtl="0">
              <a:lnSpc>
                <a:spcPct val="115000"/>
              </a:lnSpc>
              <a:spcBef>
                <a:spcPts val="0"/>
              </a:spcBef>
              <a:spcAft>
                <a:spcPts val="0"/>
              </a:spcAft>
              <a:buClr>
                <a:schemeClr val="dk2"/>
              </a:buClr>
              <a:buSzPts val="1600"/>
              <a:buFont typeface="Roboto"/>
              <a:buChar char="●"/>
            </a:pPr>
            <a:r>
              <a:rPr lang="en" sz="1600">
                <a:solidFill>
                  <a:schemeClr val="dk2"/>
                </a:solidFill>
                <a:latin typeface="Open Sans"/>
                <a:ea typeface="Open Sans"/>
                <a:cs typeface="Open Sans"/>
                <a:sym typeface="Open Sans"/>
              </a:rPr>
              <a:t>E</a:t>
            </a:r>
            <a:r>
              <a:rPr lang="en" sz="1600" b="0" i="0" u="none" strike="noStrike" cap="none">
                <a:solidFill>
                  <a:schemeClr val="dk2"/>
                </a:solidFill>
                <a:latin typeface="Open Sans"/>
                <a:ea typeface="Open Sans"/>
                <a:cs typeface="Open Sans"/>
                <a:sym typeface="Open Sans"/>
              </a:rPr>
              <a:t>veryone </a:t>
            </a:r>
            <a:r>
              <a:rPr lang="en" sz="1600">
                <a:solidFill>
                  <a:schemeClr val="dk2"/>
                </a:solidFill>
                <a:latin typeface="Open Sans"/>
                <a:ea typeface="Open Sans"/>
                <a:cs typeface="Open Sans"/>
                <a:sym typeface="Open Sans"/>
              </a:rPr>
              <a:t>has</a:t>
            </a:r>
            <a:r>
              <a:rPr lang="en" sz="1600" b="0" i="0" u="none" strike="noStrike" cap="none">
                <a:solidFill>
                  <a:schemeClr val="dk2"/>
                </a:solidFill>
                <a:latin typeface="Open Sans"/>
                <a:ea typeface="Open Sans"/>
                <a:cs typeface="Open Sans"/>
                <a:sym typeface="Open Sans"/>
              </a:rPr>
              <a:t> </a:t>
            </a:r>
            <a:r>
              <a:rPr lang="en" sz="1600" i="0" u="none" strike="noStrike" cap="none">
                <a:solidFill>
                  <a:schemeClr val="dk2"/>
                </a:solidFill>
                <a:latin typeface="Open Sans"/>
                <a:ea typeface="Open Sans"/>
                <a:cs typeface="Open Sans"/>
                <a:sym typeface="Open Sans"/>
              </a:rPr>
              <a:t>own copy from the first day of class </a:t>
            </a:r>
            <a:endParaRPr sz="1600" i="0" u="none" strike="noStrike" cap="none">
              <a:solidFill>
                <a:schemeClr val="dk2"/>
              </a:solidFill>
              <a:latin typeface="Open Sans"/>
              <a:ea typeface="Open Sans"/>
              <a:cs typeface="Open Sans"/>
              <a:sym typeface="Open Sans"/>
            </a:endParaRPr>
          </a:p>
          <a:p>
            <a:pPr marL="457200" marR="0" lvl="0" indent="-330200" algn="l" rtl="0">
              <a:lnSpc>
                <a:spcPct val="115000"/>
              </a:lnSpc>
              <a:spcBef>
                <a:spcPts val="0"/>
              </a:spcBef>
              <a:spcAft>
                <a:spcPts val="0"/>
              </a:spcAft>
              <a:buClr>
                <a:schemeClr val="dk2"/>
              </a:buClr>
              <a:buSzPts val="1600"/>
              <a:buFont typeface="Roboto"/>
              <a:buChar char="●"/>
            </a:pPr>
            <a:r>
              <a:rPr lang="en" sz="1600">
                <a:solidFill>
                  <a:schemeClr val="dk2"/>
                </a:solidFill>
                <a:latin typeface="Open Sans"/>
                <a:ea typeface="Open Sans"/>
                <a:cs typeface="Open Sans"/>
                <a:sym typeface="Open Sans"/>
              </a:rPr>
              <a:t>Keep and use forever</a:t>
            </a:r>
            <a:endParaRPr sz="1600">
              <a:solidFill>
                <a:schemeClr val="dk2"/>
              </a:solidFill>
              <a:latin typeface="Open Sans"/>
              <a:ea typeface="Open Sans"/>
              <a:cs typeface="Open Sans"/>
              <a:sym typeface="Open Sans"/>
            </a:endParaRPr>
          </a:p>
          <a:p>
            <a:pPr marL="0" marR="0" lvl="0" indent="0" algn="l" rtl="0">
              <a:lnSpc>
                <a:spcPct val="115000"/>
              </a:lnSpc>
              <a:spcBef>
                <a:spcPts val="0"/>
              </a:spcBef>
              <a:spcAft>
                <a:spcPts val="0"/>
              </a:spcAft>
              <a:buNone/>
            </a:pPr>
            <a:endParaRPr sz="1600">
              <a:solidFill>
                <a:schemeClr val="dk2"/>
              </a:solidFill>
              <a:latin typeface="Open Sans"/>
              <a:ea typeface="Open Sans"/>
              <a:cs typeface="Open Sans"/>
              <a:sym typeface="Open Sans"/>
            </a:endParaRPr>
          </a:p>
          <a:p>
            <a:pPr marL="0" marR="0" lvl="0" indent="0" algn="l" rtl="0">
              <a:lnSpc>
                <a:spcPct val="115000"/>
              </a:lnSpc>
              <a:spcBef>
                <a:spcPts val="0"/>
              </a:spcBef>
              <a:spcAft>
                <a:spcPts val="0"/>
              </a:spcAft>
              <a:buNone/>
            </a:pPr>
            <a:r>
              <a:rPr lang="en" sz="1600">
                <a:solidFill>
                  <a:schemeClr val="dk2"/>
                </a:solidFill>
                <a:latin typeface="Open Sans"/>
                <a:ea typeface="Open Sans"/>
                <a:cs typeface="Open Sans"/>
                <a:sym typeface="Open Sans"/>
              </a:rPr>
              <a:t>For Instructors</a:t>
            </a:r>
            <a:endParaRPr sz="1600">
              <a:solidFill>
                <a:schemeClr val="dk2"/>
              </a:solidFill>
              <a:latin typeface="Open Sans"/>
              <a:ea typeface="Open Sans"/>
              <a:cs typeface="Open Sans"/>
              <a:sym typeface="Open Sans"/>
            </a:endParaRPr>
          </a:p>
          <a:p>
            <a:pPr marL="457200" lvl="0" indent="-330200" algn="l" rtl="0">
              <a:lnSpc>
                <a:spcPct val="115000"/>
              </a:lnSpc>
              <a:spcBef>
                <a:spcPts val="0"/>
              </a:spcBef>
              <a:spcAft>
                <a:spcPts val="0"/>
              </a:spcAft>
              <a:buClr>
                <a:schemeClr val="dk2"/>
              </a:buClr>
              <a:buSzPts val="1600"/>
              <a:buFont typeface="Open Sans"/>
              <a:buChar char="●"/>
            </a:pPr>
            <a:r>
              <a:rPr lang="en" sz="1600">
                <a:solidFill>
                  <a:schemeClr val="dk2"/>
                </a:solidFill>
                <a:latin typeface="Open Sans"/>
                <a:ea typeface="Open Sans"/>
                <a:cs typeface="Open Sans"/>
                <a:sym typeface="Open Sans"/>
              </a:rPr>
              <a:t>Freedom to use as much or as little as you want of textbook</a:t>
            </a:r>
            <a:endParaRPr sz="1600">
              <a:solidFill>
                <a:schemeClr val="dk2"/>
              </a:solidFill>
              <a:latin typeface="Open Sans"/>
              <a:ea typeface="Open Sans"/>
              <a:cs typeface="Open Sans"/>
              <a:sym typeface="Open Sans"/>
            </a:endParaRPr>
          </a:p>
          <a:p>
            <a:pPr marL="457200" lvl="0" indent="-330200" algn="l" rtl="0">
              <a:lnSpc>
                <a:spcPct val="115000"/>
              </a:lnSpc>
              <a:spcBef>
                <a:spcPts val="0"/>
              </a:spcBef>
              <a:spcAft>
                <a:spcPts val="0"/>
              </a:spcAft>
              <a:buClr>
                <a:schemeClr val="dk2"/>
              </a:buClr>
              <a:buSzPts val="1600"/>
              <a:buFont typeface="Open Sans"/>
              <a:buChar char="●"/>
            </a:pPr>
            <a:r>
              <a:rPr lang="en" sz="1600">
                <a:solidFill>
                  <a:schemeClr val="dk2"/>
                </a:solidFill>
                <a:latin typeface="Open Sans"/>
                <a:ea typeface="Open Sans"/>
                <a:cs typeface="Open Sans"/>
                <a:sym typeface="Open Sans"/>
              </a:rPr>
              <a:t>Augment, enhance, update content to be relevant for your students</a:t>
            </a:r>
            <a:endParaRPr sz="1600">
              <a:solidFill>
                <a:schemeClr val="dk2"/>
              </a:solidFill>
              <a:latin typeface="Open Sans"/>
              <a:ea typeface="Open Sans"/>
              <a:cs typeface="Open Sans"/>
              <a:sym typeface="Open Sans"/>
            </a:endParaRPr>
          </a:p>
          <a:p>
            <a:pPr marL="457200" lvl="0" indent="-330200" algn="l" rtl="0">
              <a:lnSpc>
                <a:spcPct val="115000"/>
              </a:lnSpc>
              <a:spcBef>
                <a:spcPts val="0"/>
              </a:spcBef>
              <a:spcAft>
                <a:spcPts val="0"/>
              </a:spcAft>
              <a:buClr>
                <a:schemeClr val="dk2"/>
              </a:buClr>
              <a:buSzPts val="1600"/>
              <a:buFont typeface="Open Sans"/>
              <a:buChar char="●"/>
            </a:pPr>
            <a:r>
              <a:rPr lang="en" sz="1600">
                <a:solidFill>
                  <a:schemeClr val="dk2"/>
                </a:solidFill>
                <a:latin typeface="Open Sans"/>
                <a:ea typeface="Open Sans"/>
                <a:cs typeface="Open Sans"/>
                <a:sym typeface="Open Sans"/>
              </a:rPr>
              <a:t>Correlation between use-</a:t>
            </a:r>
            <a:r>
              <a:rPr lang="en" sz="1600" b="1">
                <a:solidFill>
                  <a:schemeClr val="dk2"/>
                </a:solidFill>
                <a:latin typeface="Open Sans"/>
                <a:ea typeface="Open Sans"/>
                <a:cs typeface="Open Sans"/>
                <a:sym typeface="Open Sans"/>
              </a:rPr>
              <a:t> lower DFW rates, greater credit accumulation, same of better grade obtainment</a:t>
            </a:r>
            <a:r>
              <a:rPr lang="en" sz="1600">
                <a:solidFill>
                  <a:schemeClr val="dk2"/>
                </a:solidFill>
                <a:latin typeface="Open Sans"/>
                <a:ea typeface="Open Sans"/>
                <a:cs typeface="Open Sans"/>
                <a:sym typeface="Open Sans"/>
              </a:rPr>
              <a:t>.*</a:t>
            </a:r>
            <a:endParaRPr sz="1600">
              <a:solidFill>
                <a:schemeClr val="dk2"/>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26"/>
          <p:cNvSpPr txBox="1">
            <a:spLocks noGrp="1"/>
          </p:cNvSpPr>
          <p:nvPr>
            <p:ph type="title"/>
          </p:nvPr>
        </p:nvSpPr>
        <p:spPr>
          <a:xfrm>
            <a:off x="549850" y="504500"/>
            <a:ext cx="8122500" cy="6465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Clr>
                <a:schemeClr val="dk1"/>
              </a:buClr>
              <a:buSzPts val="1100"/>
              <a:buFont typeface="Arial"/>
              <a:buNone/>
            </a:pPr>
            <a:r>
              <a:rPr lang="en">
                <a:solidFill>
                  <a:srgbClr val="111111"/>
                </a:solidFill>
                <a:highlight>
                  <a:schemeClr val="dk1"/>
                </a:highlight>
              </a:rPr>
              <a:t>OER-enabled pedagogy</a:t>
            </a:r>
            <a:r>
              <a:rPr lang="en"/>
              <a:t> - Open Pedagogy</a:t>
            </a:r>
            <a:endParaRPr/>
          </a:p>
        </p:txBody>
      </p:sp>
      <p:sp>
        <p:nvSpPr>
          <p:cNvPr id="244" name="Google Shape;244;p26"/>
          <p:cNvSpPr txBox="1">
            <a:spLocks noGrp="1"/>
          </p:cNvSpPr>
          <p:nvPr>
            <p:ph type="body" idx="1"/>
          </p:nvPr>
        </p:nvSpPr>
        <p:spPr>
          <a:xfrm>
            <a:off x="631750" y="1305850"/>
            <a:ext cx="8122500" cy="1395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solidFill>
                  <a:srgbClr val="1A1A1A"/>
                </a:solidFill>
              </a:rPr>
              <a:t>Openness supports</a:t>
            </a:r>
            <a:r>
              <a:rPr lang="en" sz="2400" b="1">
                <a:solidFill>
                  <a:srgbClr val="1A1A1A"/>
                </a:solidFill>
              </a:rPr>
              <a:t> enhanced pedagogical methods</a:t>
            </a:r>
            <a:r>
              <a:rPr lang="en" sz="2400">
                <a:solidFill>
                  <a:srgbClr val="1A1A1A"/>
                </a:solidFill>
              </a:rPr>
              <a:t> - utilizing</a:t>
            </a:r>
            <a:r>
              <a:rPr lang="en" sz="2400">
                <a:solidFill>
                  <a:srgbClr val="695D46"/>
                </a:solidFill>
              </a:rPr>
              <a:t> </a:t>
            </a:r>
            <a:r>
              <a:rPr lang="en" sz="2400" u="sng">
                <a:solidFill>
                  <a:srgbClr val="CE93D8"/>
                </a:solidFill>
                <a:hlinkClick r:id="rId3">
                  <a:extLst>
                    <a:ext uri="{A12FA001-AC4F-418D-AE19-62706E023703}">
                      <ahyp:hlinkClr xmlns:ahyp="http://schemas.microsoft.com/office/drawing/2018/hyperlinkcolor" val="tx"/>
                    </a:ext>
                  </a:extLst>
                </a:hlinkClick>
              </a:rPr>
              <a:t>open pedagogy</a:t>
            </a:r>
            <a:r>
              <a:rPr lang="en" sz="2400">
                <a:solidFill>
                  <a:srgbClr val="695D46"/>
                </a:solidFill>
              </a:rPr>
              <a:t>, </a:t>
            </a:r>
            <a:r>
              <a:rPr lang="en" sz="2400">
                <a:solidFill>
                  <a:srgbClr val="000000"/>
                </a:solidFill>
              </a:rPr>
              <a:t>students as creators, critical pedagogy, decolonization of knowledge.</a:t>
            </a:r>
            <a:endParaRPr sz="2400">
              <a:solidFill>
                <a:srgbClr val="000000"/>
              </a:solidFill>
            </a:endParaRPr>
          </a:p>
        </p:txBody>
      </p:sp>
      <p:sp>
        <p:nvSpPr>
          <p:cNvPr id="245" name="Google Shape;245;p26"/>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sz="1000">
                <a:solidFill>
                  <a:schemeClr val="dk2"/>
                </a:solidFill>
                <a:latin typeface="Nunito"/>
                <a:ea typeface="Nunito"/>
                <a:cs typeface="Nunito"/>
                <a:sym typeface="Nunito"/>
              </a:rPr>
              <a:t>11</a:t>
            </a:fld>
            <a:endParaRPr sz="1000">
              <a:solidFill>
                <a:schemeClr val="dk2"/>
              </a:solidFill>
              <a:latin typeface="Nunito"/>
              <a:ea typeface="Nunito"/>
              <a:cs typeface="Nunito"/>
              <a:sym typeface="Nunito"/>
            </a:endParaRPr>
          </a:p>
        </p:txBody>
      </p:sp>
      <p:sp>
        <p:nvSpPr>
          <p:cNvPr id="246" name="Google Shape;246;p26"/>
          <p:cNvSpPr txBox="1"/>
          <p:nvPr/>
        </p:nvSpPr>
        <p:spPr>
          <a:xfrm>
            <a:off x="720150" y="2856300"/>
            <a:ext cx="7703700" cy="1662300"/>
          </a:xfrm>
          <a:prstGeom prst="rect">
            <a:avLst/>
          </a:prstGeom>
          <a:noFill/>
          <a:ln>
            <a:noFill/>
          </a:ln>
        </p:spPr>
        <p:txBody>
          <a:bodyPr spcFirstLastPara="1" wrap="square" lIns="91425" tIns="91425" rIns="91425" bIns="91425" anchor="t" anchorCtr="0">
            <a:spAutoFit/>
          </a:bodyPr>
          <a:lstStyle/>
          <a:p>
            <a:pPr marL="457200" lvl="0" indent="-381000" algn="l" rtl="0">
              <a:spcBef>
                <a:spcPts val="0"/>
              </a:spcBef>
              <a:spcAft>
                <a:spcPts val="0"/>
              </a:spcAft>
              <a:buSzPts val="2400"/>
              <a:buFont typeface="Calibri"/>
              <a:buChar char="●"/>
            </a:pPr>
            <a:r>
              <a:rPr lang="en" sz="2400">
                <a:latin typeface="Calibri"/>
                <a:ea typeface="Calibri"/>
                <a:cs typeface="Calibri"/>
                <a:sym typeface="Calibri"/>
              </a:rPr>
              <a:t>Flexibility in what is being taught</a:t>
            </a:r>
            <a:endParaRPr sz="2400">
              <a:latin typeface="Calibri"/>
              <a:ea typeface="Calibri"/>
              <a:cs typeface="Calibri"/>
              <a:sym typeface="Calibri"/>
            </a:endParaRPr>
          </a:p>
          <a:p>
            <a:pPr marL="457200" lvl="0" indent="-381000" algn="l" rtl="0">
              <a:spcBef>
                <a:spcPts val="0"/>
              </a:spcBef>
              <a:spcAft>
                <a:spcPts val="0"/>
              </a:spcAft>
              <a:buSzPts val="2400"/>
              <a:buFont typeface="Calibri"/>
              <a:buChar char="●"/>
            </a:pPr>
            <a:r>
              <a:rPr lang="en" sz="2400">
                <a:latin typeface="Calibri"/>
                <a:ea typeface="Calibri"/>
                <a:cs typeface="Calibri"/>
                <a:sym typeface="Calibri"/>
              </a:rPr>
              <a:t>inclusion of greater variety of topics &amp; voices, new perspectives, new images and representations</a:t>
            </a:r>
            <a:endParaRPr sz="2400">
              <a:latin typeface="Calibri"/>
              <a:ea typeface="Calibri"/>
              <a:cs typeface="Calibri"/>
              <a:sym typeface="Calibri"/>
            </a:endParaRPr>
          </a:p>
          <a:p>
            <a:pPr marL="457200" lvl="0" indent="-381000" algn="l" rtl="0">
              <a:spcBef>
                <a:spcPts val="0"/>
              </a:spcBef>
              <a:spcAft>
                <a:spcPts val="0"/>
              </a:spcAft>
              <a:buSzPts val="2400"/>
              <a:buFont typeface="Calibri"/>
              <a:buChar char="●"/>
            </a:pPr>
            <a:r>
              <a:rPr lang="en" sz="2400">
                <a:latin typeface="Calibri"/>
                <a:ea typeface="Calibri"/>
                <a:cs typeface="Calibri"/>
                <a:sym typeface="Calibri"/>
              </a:rPr>
              <a:t>Student driven topics</a:t>
            </a:r>
            <a:endParaRPr sz="2400">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27"/>
          <p:cNvSpPr txBox="1">
            <a:spLocks noGrp="1"/>
          </p:cNvSpPr>
          <p:nvPr>
            <p:ph type="title"/>
          </p:nvPr>
        </p:nvSpPr>
        <p:spPr>
          <a:xfrm>
            <a:off x="617525" y="377800"/>
            <a:ext cx="7505700" cy="695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Renewable assignments</a:t>
            </a:r>
            <a:endParaRPr/>
          </a:p>
        </p:txBody>
      </p:sp>
      <p:sp>
        <p:nvSpPr>
          <p:cNvPr id="252" name="Google Shape;252;p27"/>
          <p:cNvSpPr txBox="1">
            <a:spLocks noGrp="1"/>
          </p:cNvSpPr>
          <p:nvPr>
            <p:ph type="body" idx="1"/>
          </p:nvPr>
        </p:nvSpPr>
        <p:spPr>
          <a:xfrm>
            <a:off x="6205075" y="377800"/>
            <a:ext cx="2664600" cy="4574700"/>
          </a:xfrm>
          <a:prstGeom prst="rect">
            <a:avLst/>
          </a:prstGeom>
        </p:spPr>
        <p:txBody>
          <a:bodyPr spcFirstLastPara="1" wrap="square" lIns="91425" tIns="91425" rIns="91425" bIns="91425" anchor="t" anchorCtr="0">
            <a:normAutofit fontScale="62500" lnSpcReduction="20000"/>
          </a:bodyPr>
          <a:lstStyle/>
          <a:p>
            <a:pPr marL="457200" lvl="0" indent="-341709" algn="l" rtl="0">
              <a:spcBef>
                <a:spcPts val="0"/>
              </a:spcBef>
              <a:spcAft>
                <a:spcPts val="0"/>
              </a:spcAft>
              <a:buClr>
                <a:schemeClr val="dk2"/>
              </a:buClr>
              <a:buSzPct val="100000"/>
              <a:buFont typeface="Open Sans Medium"/>
              <a:buChar char="●"/>
            </a:pPr>
            <a:r>
              <a:rPr lang="en" sz="2850">
                <a:latin typeface="Open Sans Medium"/>
                <a:ea typeface="Open Sans Medium"/>
                <a:cs typeface="Open Sans Medium"/>
                <a:sym typeface="Open Sans Medium"/>
              </a:rPr>
              <a:t>Assignments which students create for the purpose of sharing and releasing as OER.</a:t>
            </a:r>
            <a:br>
              <a:rPr lang="en" sz="2850">
                <a:latin typeface="Open Sans Medium"/>
                <a:ea typeface="Open Sans Medium"/>
                <a:cs typeface="Open Sans Medium"/>
                <a:sym typeface="Open Sans Medium"/>
              </a:rPr>
            </a:br>
            <a:endParaRPr sz="2850">
              <a:latin typeface="Open Sans Medium"/>
              <a:ea typeface="Open Sans Medium"/>
              <a:cs typeface="Open Sans Medium"/>
              <a:sym typeface="Open Sans Medium"/>
            </a:endParaRPr>
          </a:p>
          <a:p>
            <a:pPr marL="457200" lvl="0" indent="-341709" algn="l" rtl="0">
              <a:spcBef>
                <a:spcPts val="0"/>
              </a:spcBef>
              <a:spcAft>
                <a:spcPts val="0"/>
              </a:spcAft>
              <a:buClr>
                <a:schemeClr val="dk2"/>
              </a:buClr>
              <a:buSzPct val="100000"/>
              <a:buFont typeface="Open Sans Medium"/>
              <a:buChar char="●"/>
            </a:pPr>
            <a:r>
              <a:rPr lang="en" sz="2850">
                <a:latin typeface="Open Sans Medium"/>
                <a:ea typeface="Open Sans Medium"/>
                <a:cs typeface="Open Sans Medium"/>
                <a:sym typeface="Open Sans Medium"/>
              </a:rPr>
              <a:t>Collaborative, focused on knowledge creation, peer-learning, respecting and empowering learner as co-producers.</a:t>
            </a:r>
            <a:endParaRPr sz="2850">
              <a:solidFill>
                <a:srgbClr val="000000"/>
              </a:solidFill>
            </a:endParaRPr>
          </a:p>
          <a:p>
            <a:pPr marL="0" lvl="0" indent="0" algn="l" rtl="0">
              <a:spcBef>
                <a:spcPts val="0"/>
              </a:spcBef>
              <a:spcAft>
                <a:spcPts val="1200"/>
              </a:spcAft>
              <a:buNone/>
            </a:pPr>
            <a:endParaRPr sz="2400"/>
          </a:p>
        </p:txBody>
      </p:sp>
      <p:pic>
        <p:nvPicPr>
          <p:cNvPr id="253" name="Google Shape;253;p27"/>
          <p:cNvPicPr preferRelativeResize="0"/>
          <p:nvPr/>
        </p:nvPicPr>
        <p:blipFill>
          <a:blip r:embed="rId3">
            <a:alphaModFix/>
          </a:blip>
          <a:stretch>
            <a:fillRect/>
          </a:stretch>
        </p:blipFill>
        <p:spPr>
          <a:xfrm>
            <a:off x="339225" y="1147538"/>
            <a:ext cx="5865849" cy="3407074"/>
          </a:xfrm>
          <a:prstGeom prst="rect">
            <a:avLst/>
          </a:prstGeom>
          <a:noFill/>
          <a:ln>
            <a:noFill/>
          </a:ln>
        </p:spPr>
      </p:pic>
      <p:sp>
        <p:nvSpPr>
          <p:cNvPr id="254" name="Google Shape;254;p27"/>
          <p:cNvSpPr txBox="1"/>
          <p:nvPr/>
        </p:nvSpPr>
        <p:spPr>
          <a:xfrm>
            <a:off x="467825" y="4629250"/>
            <a:ext cx="7655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t>borrowed from Christina Hendricks </a:t>
            </a:r>
            <a:r>
              <a:rPr lang="en" sz="900" u="sng">
                <a:solidFill>
                  <a:schemeClr val="hlink"/>
                </a:solidFill>
                <a:hlinkClick r:id="rId4"/>
              </a:rPr>
              <a:t>What’s Open About Open Pedagogy? </a:t>
            </a:r>
            <a:endParaRPr sz="900">
              <a:solidFill>
                <a:schemeClr val="dk2"/>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28"/>
          <p:cNvSpPr txBox="1">
            <a:spLocks noGrp="1"/>
          </p:cNvSpPr>
          <p:nvPr>
            <p:ph type="title"/>
          </p:nvPr>
        </p:nvSpPr>
        <p:spPr>
          <a:xfrm>
            <a:off x="722700" y="668800"/>
            <a:ext cx="3604200" cy="954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OP Elements </a:t>
            </a:r>
            <a:endParaRPr/>
          </a:p>
        </p:txBody>
      </p:sp>
      <p:pic>
        <p:nvPicPr>
          <p:cNvPr id="260" name="Google Shape;260;p28"/>
          <p:cNvPicPr preferRelativeResize="0"/>
          <p:nvPr/>
        </p:nvPicPr>
        <p:blipFill>
          <a:blip r:embed="rId3">
            <a:alphaModFix/>
          </a:blip>
          <a:stretch>
            <a:fillRect/>
          </a:stretch>
        </p:blipFill>
        <p:spPr>
          <a:xfrm>
            <a:off x="3811850" y="272138"/>
            <a:ext cx="5031749" cy="4599224"/>
          </a:xfrm>
          <a:prstGeom prst="rect">
            <a:avLst/>
          </a:prstGeom>
          <a:noFill/>
          <a:ln>
            <a:noFill/>
          </a:ln>
        </p:spPr>
      </p:pic>
      <p:sp>
        <p:nvSpPr>
          <p:cNvPr id="261" name="Google Shape;261;p28"/>
          <p:cNvSpPr txBox="1">
            <a:spLocks noGrp="1"/>
          </p:cNvSpPr>
          <p:nvPr>
            <p:ph type="body" idx="1"/>
          </p:nvPr>
        </p:nvSpPr>
        <p:spPr>
          <a:xfrm>
            <a:off x="722700" y="1412100"/>
            <a:ext cx="3700800" cy="3346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latin typeface="Nunito"/>
                <a:ea typeface="Nunito"/>
                <a:cs typeface="Nunito"/>
                <a:sym typeface="Nunito"/>
              </a:rPr>
              <a:t>K</a:t>
            </a:r>
            <a:r>
              <a:rPr lang="en" sz="2400">
                <a:solidFill>
                  <a:srgbClr val="000000"/>
                </a:solidFill>
                <a:latin typeface="Nunito"/>
                <a:ea typeface="Nunito"/>
                <a:cs typeface="Nunito"/>
                <a:sym typeface="Nunito"/>
              </a:rPr>
              <a:t>nowledge is created and revised </a:t>
            </a:r>
            <a:endParaRPr sz="2400">
              <a:solidFill>
                <a:srgbClr val="000000"/>
              </a:solidFill>
              <a:latin typeface="Nunito"/>
              <a:ea typeface="Nunito"/>
              <a:cs typeface="Nunito"/>
              <a:sym typeface="Nunito"/>
            </a:endParaRPr>
          </a:p>
          <a:p>
            <a:pPr marL="457200" lvl="0" indent="-381000" algn="l" rtl="0">
              <a:spcBef>
                <a:spcPts val="1200"/>
              </a:spcBef>
              <a:spcAft>
                <a:spcPts val="0"/>
              </a:spcAft>
              <a:buClr>
                <a:srgbClr val="000000"/>
              </a:buClr>
              <a:buSzPts val="2400"/>
              <a:buFont typeface="Nunito"/>
              <a:buChar char="●"/>
            </a:pPr>
            <a:r>
              <a:rPr lang="en" sz="2400">
                <a:solidFill>
                  <a:srgbClr val="000000"/>
                </a:solidFill>
                <a:latin typeface="Nunito"/>
                <a:ea typeface="Nunito"/>
                <a:cs typeface="Nunito"/>
                <a:sym typeface="Nunito"/>
              </a:rPr>
              <a:t>Democratize your syllabus</a:t>
            </a:r>
            <a:endParaRPr sz="2400">
              <a:solidFill>
                <a:srgbClr val="000000"/>
              </a:solidFill>
              <a:latin typeface="Nunito"/>
              <a:ea typeface="Nunito"/>
              <a:cs typeface="Nunito"/>
              <a:sym typeface="Nunito"/>
            </a:endParaRPr>
          </a:p>
          <a:p>
            <a:pPr marL="457200" lvl="0" indent="-381000" algn="l" rtl="0">
              <a:spcBef>
                <a:spcPts val="0"/>
              </a:spcBef>
              <a:spcAft>
                <a:spcPts val="0"/>
              </a:spcAft>
              <a:buClr>
                <a:srgbClr val="000000"/>
              </a:buClr>
              <a:buSzPts val="2400"/>
              <a:buFont typeface="Nunito"/>
              <a:buChar char="●"/>
            </a:pPr>
            <a:r>
              <a:rPr lang="en" sz="2400">
                <a:solidFill>
                  <a:srgbClr val="000000"/>
                </a:solidFill>
                <a:latin typeface="Nunito"/>
                <a:ea typeface="Nunito"/>
                <a:cs typeface="Nunito"/>
                <a:sym typeface="Nunito"/>
              </a:rPr>
              <a:t>Inclusive/collaborative projects</a:t>
            </a:r>
            <a:endParaRPr sz="2400">
              <a:solidFill>
                <a:srgbClr val="000000"/>
              </a:solidFill>
              <a:latin typeface="Nunito"/>
              <a:ea typeface="Nunito"/>
              <a:cs typeface="Nunito"/>
              <a:sym typeface="Nunito"/>
            </a:endParaRPr>
          </a:p>
          <a:p>
            <a:pPr marL="457200" lvl="0" indent="-381000" algn="l" rtl="0">
              <a:spcBef>
                <a:spcPts val="0"/>
              </a:spcBef>
              <a:spcAft>
                <a:spcPts val="0"/>
              </a:spcAft>
              <a:buClr>
                <a:srgbClr val="000000"/>
              </a:buClr>
              <a:buSzPts val="2400"/>
              <a:buFont typeface="Nunito"/>
              <a:buChar char="●"/>
            </a:pPr>
            <a:r>
              <a:rPr lang="en" sz="2400">
                <a:solidFill>
                  <a:srgbClr val="000000"/>
                </a:solidFill>
                <a:latin typeface="Nunito"/>
                <a:ea typeface="Nunito"/>
                <a:cs typeface="Nunito"/>
                <a:sym typeface="Nunito"/>
              </a:rPr>
              <a:t>Students as teachers</a:t>
            </a:r>
            <a:endParaRPr sz="2400">
              <a:solidFill>
                <a:srgbClr val="000000"/>
              </a:solidFill>
              <a:latin typeface="Nunito"/>
              <a:ea typeface="Nunito"/>
              <a:cs typeface="Nunito"/>
              <a:sym typeface="Nunito"/>
            </a:endParaRPr>
          </a:p>
          <a:p>
            <a:pPr marL="0" lvl="0" indent="0" algn="l" rtl="0">
              <a:spcBef>
                <a:spcPts val="1200"/>
              </a:spcBef>
              <a:spcAft>
                <a:spcPts val="1200"/>
              </a:spcAft>
              <a:buNone/>
            </a:pPr>
            <a:endParaRPr sz="2400">
              <a:solidFill>
                <a:srgbClr val="000000"/>
              </a:solidFill>
              <a:latin typeface="Nunito"/>
              <a:ea typeface="Nunito"/>
              <a:cs typeface="Nunito"/>
              <a:sym typeface="Nunito"/>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29"/>
          <p:cNvSpPr txBox="1"/>
          <p:nvPr/>
        </p:nvSpPr>
        <p:spPr>
          <a:xfrm>
            <a:off x="1444025" y="4656525"/>
            <a:ext cx="5918100" cy="324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t>borrowed from Christina Hendricks </a:t>
            </a:r>
            <a:r>
              <a:rPr lang="en" sz="900" u="sng">
                <a:solidFill>
                  <a:schemeClr val="hlink"/>
                </a:solidFill>
                <a:hlinkClick r:id="rId3"/>
              </a:rPr>
              <a:t>What’s Open About Open Pedagogy? </a:t>
            </a:r>
            <a:endParaRPr sz="900">
              <a:solidFill>
                <a:schemeClr val="dk2"/>
              </a:solidFill>
              <a:latin typeface="Calibri"/>
              <a:ea typeface="Calibri"/>
              <a:cs typeface="Calibri"/>
              <a:sym typeface="Calibri"/>
            </a:endParaRPr>
          </a:p>
          <a:p>
            <a:pPr marL="0" lvl="0" indent="0" algn="l" rtl="0">
              <a:spcBef>
                <a:spcPts val="0"/>
              </a:spcBef>
              <a:spcAft>
                <a:spcPts val="0"/>
              </a:spcAft>
              <a:buNone/>
            </a:pPr>
            <a:endParaRPr sz="1000">
              <a:solidFill>
                <a:schemeClr val="dk1"/>
              </a:solidFill>
              <a:latin typeface="Lato"/>
              <a:ea typeface="Lato"/>
              <a:cs typeface="Lato"/>
              <a:sym typeface="Lato"/>
            </a:endParaRPr>
          </a:p>
        </p:txBody>
      </p:sp>
      <p:pic>
        <p:nvPicPr>
          <p:cNvPr id="267" name="Google Shape;267;p29"/>
          <p:cNvPicPr preferRelativeResize="0"/>
          <p:nvPr/>
        </p:nvPicPr>
        <p:blipFill>
          <a:blip r:embed="rId4">
            <a:alphaModFix/>
          </a:blip>
          <a:stretch>
            <a:fillRect/>
          </a:stretch>
        </p:blipFill>
        <p:spPr>
          <a:xfrm>
            <a:off x="335101" y="250526"/>
            <a:ext cx="7956275" cy="45024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30"/>
          <p:cNvSpPr txBox="1">
            <a:spLocks noGrp="1"/>
          </p:cNvSpPr>
          <p:nvPr>
            <p:ph type="title"/>
          </p:nvPr>
        </p:nvSpPr>
        <p:spPr>
          <a:xfrm>
            <a:off x="311700" y="393925"/>
            <a:ext cx="8520600" cy="8313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Site for OEP Examples </a:t>
            </a:r>
            <a:endParaRPr/>
          </a:p>
        </p:txBody>
      </p:sp>
      <p:sp>
        <p:nvSpPr>
          <p:cNvPr id="273" name="Google Shape;273;p30"/>
          <p:cNvSpPr txBox="1"/>
          <p:nvPr/>
        </p:nvSpPr>
        <p:spPr>
          <a:xfrm>
            <a:off x="403475" y="1225225"/>
            <a:ext cx="31416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u="sng">
                <a:solidFill>
                  <a:schemeClr val="hlink"/>
                </a:solidFill>
                <a:latin typeface="Calibri"/>
                <a:ea typeface="Calibri"/>
                <a:cs typeface="Calibri"/>
                <a:sym typeface="Calibri"/>
                <a:hlinkClick r:id="rId3"/>
              </a:rPr>
              <a:t>Open Pedagogy Approaches</a:t>
            </a:r>
            <a:endParaRPr sz="2000">
              <a:solidFill>
                <a:schemeClr val="dk2"/>
              </a:solidFill>
              <a:latin typeface="Calibri"/>
              <a:ea typeface="Calibri"/>
              <a:cs typeface="Calibri"/>
              <a:sym typeface="Calibri"/>
            </a:endParaRPr>
          </a:p>
        </p:txBody>
      </p:sp>
      <p:sp>
        <p:nvSpPr>
          <p:cNvPr id="274" name="Google Shape;274;p30"/>
          <p:cNvSpPr txBox="1"/>
          <p:nvPr/>
        </p:nvSpPr>
        <p:spPr>
          <a:xfrm>
            <a:off x="449675" y="1862975"/>
            <a:ext cx="30492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u="sng">
                <a:solidFill>
                  <a:schemeClr val="hlink"/>
                </a:solidFill>
                <a:latin typeface="Calibri"/>
                <a:ea typeface="Calibri"/>
                <a:cs typeface="Calibri"/>
                <a:sym typeface="Calibri"/>
                <a:hlinkClick r:id="rId4"/>
              </a:rPr>
              <a:t>Open Pedagogy Notebook</a:t>
            </a:r>
            <a:endParaRPr sz="2100">
              <a:solidFill>
                <a:schemeClr val="dk2"/>
              </a:solidFill>
              <a:latin typeface="Calibri"/>
              <a:ea typeface="Calibri"/>
              <a:cs typeface="Calibri"/>
              <a:sym typeface="Calibri"/>
            </a:endParaRPr>
          </a:p>
        </p:txBody>
      </p:sp>
      <p:pic>
        <p:nvPicPr>
          <p:cNvPr id="275" name="Google Shape;275;p30">
            <a:hlinkClick r:id="rId5"/>
          </p:cNvPr>
          <p:cNvPicPr preferRelativeResize="0"/>
          <p:nvPr/>
        </p:nvPicPr>
        <p:blipFill>
          <a:blip r:embed="rId6">
            <a:alphaModFix/>
          </a:blip>
          <a:stretch>
            <a:fillRect/>
          </a:stretch>
        </p:blipFill>
        <p:spPr>
          <a:xfrm>
            <a:off x="1423325" y="2500713"/>
            <a:ext cx="6756271" cy="23379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31"/>
          <p:cNvSpPr txBox="1">
            <a:spLocks noGrp="1"/>
          </p:cNvSpPr>
          <p:nvPr>
            <p:ph type="title"/>
          </p:nvPr>
        </p:nvSpPr>
        <p:spPr>
          <a:xfrm>
            <a:off x="413275" y="443775"/>
            <a:ext cx="7505700" cy="786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600"/>
              <a:buNone/>
            </a:pPr>
            <a:r>
              <a:rPr lang="en"/>
              <a:t>OER Discovery Tools </a:t>
            </a:r>
            <a:endParaRPr/>
          </a:p>
        </p:txBody>
      </p:sp>
      <p:sp>
        <p:nvSpPr>
          <p:cNvPr id="281" name="Google Shape;281;p31"/>
          <p:cNvSpPr txBox="1">
            <a:spLocks noGrp="1"/>
          </p:cNvSpPr>
          <p:nvPr>
            <p:ph type="body" idx="1"/>
          </p:nvPr>
        </p:nvSpPr>
        <p:spPr>
          <a:xfrm>
            <a:off x="311700" y="3071798"/>
            <a:ext cx="8520600" cy="13254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sz="1200">
                <a:latin typeface="Open Sans Medium"/>
                <a:ea typeface="Open Sans Medium"/>
                <a:cs typeface="Open Sans Medium"/>
                <a:sym typeface="Open Sans Medium"/>
              </a:rPr>
              <a:t>Search databases to try first:</a:t>
            </a:r>
            <a:endParaRPr>
              <a:latin typeface="Open Sans Medium"/>
              <a:ea typeface="Open Sans Medium"/>
              <a:cs typeface="Open Sans Medium"/>
              <a:sym typeface="Open Sans Medium"/>
            </a:endParaRPr>
          </a:p>
          <a:p>
            <a:pPr marL="171450" lvl="0" indent="-171450" algn="l" rtl="0">
              <a:lnSpc>
                <a:spcPct val="115000"/>
              </a:lnSpc>
              <a:spcBef>
                <a:spcPts val="0"/>
              </a:spcBef>
              <a:spcAft>
                <a:spcPts val="0"/>
              </a:spcAft>
              <a:buSzPts val="1800"/>
              <a:buFont typeface="Open Sans Medium"/>
              <a:buChar char="●"/>
            </a:pPr>
            <a:r>
              <a:rPr lang="en" sz="1200" u="sng">
                <a:solidFill>
                  <a:srgbClr val="342E22"/>
                </a:solidFill>
                <a:latin typeface="Open Sans Medium"/>
                <a:ea typeface="Open Sans Medium"/>
                <a:cs typeface="Open Sans Medium"/>
                <a:sym typeface="Open Sans Medium"/>
                <a:hlinkClick r:id="rId3">
                  <a:extLst>
                    <a:ext uri="{A12FA001-AC4F-418D-AE19-62706E023703}">
                      <ahyp:hlinkClr xmlns:ahyp="http://schemas.microsoft.com/office/drawing/2018/hyperlinkcolor" val="tx"/>
                    </a:ext>
                  </a:extLst>
                </a:hlinkClick>
              </a:rPr>
              <a:t>DOAB</a:t>
            </a:r>
            <a:r>
              <a:rPr lang="en" sz="1200">
                <a:solidFill>
                  <a:srgbClr val="342E22"/>
                </a:solidFill>
                <a:latin typeface="Open Sans Medium"/>
                <a:ea typeface="Open Sans Medium"/>
                <a:cs typeface="Open Sans Medium"/>
                <a:sym typeface="Open Sans Medium"/>
              </a:rPr>
              <a:t> - Directory of Open Access Books - all titles are open access with varying reuse licenses.</a:t>
            </a:r>
            <a:endParaRPr>
              <a:latin typeface="Open Sans Medium"/>
              <a:ea typeface="Open Sans Medium"/>
              <a:cs typeface="Open Sans Medium"/>
              <a:sym typeface="Open Sans Medium"/>
            </a:endParaRPr>
          </a:p>
          <a:p>
            <a:pPr marL="171450" lvl="0" indent="-171450" algn="l" rtl="0">
              <a:lnSpc>
                <a:spcPct val="115000"/>
              </a:lnSpc>
              <a:spcBef>
                <a:spcPts val="0"/>
              </a:spcBef>
              <a:spcAft>
                <a:spcPts val="0"/>
              </a:spcAft>
              <a:buSzPts val="1800"/>
              <a:buFont typeface="Open Sans Medium"/>
              <a:buChar char="●"/>
            </a:pPr>
            <a:r>
              <a:rPr lang="en" sz="1200" u="sng">
                <a:solidFill>
                  <a:srgbClr val="342E22"/>
                </a:solidFill>
                <a:latin typeface="Open Sans Medium"/>
                <a:ea typeface="Open Sans Medium"/>
                <a:cs typeface="Open Sans Medium"/>
                <a:sym typeface="Open Sans Medium"/>
                <a:hlinkClick r:id="rId4">
                  <a:extLst>
                    <a:ext uri="{A12FA001-AC4F-418D-AE19-62706E023703}">
                      <ahyp:hlinkClr xmlns:ahyp="http://schemas.microsoft.com/office/drawing/2018/hyperlinkcolor" val="tx"/>
                    </a:ext>
                  </a:extLst>
                </a:hlinkClick>
              </a:rPr>
              <a:t>OER Commons- </a:t>
            </a:r>
            <a:r>
              <a:rPr lang="en" sz="1200">
                <a:latin typeface="Open Sans Medium"/>
                <a:ea typeface="Open Sans Medium"/>
                <a:cs typeface="Open Sans Medium"/>
                <a:sym typeface="Open Sans Medium"/>
              </a:rPr>
              <a:t>largest public library of OER content. Filter by type and education level. </a:t>
            </a:r>
            <a:endParaRPr>
              <a:latin typeface="Open Sans Medium"/>
              <a:ea typeface="Open Sans Medium"/>
              <a:cs typeface="Open Sans Medium"/>
              <a:sym typeface="Open Sans Medium"/>
            </a:endParaRPr>
          </a:p>
          <a:p>
            <a:pPr marL="171450" lvl="0" indent="-171450" algn="l" rtl="0">
              <a:lnSpc>
                <a:spcPct val="115000"/>
              </a:lnSpc>
              <a:spcBef>
                <a:spcPts val="0"/>
              </a:spcBef>
              <a:spcAft>
                <a:spcPts val="0"/>
              </a:spcAft>
              <a:buSzPts val="1800"/>
              <a:buFont typeface="Open Sans Medium"/>
              <a:buChar char="●"/>
            </a:pPr>
            <a:r>
              <a:rPr lang="en" sz="1200" u="sng">
                <a:solidFill>
                  <a:srgbClr val="645220"/>
                </a:solidFill>
                <a:latin typeface="Open Sans Medium"/>
                <a:ea typeface="Open Sans Medium"/>
                <a:cs typeface="Open Sans Medium"/>
                <a:sym typeface="Open Sans Medium"/>
                <a:hlinkClick r:id="rId5">
                  <a:extLst>
                    <a:ext uri="{A12FA001-AC4F-418D-AE19-62706E023703}">
                      <ahyp:hlinkClr xmlns:ahyp="http://schemas.microsoft.com/office/drawing/2018/hyperlinkcolor" val="tx"/>
                    </a:ext>
                  </a:extLst>
                </a:hlinkClick>
              </a:rPr>
              <a:t>OASIS</a:t>
            </a:r>
            <a:r>
              <a:rPr lang="en" sz="1200">
                <a:solidFill>
                  <a:srgbClr val="222222"/>
                </a:solidFill>
                <a:latin typeface="Open Sans Medium"/>
                <a:ea typeface="Open Sans Medium"/>
                <a:cs typeface="Open Sans Medium"/>
                <a:sym typeface="Open Sans Medium"/>
              </a:rPr>
              <a:t> -  search tool that includes public domain content, includes full courses.</a:t>
            </a:r>
            <a:endParaRPr sz="1200">
              <a:solidFill>
                <a:srgbClr val="222222"/>
              </a:solidFill>
              <a:latin typeface="Open Sans Medium"/>
              <a:ea typeface="Open Sans Medium"/>
              <a:cs typeface="Open Sans Medium"/>
              <a:sym typeface="Open Sans Medium"/>
            </a:endParaRPr>
          </a:p>
        </p:txBody>
      </p:sp>
      <p:sp>
        <p:nvSpPr>
          <p:cNvPr id="282" name="Google Shape;282;p31"/>
          <p:cNvSpPr txBox="1"/>
          <p:nvPr/>
        </p:nvSpPr>
        <p:spPr>
          <a:xfrm>
            <a:off x="413279" y="1229825"/>
            <a:ext cx="8477100" cy="1731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300"/>
              </a:spcBef>
              <a:spcAft>
                <a:spcPts val="0"/>
              </a:spcAft>
              <a:buClr>
                <a:srgbClr val="000000"/>
              </a:buClr>
              <a:buSzPts val="1400"/>
              <a:buFont typeface="Arial"/>
              <a:buNone/>
            </a:pPr>
            <a:r>
              <a:rPr lang="en" sz="1400" i="0" u="none" strike="noStrike" cap="none">
                <a:solidFill>
                  <a:srgbClr val="000000"/>
                </a:solidFill>
                <a:latin typeface="Open Sans"/>
                <a:ea typeface="Open Sans"/>
                <a:cs typeface="Open Sans"/>
                <a:sym typeface="Open Sans"/>
              </a:rPr>
              <a:t>Textbooks: </a:t>
            </a:r>
            <a:endParaRPr sz="1400" i="0" u="none" strike="noStrike" cap="none">
              <a:solidFill>
                <a:srgbClr val="000000"/>
              </a:solidFill>
              <a:latin typeface="Open Sans"/>
              <a:ea typeface="Open Sans"/>
              <a:cs typeface="Open Sans"/>
              <a:sym typeface="Open Sans"/>
            </a:endParaRPr>
          </a:p>
          <a:p>
            <a:pPr marL="457200" marR="0" lvl="0" indent="-317500" algn="l" rtl="0">
              <a:lnSpc>
                <a:spcPct val="100000"/>
              </a:lnSpc>
              <a:spcBef>
                <a:spcPts val="300"/>
              </a:spcBef>
              <a:spcAft>
                <a:spcPts val="0"/>
              </a:spcAft>
              <a:buClr>
                <a:schemeClr val="dk2"/>
              </a:buClr>
              <a:buSzPts val="1400"/>
              <a:buFont typeface="Open Sans"/>
              <a:buChar char="●"/>
            </a:pPr>
            <a:r>
              <a:rPr lang="en" sz="1400" i="0" u="sng" strike="noStrike" cap="none">
                <a:solidFill>
                  <a:schemeClr val="accent5"/>
                </a:solidFill>
                <a:latin typeface="Open Sans"/>
                <a:ea typeface="Open Sans"/>
                <a:cs typeface="Open Sans"/>
                <a:sym typeface="Open Sans"/>
                <a:hlinkClick r:id="rId6">
                  <a:extLst>
                    <a:ext uri="{A12FA001-AC4F-418D-AE19-62706E023703}">
                      <ahyp:hlinkClr xmlns:ahyp="http://schemas.microsoft.com/office/drawing/2018/hyperlinkcolor" val="tx"/>
                    </a:ext>
                  </a:extLst>
                </a:hlinkClick>
              </a:rPr>
              <a:t>BCOpen Campus</a:t>
            </a:r>
            <a:r>
              <a:rPr lang="en" sz="1400" i="0" u="none" strike="noStrike" cap="none">
                <a:solidFill>
                  <a:srgbClr val="222222"/>
                </a:solidFill>
                <a:latin typeface="Open Sans"/>
                <a:ea typeface="Open Sans"/>
                <a:cs typeface="Open Sans"/>
                <a:sym typeface="Open Sans"/>
              </a:rPr>
              <a:t> - publisher and creator of open textbooks, guides and best practices </a:t>
            </a:r>
            <a:endParaRPr sz="1400" i="0" u="none" strike="noStrike" cap="none">
              <a:solidFill>
                <a:srgbClr val="222222"/>
              </a:solidFill>
              <a:latin typeface="Open Sans"/>
              <a:ea typeface="Open Sans"/>
              <a:cs typeface="Open Sans"/>
              <a:sym typeface="Open Sans"/>
            </a:endParaRPr>
          </a:p>
          <a:p>
            <a:pPr marL="457200" marR="0" lvl="0" indent="-317500" algn="l" rtl="0">
              <a:lnSpc>
                <a:spcPct val="100000"/>
              </a:lnSpc>
              <a:spcBef>
                <a:spcPts val="0"/>
              </a:spcBef>
              <a:spcAft>
                <a:spcPts val="0"/>
              </a:spcAft>
              <a:buClr>
                <a:schemeClr val="dk2"/>
              </a:buClr>
              <a:buSzPts val="1400"/>
              <a:buFont typeface="Open Sans"/>
              <a:buChar char="●"/>
            </a:pPr>
            <a:r>
              <a:rPr lang="en" sz="1400" i="0" u="sng" strike="noStrike" cap="none">
                <a:solidFill>
                  <a:srgbClr val="342E22"/>
                </a:solidFill>
                <a:latin typeface="Open Sans"/>
                <a:ea typeface="Open Sans"/>
                <a:cs typeface="Open Sans"/>
                <a:sym typeface="Open Sans"/>
                <a:hlinkClick r:id="rId7">
                  <a:extLst>
                    <a:ext uri="{A12FA001-AC4F-418D-AE19-62706E023703}">
                      <ahyp:hlinkClr xmlns:ahyp="http://schemas.microsoft.com/office/drawing/2018/hyperlinkcolor" val="tx"/>
                    </a:ext>
                  </a:extLst>
                </a:hlinkClick>
              </a:rPr>
              <a:t>OpenStax</a:t>
            </a:r>
            <a:r>
              <a:rPr lang="en" sz="1400" i="0" u="none" strike="noStrike" cap="none">
                <a:solidFill>
                  <a:schemeClr val="dk2"/>
                </a:solidFill>
                <a:latin typeface="Open Sans"/>
                <a:ea typeface="Open Sans"/>
                <a:cs typeface="Open Sans"/>
                <a:sym typeface="Open Sans"/>
              </a:rPr>
              <a:t> – </a:t>
            </a:r>
            <a:r>
              <a:rPr lang="en" sz="1400" i="0" u="none" strike="noStrike" cap="none">
                <a:solidFill>
                  <a:srgbClr val="222222"/>
                </a:solidFill>
                <a:latin typeface="Open Sans"/>
                <a:ea typeface="Open Sans"/>
                <a:cs typeface="Open Sans"/>
                <a:sym typeface="Open Sans"/>
              </a:rPr>
              <a:t>Leading OER peer-reviewed textbooks</a:t>
            </a:r>
            <a:endParaRPr sz="1400" i="0" u="none" strike="noStrike" cap="none">
              <a:solidFill>
                <a:srgbClr val="222222"/>
              </a:solidFill>
              <a:latin typeface="Open Sans"/>
              <a:ea typeface="Open Sans"/>
              <a:cs typeface="Open Sans"/>
              <a:sym typeface="Open Sans"/>
            </a:endParaRPr>
          </a:p>
          <a:p>
            <a:pPr marL="457200" marR="0" lvl="0" indent="-317500" algn="l" rtl="0">
              <a:lnSpc>
                <a:spcPct val="100000"/>
              </a:lnSpc>
              <a:spcBef>
                <a:spcPts val="0"/>
              </a:spcBef>
              <a:spcAft>
                <a:spcPts val="0"/>
              </a:spcAft>
              <a:buClr>
                <a:schemeClr val="dk2"/>
              </a:buClr>
              <a:buSzPts val="1400"/>
              <a:buFont typeface="Open Sans"/>
              <a:buChar char="●"/>
            </a:pPr>
            <a:r>
              <a:rPr lang="en" sz="1400" i="0" u="sng" strike="noStrike" cap="none">
                <a:solidFill>
                  <a:srgbClr val="342E22"/>
                </a:solidFill>
                <a:latin typeface="Open Sans"/>
                <a:ea typeface="Open Sans"/>
                <a:cs typeface="Open Sans"/>
                <a:sym typeface="Open Sans"/>
                <a:hlinkClick r:id="rId8">
                  <a:extLst>
                    <a:ext uri="{A12FA001-AC4F-418D-AE19-62706E023703}">
                      <ahyp:hlinkClr xmlns:ahyp="http://schemas.microsoft.com/office/drawing/2018/hyperlinkcolor" val="tx"/>
                    </a:ext>
                  </a:extLst>
                </a:hlinkClick>
              </a:rPr>
              <a:t>Open Textbook Library </a:t>
            </a:r>
            <a:r>
              <a:rPr lang="en" sz="1400" i="0" u="none" strike="noStrike" cap="none">
                <a:solidFill>
                  <a:srgbClr val="222222"/>
                </a:solidFill>
                <a:latin typeface="Open Sans"/>
                <a:ea typeface="Open Sans"/>
                <a:cs typeface="Open Sans"/>
                <a:sym typeface="Open Sans"/>
              </a:rPr>
              <a:t>-  University of Minnesota premiere resource for peer-reviewed academic textbooks, member organization with textbook library.</a:t>
            </a:r>
            <a:endParaRPr sz="1400" i="0" u="none" strike="noStrike" cap="none">
              <a:solidFill>
                <a:srgbClr val="222222"/>
              </a:solidFill>
              <a:latin typeface="Open Sans"/>
              <a:ea typeface="Open Sans"/>
              <a:cs typeface="Open Sans"/>
              <a:sym typeface="Open Sans"/>
            </a:endParaRPr>
          </a:p>
          <a:p>
            <a:pPr marL="457200" marR="0" lvl="0" indent="-317500" algn="l" rtl="0">
              <a:lnSpc>
                <a:spcPct val="100000"/>
              </a:lnSpc>
              <a:spcBef>
                <a:spcPts val="0"/>
              </a:spcBef>
              <a:spcAft>
                <a:spcPts val="0"/>
              </a:spcAft>
              <a:buClr>
                <a:schemeClr val="dk2"/>
              </a:buClr>
              <a:buSzPts val="1400"/>
              <a:buFont typeface="Open Sans"/>
              <a:buChar char="●"/>
            </a:pPr>
            <a:r>
              <a:rPr lang="en" sz="1400" i="0" u="sng" strike="noStrike" cap="none">
                <a:solidFill>
                  <a:schemeClr val="accent5"/>
                </a:solidFill>
                <a:latin typeface="Open Sans"/>
                <a:ea typeface="Open Sans"/>
                <a:cs typeface="Open Sans"/>
                <a:sym typeface="Open Sans"/>
                <a:hlinkClick r:id="rId9">
                  <a:extLst>
                    <a:ext uri="{A12FA001-AC4F-418D-AE19-62706E023703}">
                      <ahyp:hlinkClr xmlns:ahyp="http://schemas.microsoft.com/office/drawing/2018/hyperlinkcolor" val="tx"/>
                    </a:ext>
                  </a:extLst>
                </a:hlinkClick>
              </a:rPr>
              <a:t>Pressbooks Directory </a:t>
            </a:r>
            <a:r>
              <a:rPr lang="en" sz="1400" i="0" u="none" strike="noStrike" cap="none">
                <a:solidFill>
                  <a:srgbClr val="222222"/>
                </a:solidFill>
                <a:latin typeface="Open Sans"/>
                <a:ea typeface="Open Sans"/>
                <a:cs typeface="Open Sans"/>
                <a:sym typeface="Open Sans"/>
              </a:rPr>
              <a:t>- Index of openly published books using Pressbooks network - includes a filter for H5P activities</a:t>
            </a:r>
            <a:endParaRPr sz="1400" i="0" u="none" strike="noStrike" cap="none">
              <a:solidFill>
                <a:srgbClr val="222222"/>
              </a:solidFill>
              <a:latin typeface="Open Sans"/>
              <a:ea typeface="Open Sans"/>
              <a:cs typeface="Open Sans"/>
              <a:sym typeface="Open Sans"/>
            </a:endParaRPr>
          </a:p>
        </p:txBody>
      </p:sp>
      <p:sp>
        <p:nvSpPr>
          <p:cNvPr id="283" name="Google Shape;283;p31"/>
          <p:cNvSpPr txBox="1"/>
          <p:nvPr/>
        </p:nvSpPr>
        <p:spPr>
          <a:xfrm>
            <a:off x="2878218" y="4507585"/>
            <a:ext cx="3118200" cy="523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400" b="1" i="0" u="none" strike="noStrike" cap="none">
                <a:solidFill>
                  <a:srgbClr val="222222"/>
                </a:solidFill>
                <a:latin typeface="Open Sans"/>
                <a:ea typeface="Open Sans"/>
                <a:cs typeface="Open Sans"/>
                <a:sym typeface="Open Sans"/>
              </a:rPr>
              <a:t>FULL LIST ON </a:t>
            </a:r>
            <a:r>
              <a:rPr lang="en" sz="1400" b="1" i="0" u="sng" strike="noStrike" cap="none">
                <a:solidFill>
                  <a:schemeClr val="accent5"/>
                </a:solidFill>
                <a:latin typeface="Open Sans"/>
                <a:ea typeface="Open Sans"/>
                <a:cs typeface="Open Sans"/>
                <a:sym typeface="Open Sans"/>
                <a:hlinkClick r:id="rId10">
                  <a:extLst>
                    <a:ext uri="{A12FA001-AC4F-418D-AE19-62706E023703}">
                      <ahyp:hlinkClr xmlns:ahyp="http://schemas.microsoft.com/office/drawing/2018/hyperlinkcolor" val="tx"/>
                    </a:ext>
                  </a:extLst>
                </a:hlinkClick>
              </a:rPr>
              <a:t>OER Library GUIDE </a:t>
            </a:r>
            <a:endParaRPr sz="1400" b="1" i="0" u="none" strike="noStrike" cap="none">
              <a:solidFill>
                <a:srgbClr val="000000"/>
              </a:solidFill>
              <a:latin typeface="Open Sans"/>
              <a:ea typeface="Open Sans"/>
              <a:cs typeface="Open Sans"/>
              <a:sym typeface="Open Sans"/>
            </a:endParaRPr>
          </a:p>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32"/>
          <p:cNvSpPr txBox="1">
            <a:spLocks noGrp="1"/>
          </p:cNvSpPr>
          <p:nvPr>
            <p:ph type="title"/>
          </p:nvPr>
        </p:nvSpPr>
        <p:spPr>
          <a:xfrm>
            <a:off x="558450" y="544675"/>
            <a:ext cx="8520600" cy="707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600"/>
              <a:buNone/>
            </a:pPr>
            <a:r>
              <a:rPr lang="en"/>
              <a:t>Other types of free (not OER)</a:t>
            </a:r>
            <a:endParaRPr/>
          </a:p>
        </p:txBody>
      </p:sp>
      <p:sp>
        <p:nvSpPr>
          <p:cNvPr id="289" name="Google Shape;289;p32"/>
          <p:cNvSpPr txBox="1">
            <a:spLocks noGrp="1"/>
          </p:cNvSpPr>
          <p:nvPr>
            <p:ph type="body" idx="1"/>
          </p:nvPr>
        </p:nvSpPr>
        <p:spPr>
          <a:xfrm>
            <a:off x="558450" y="1436825"/>
            <a:ext cx="8027100" cy="24492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 sz="2000"/>
              <a:t>Lectures - Videos, PP,  </a:t>
            </a:r>
            <a:r>
              <a:rPr lang="en" sz="2000" u="sng">
                <a:solidFill>
                  <a:schemeClr val="hlink"/>
                </a:solidFill>
                <a:hlinkClick r:id="rId3"/>
              </a:rPr>
              <a:t>TedX</a:t>
            </a:r>
            <a:r>
              <a:rPr lang="en" sz="2000"/>
              <a:t>,  </a:t>
            </a:r>
            <a:r>
              <a:rPr lang="en" sz="2000" u="sng">
                <a:solidFill>
                  <a:schemeClr val="hlink"/>
                </a:solidFill>
                <a:hlinkClick r:id="rId4"/>
              </a:rPr>
              <a:t>TedEd</a:t>
            </a:r>
            <a:r>
              <a:rPr lang="en" sz="2000"/>
              <a:t>, YouTube, Google </a:t>
            </a:r>
            <a:r>
              <a:rPr lang="en" sz="1400"/>
              <a:t>(open license setting) </a:t>
            </a:r>
            <a:endParaRPr sz="1400"/>
          </a:p>
          <a:p>
            <a:pPr marL="457200" lvl="0" indent="-355600" algn="l" rtl="0">
              <a:lnSpc>
                <a:spcPct val="115000"/>
              </a:lnSpc>
              <a:spcBef>
                <a:spcPts val="0"/>
              </a:spcBef>
              <a:spcAft>
                <a:spcPts val="0"/>
              </a:spcAft>
              <a:buSzPts val="2000"/>
              <a:buChar char="●"/>
            </a:pPr>
            <a:r>
              <a:rPr lang="en" sz="2000"/>
              <a:t>Videos - OU </a:t>
            </a:r>
            <a:r>
              <a:rPr lang="en" sz="2000" u="sng">
                <a:solidFill>
                  <a:schemeClr val="hlink"/>
                </a:solidFill>
                <a:hlinkClick r:id="rId5"/>
              </a:rPr>
              <a:t>Kresge video databases</a:t>
            </a:r>
            <a:r>
              <a:rPr lang="en" sz="2000"/>
              <a:t> - </a:t>
            </a:r>
            <a:r>
              <a:rPr lang="en" sz="2000" i="1"/>
              <a:t>check you institution</a:t>
            </a:r>
            <a:endParaRPr sz="2000" i="1"/>
          </a:p>
          <a:p>
            <a:pPr marL="457200" lvl="0" indent="-355600" algn="l" rtl="0">
              <a:lnSpc>
                <a:spcPct val="115000"/>
              </a:lnSpc>
              <a:spcBef>
                <a:spcPts val="0"/>
              </a:spcBef>
              <a:spcAft>
                <a:spcPts val="0"/>
              </a:spcAft>
              <a:buSzPts val="2000"/>
              <a:buChar char="●"/>
            </a:pPr>
            <a:r>
              <a:rPr lang="en" sz="2000"/>
              <a:t>Images -  </a:t>
            </a:r>
            <a:r>
              <a:rPr lang="en" sz="2000" u="sng">
                <a:solidFill>
                  <a:schemeClr val="hlink"/>
                </a:solidFill>
                <a:hlinkClick r:id="rId6"/>
              </a:rPr>
              <a:t>OER guide</a:t>
            </a:r>
            <a:r>
              <a:rPr lang="en" sz="2000"/>
              <a:t> finding CC content </a:t>
            </a:r>
            <a:endParaRPr sz="2000"/>
          </a:p>
          <a:p>
            <a:pPr marL="457200" lvl="0" indent="-355600" algn="l" rtl="0">
              <a:lnSpc>
                <a:spcPct val="115000"/>
              </a:lnSpc>
              <a:spcBef>
                <a:spcPts val="0"/>
              </a:spcBef>
              <a:spcAft>
                <a:spcPts val="0"/>
              </a:spcAft>
              <a:buSzPts val="2000"/>
              <a:buChar char="●"/>
            </a:pPr>
            <a:r>
              <a:rPr lang="en" sz="2000"/>
              <a:t>Articles and ebooks </a:t>
            </a:r>
            <a:r>
              <a:rPr lang="en" sz="2000" u="sng">
                <a:solidFill>
                  <a:schemeClr val="hlink"/>
                </a:solidFill>
                <a:hlinkClick r:id="rId7"/>
              </a:rPr>
              <a:t>Library licensed databases </a:t>
            </a:r>
            <a:r>
              <a:rPr lang="en" sz="2000"/>
              <a:t>- Databases by format, A-Z, subject - </a:t>
            </a:r>
            <a:r>
              <a:rPr lang="en" sz="2000" i="1"/>
              <a:t>check you institution</a:t>
            </a:r>
            <a:endParaRPr sz="2000"/>
          </a:p>
          <a:p>
            <a:pPr marL="457200" lvl="0" indent="-355600" algn="l" rtl="0">
              <a:lnSpc>
                <a:spcPct val="115000"/>
              </a:lnSpc>
              <a:spcBef>
                <a:spcPts val="0"/>
              </a:spcBef>
              <a:spcAft>
                <a:spcPts val="0"/>
              </a:spcAft>
              <a:buSzPts val="2000"/>
              <a:buChar char="●"/>
            </a:pPr>
            <a:r>
              <a:rPr lang="en" sz="2000"/>
              <a:t>Openly accessible sources - Library of Congress, archives, museums etc. </a:t>
            </a:r>
            <a:endParaRPr sz="20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p33"/>
          <p:cNvSpPr txBox="1">
            <a:spLocks noGrp="1"/>
          </p:cNvSpPr>
          <p:nvPr>
            <p:ph type="title"/>
          </p:nvPr>
        </p:nvSpPr>
        <p:spPr>
          <a:xfrm>
            <a:off x="449625" y="458250"/>
            <a:ext cx="8584500" cy="8406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Professional Development &amp; Funding Opportunities </a:t>
            </a:r>
            <a:endParaRPr/>
          </a:p>
        </p:txBody>
      </p:sp>
      <p:sp>
        <p:nvSpPr>
          <p:cNvPr id="295" name="Google Shape;295;p33"/>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sz="1000">
                <a:solidFill>
                  <a:schemeClr val="dk2"/>
                </a:solidFill>
                <a:latin typeface="Nunito"/>
                <a:ea typeface="Nunito"/>
                <a:cs typeface="Nunito"/>
                <a:sym typeface="Nunito"/>
              </a:rPr>
              <a:t>18</a:t>
            </a:fld>
            <a:endParaRPr sz="1000">
              <a:solidFill>
                <a:schemeClr val="dk2"/>
              </a:solidFill>
              <a:latin typeface="Nunito"/>
              <a:ea typeface="Nunito"/>
              <a:cs typeface="Nunito"/>
              <a:sym typeface="Nunito"/>
            </a:endParaRPr>
          </a:p>
        </p:txBody>
      </p:sp>
      <p:pic>
        <p:nvPicPr>
          <p:cNvPr id="296" name="Google Shape;296;p33">
            <a:hlinkClick r:id="rId3"/>
          </p:cNvPr>
          <p:cNvPicPr preferRelativeResize="0"/>
          <p:nvPr/>
        </p:nvPicPr>
        <p:blipFill rotWithShape="1">
          <a:blip r:embed="rId4">
            <a:alphaModFix/>
          </a:blip>
          <a:srcRect l="16275"/>
          <a:stretch/>
        </p:blipFill>
        <p:spPr>
          <a:xfrm>
            <a:off x="513775" y="1298850"/>
            <a:ext cx="3000000" cy="2332337"/>
          </a:xfrm>
          <a:prstGeom prst="rect">
            <a:avLst/>
          </a:prstGeom>
          <a:noFill/>
          <a:ln>
            <a:noFill/>
          </a:ln>
        </p:spPr>
      </p:pic>
      <p:sp>
        <p:nvSpPr>
          <p:cNvPr id="297" name="Google Shape;297;p33"/>
          <p:cNvSpPr txBox="1"/>
          <p:nvPr/>
        </p:nvSpPr>
        <p:spPr>
          <a:xfrm>
            <a:off x="449625" y="3631175"/>
            <a:ext cx="2952900" cy="58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u="sng">
                <a:solidFill>
                  <a:schemeClr val="hlink"/>
                </a:solidFill>
                <a:latin typeface="Calibri"/>
                <a:ea typeface="Calibri"/>
                <a:cs typeface="Calibri"/>
                <a:sym typeface="Calibri"/>
                <a:hlinkClick r:id="rId5"/>
              </a:rPr>
              <a:t>https://certificate.mioer.org/</a:t>
            </a:r>
            <a:endParaRPr sz="1300">
              <a:solidFill>
                <a:schemeClr val="dk2"/>
              </a:solidFill>
              <a:latin typeface="Calibri"/>
              <a:ea typeface="Calibri"/>
              <a:cs typeface="Calibri"/>
              <a:sym typeface="Calibri"/>
            </a:endParaRPr>
          </a:p>
          <a:p>
            <a:pPr marL="0" lvl="0" indent="0" algn="l" rtl="0">
              <a:spcBef>
                <a:spcPts val="0"/>
              </a:spcBef>
              <a:spcAft>
                <a:spcPts val="0"/>
              </a:spcAft>
              <a:buNone/>
            </a:pPr>
            <a:r>
              <a:rPr lang="en" sz="1300">
                <a:solidFill>
                  <a:schemeClr val="dk2"/>
                </a:solidFill>
                <a:latin typeface="Calibri"/>
                <a:ea typeface="Calibri"/>
                <a:cs typeface="Calibri"/>
                <a:sym typeface="Calibri"/>
              </a:rPr>
              <a:t>OU faculty earn $100 for completion</a:t>
            </a:r>
            <a:endParaRPr sz="1300">
              <a:solidFill>
                <a:schemeClr val="dk2"/>
              </a:solidFill>
              <a:latin typeface="Calibri"/>
              <a:ea typeface="Calibri"/>
              <a:cs typeface="Calibri"/>
              <a:sym typeface="Calibri"/>
            </a:endParaRPr>
          </a:p>
        </p:txBody>
      </p:sp>
      <p:sp>
        <p:nvSpPr>
          <p:cNvPr id="298" name="Google Shape;298;p33"/>
          <p:cNvSpPr txBox="1"/>
          <p:nvPr/>
        </p:nvSpPr>
        <p:spPr>
          <a:xfrm>
            <a:off x="4878850" y="1412850"/>
            <a:ext cx="4287600" cy="384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300">
              <a:solidFill>
                <a:schemeClr val="dk2"/>
              </a:solidFill>
              <a:latin typeface="Calibri"/>
              <a:ea typeface="Calibri"/>
              <a:cs typeface="Calibri"/>
              <a:sym typeface="Calibri"/>
            </a:endParaRPr>
          </a:p>
        </p:txBody>
      </p:sp>
      <p:sp>
        <p:nvSpPr>
          <p:cNvPr id="299" name="Google Shape;299;p33"/>
          <p:cNvSpPr txBox="1"/>
          <p:nvPr/>
        </p:nvSpPr>
        <p:spPr>
          <a:xfrm>
            <a:off x="6944375" y="3565300"/>
            <a:ext cx="1973700" cy="1031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Friday, November 7th at Washtenaw Community College</a:t>
            </a:r>
            <a:br>
              <a:rPr lang="en"/>
            </a:br>
            <a:r>
              <a:rPr lang="en" sz="1300" u="sng">
                <a:solidFill>
                  <a:schemeClr val="hlink"/>
                </a:solidFill>
                <a:hlinkClick r:id="rId6"/>
              </a:rPr>
              <a:t>https://www.mioer.org/</a:t>
            </a:r>
            <a:endParaRPr/>
          </a:p>
        </p:txBody>
      </p:sp>
      <p:sp>
        <p:nvSpPr>
          <p:cNvPr id="300" name="Google Shape;300;p33"/>
          <p:cNvSpPr txBox="1"/>
          <p:nvPr/>
        </p:nvSpPr>
        <p:spPr>
          <a:xfrm>
            <a:off x="6995525" y="1125125"/>
            <a:ext cx="18714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a:solidFill>
                  <a:schemeClr val="dk2"/>
                </a:solidFill>
                <a:latin typeface="Calibri"/>
                <a:ea typeface="Calibri"/>
                <a:cs typeface="Calibri"/>
                <a:sym typeface="Calibri"/>
              </a:rPr>
              <a:t>MI-OER Network</a:t>
            </a:r>
            <a:endParaRPr sz="1600" b="1">
              <a:solidFill>
                <a:schemeClr val="dk2"/>
              </a:solidFill>
              <a:latin typeface="Calibri"/>
              <a:ea typeface="Calibri"/>
              <a:cs typeface="Calibri"/>
              <a:sym typeface="Calibri"/>
            </a:endParaRPr>
          </a:p>
        </p:txBody>
      </p:sp>
      <p:pic>
        <p:nvPicPr>
          <p:cNvPr id="301" name="Google Shape;301;p33" title="ACMI Logo_crop.png"/>
          <p:cNvPicPr preferRelativeResize="0"/>
          <p:nvPr/>
        </p:nvPicPr>
        <p:blipFill>
          <a:blip r:embed="rId7">
            <a:alphaModFix/>
          </a:blip>
          <a:stretch>
            <a:fillRect/>
          </a:stretch>
        </p:blipFill>
        <p:spPr>
          <a:xfrm>
            <a:off x="3836524" y="1185700"/>
            <a:ext cx="2478440" cy="2445474"/>
          </a:xfrm>
          <a:prstGeom prst="rect">
            <a:avLst/>
          </a:prstGeom>
          <a:noFill/>
          <a:ln>
            <a:noFill/>
          </a:ln>
        </p:spPr>
      </p:pic>
      <p:sp>
        <p:nvSpPr>
          <p:cNvPr id="302" name="Google Shape;302;p33"/>
          <p:cNvSpPr txBox="1"/>
          <p:nvPr/>
        </p:nvSpPr>
        <p:spPr>
          <a:xfrm>
            <a:off x="3744800" y="3788500"/>
            <a:ext cx="2661900" cy="58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u="sng">
                <a:solidFill>
                  <a:schemeClr val="hlink"/>
                </a:solidFill>
                <a:latin typeface="Calibri"/>
                <a:ea typeface="Calibri"/>
                <a:cs typeface="Calibri"/>
                <a:sym typeface="Calibri"/>
                <a:hlinkClick r:id="rId8"/>
              </a:rPr>
              <a:t>https://oakland.libguides.com/ACMI</a:t>
            </a:r>
            <a:endParaRPr sz="1300">
              <a:solidFill>
                <a:schemeClr val="dk2"/>
              </a:solidFill>
              <a:latin typeface="Calibri"/>
              <a:ea typeface="Calibri"/>
              <a:cs typeface="Calibri"/>
              <a:sym typeface="Calibri"/>
            </a:endParaRPr>
          </a:p>
          <a:p>
            <a:pPr marL="0" lvl="0" indent="0" algn="l" rtl="0">
              <a:spcBef>
                <a:spcPts val="0"/>
              </a:spcBef>
              <a:spcAft>
                <a:spcPts val="0"/>
              </a:spcAft>
              <a:buNone/>
            </a:pPr>
            <a:r>
              <a:rPr lang="en" sz="1300">
                <a:solidFill>
                  <a:schemeClr val="dk2"/>
                </a:solidFill>
                <a:latin typeface="Calibri"/>
                <a:ea typeface="Calibri"/>
                <a:cs typeface="Calibri"/>
                <a:sym typeface="Calibri"/>
              </a:rPr>
              <a:t>Course conversion stipends</a:t>
            </a:r>
            <a:endParaRPr sz="1300">
              <a:solidFill>
                <a:schemeClr val="dk2"/>
              </a:solidFill>
              <a:latin typeface="Calibri"/>
              <a:ea typeface="Calibri"/>
              <a:cs typeface="Calibri"/>
              <a:sym typeface="Calibri"/>
            </a:endParaRPr>
          </a:p>
        </p:txBody>
      </p:sp>
      <p:pic>
        <p:nvPicPr>
          <p:cNvPr id="303" name="Google Shape;303;p33" title="MIOER_conf2025.png"/>
          <p:cNvPicPr preferRelativeResize="0"/>
          <p:nvPr/>
        </p:nvPicPr>
        <p:blipFill>
          <a:blip r:embed="rId9">
            <a:alphaModFix/>
          </a:blip>
          <a:stretch>
            <a:fillRect/>
          </a:stretch>
        </p:blipFill>
        <p:spPr>
          <a:xfrm>
            <a:off x="6893326" y="1556218"/>
            <a:ext cx="1871400" cy="1889919"/>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p34"/>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sz="3600"/>
              <a:t>Thank you!</a:t>
            </a:r>
            <a:endParaRPr sz="3600"/>
          </a:p>
        </p:txBody>
      </p:sp>
      <p:sp>
        <p:nvSpPr>
          <p:cNvPr id="309" name="Google Shape;309;p34"/>
          <p:cNvSpPr txBox="1">
            <a:spLocks noGrp="1"/>
          </p:cNvSpPr>
          <p:nvPr>
            <p:ph type="body" idx="1"/>
          </p:nvPr>
        </p:nvSpPr>
        <p:spPr>
          <a:xfrm>
            <a:off x="819150" y="1990725"/>
            <a:ext cx="7505700" cy="24480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3000"/>
              <a:t>Julia Rodriguez ~ </a:t>
            </a:r>
            <a:r>
              <a:rPr lang="en" sz="3000" u="sng">
                <a:solidFill>
                  <a:schemeClr val="hlink"/>
                </a:solidFill>
                <a:hlinkClick r:id="rId3"/>
              </a:rPr>
              <a:t>juliar@oakland.edu</a:t>
            </a:r>
            <a:endParaRPr sz="3000"/>
          </a:p>
          <a:p>
            <a:pPr marL="0" lvl="0" indent="0" algn="l" rtl="0">
              <a:spcBef>
                <a:spcPts val="1200"/>
              </a:spcBef>
              <a:spcAft>
                <a:spcPts val="0"/>
              </a:spcAft>
              <a:buNone/>
            </a:pPr>
            <a:endParaRPr sz="3000"/>
          </a:p>
          <a:p>
            <a:pPr marL="0" lvl="0" indent="0" algn="l" rtl="0">
              <a:spcBef>
                <a:spcPts val="1200"/>
              </a:spcBef>
              <a:spcAft>
                <a:spcPts val="1200"/>
              </a:spcAft>
              <a:buNone/>
            </a:pPr>
            <a:r>
              <a:rPr lang="en" sz="3000"/>
              <a:t>SLIDES </a:t>
            </a:r>
            <a:r>
              <a:rPr lang="en" sz="3000" u="sng">
                <a:solidFill>
                  <a:schemeClr val="hlink"/>
                </a:solidFill>
                <a:hlinkClick r:id="rId4"/>
              </a:rPr>
              <a:t>https://tinyurl.com/y49ye9vn</a:t>
            </a:r>
            <a:endParaRPr sz="3000"/>
          </a:p>
        </p:txBody>
      </p:sp>
      <p:sp>
        <p:nvSpPr>
          <p:cNvPr id="310" name="Google Shape;310;p34"/>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sz="1000">
                <a:solidFill>
                  <a:schemeClr val="dk2"/>
                </a:solidFill>
                <a:latin typeface="Nunito"/>
                <a:ea typeface="Nunito"/>
                <a:cs typeface="Nunito"/>
                <a:sym typeface="Nunito"/>
              </a:rPr>
              <a:t>19</a:t>
            </a:fld>
            <a:endParaRPr sz="1000">
              <a:solidFill>
                <a:schemeClr val="dk2"/>
              </a:solidFill>
              <a:latin typeface="Nunito"/>
              <a:ea typeface="Nunito"/>
              <a:cs typeface="Nunito"/>
              <a:sym typeface="Nunito"/>
            </a:endParaRPr>
          </a:p>
        </p:txBody>
      </p:sp>
      <p:pic>
        <p:nvPicPr>
          <p:cNvPr id="311" name="Google Shape;311;p34" title="y49ye9vn-400.png"/>
          <p:cNvPicPr preferRelativeResize="0"/>
          <p:nvPr/>
        </p:nvPicPr>
        <p:blipFill>
          <a:blip r:embed="rId5">
            <a:alphaModFix/>
          </a:blip>
          <a:stretch>
            <a:fillRect/>
          </a:stretch>
        </p:blipFill>
        <p:spPr>
          <a:xfrm>
            <a:off x="7118375" y="2153650"/>
            <a:ext cx="1523875" cy="15238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pic>
        <p:nvPicPr>
          <p:cNvPr id="160" name="Google Shape;160;p17"/>
          <p:cNvPicPr preferRelativeResize="0"/>
          <p:nvPr/>
        </p:nvPicPr>
        <p:blipFill>
          <a:blip r:embed="rId3">
            <a:alphaModFix/>
          </a:blip>
          <a:stretch>
            <a:fillRect/>
          </a:stretch>
        </p:blipFill>
        <p:spPr>
          <a:xfrm>
            <a:off x="1534625" y="777675"/>
            <a:ext cx="5369400" cy="3081425"/>
          </a:xfrm>
          <a:prstGeom prst="rect">
            <a:avLst/>
          </a:prstGeom>
          <a:noFill/>
          <a:ln w="9525" cap="flat" cmpd="sng">
            <a:solidFill>
              <a:schemeClr val="dk2"/>
            </a:solidFill>
            <a:prstDash val="solid"/>
            <a:round/>
            <a:headEnd type="none" w="sm" len="sm"/>
            <a:tailEnd type="none" w="sm" len="sm"/>
          </a:ln>
        </p:spPr>
      </p:pic>
      <p:sp>
        <p:nvSpPr>
          <p:cNvPr id="161" name="Google Shape;161;p17"/>
          <p:cNvSpPr txBox="1"/>
          <p:nvPr/>
        </p:nvSpPr>
        <p:spPr>
          <a:xfrm>
            <a:off x="1534625" y="272150"/>
            <a:ext cx="5536800" cy="678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400">
                <a:solidFill>
                  <a:schemeClr val="lt1"/>
                </a:solidFill>
                <a:latin typeface="Ubuntu"/>
                <a:ea typeface="Ubuntu"/>
                <a:cs typeface="Ubuntu"/>
                <a:sym typeface="Ubuntu"/>
              </a:rPr>
              <a:t>Cost of Textbooks</a:t>
            </a:r>
            <a:endParaRPr sz="2400">
              <a:solidFill>
                <a:schemeClr val="lt1"/>
              </a:solidFill>
              <a:latin typeface="Ubuntu"/>
              <a:ea typeface="Ubuntu"/>
              <a:cs typeface="Ubuntu"/>
              <a:sym typeface="Ubuntu"/>
            </a:endParaRPr>
          </a:p>
        </p:txBody>
      </p:sp>
      <p:sp>
        <p:nvSpPr>
          <p:cNvPr id="162" name="Google Shape;162;p17"/>
          <p:cNvSpPr txBox="1"/>
          <p:nvPr/>
        </p:nvSpPr>
        <p:spPr>
          <a:xfrm>
            <a:off x="445900" y="3741725"/>
            <a:ext cx="8100300" cy="981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2400" b="1" baseline="30000">
              <a:solidFill>
                <a:schemeClr val="dk2"/>
              </a:solidFill>
            </a:endParaRPr>
          </a:p>
        </p:txBody>
      </p:sp>
      <p:sp>
        <p:nvSpPr>
          <p:cNvPr id="163" name="Google Shape;163;p17"/>
          <p:cNvSpPr txBox="1"/>
          <p:nvPr/>
        </p:nvSpPr>
        <p:spPr>
          <a:xfrm>
            <a:off x="5692325" y="3489800"/>
            <a:ext cx="12117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i="1">
                <a:latin typeface="Calibri"/>
                <a:ea typeface="Calibri"/>
                <a:cs typeface="Calibri"/>
                <a:sym typeface="Calibri"/>
              </a:rPr>
              <a:t>Hanson</a:t>
            </a:r>
            <a:endParaRPr i="1" baseline="30000">
              <a:latin typeface="Calibri"/>
              <a:ea typeface="Calibri"/>
              <a:cs typeface="Calibri"/>
              <a:sym typeface="Calibri"/>
            </a:endParaRPr>
          </a:p>
        </p:txBody>
      </p:sp>
      <p:sp>
        <p:nvSpPr>
          <p:cNvPr id="164" name="Google Shape;164;p17"/>
          <p:cNvSpPr txBox="1"/>
          <p:nvPr/>
        </p:nvSpPr>
        <p:spPr>
          <a:xfrm>
            <a:off x="510950" y="3954125"/>
            <a:ext cx="8390100" cy="769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900">
                <a:latin typeface="Calibri"/>
                <a:ea typeface="Calibri"/>
                <a:cs typeface="Calibri"/>
                <a:sym typeface="Calibri"/>
              </a:rPr>
              <a:t>The average full-time, in-state undergraduate student at a four-year public university pays $1,226 for books and supplies in one academic year.</a:t>
            </a:r>
            <a:endParaRPr sz="1900">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p35"/>
          <p:cNvSpPr txBox="1">
            <a:spLocks noGrp="1"/>
          </p:cNvSpPr>
          <p:nvPr>
            <p:ph type="body" idx="1"/>
          </p:nvPr>
        </p:nvSpPr>
        <p:spPr>
          <a:xfrm>
            <a:off x="819150" y="613800"/>
            <a:ext cx="7505700" cy="3825000"/>
          </a:xfrm>
          <a:prstGeom prst="rect">
            <a:avLst/>
          </a:prstGeom>
        </p:spPr>
        <p:txBody>
          <a:bodyPr spcFirstLastPara="1" wrap="square" lIns="91425" tIns="91425" rIns="91425" bIns="91425" anchor="t" anchorCtr="0">
            <a:normAutofit fontScale="77500" lnSpcReduction="10000"/>
          </a:bodyPr>
          <a:lstStyle/>
          <a:p>
            <a:pPr marL="0" lvl="0" indent="0" algn="l" rtl="0">
              <a:spcBef>
                <a:spcPts val="0"/>
              </a:spcBef>
              <a:spcAft>
                <a:spcPts val="0"/>
              </a:spcAft>
              <a:buNone/>
            </a:pPr>
            <a:r>
              <a:rPr lang="en" sz="1200" u="sng">
                <a:solidFill>
                  <a:schemeClr val="lt1"/>
                </a:solidFill>
                <a:latin typeface="Lato"/>
                <a:ea typeface="Lato"/>
                <a:cs typeface="Lato"/>
                <a:sym typeface="Lato"/>
              </a:rPr>
              <a:t>References</a:t>
            </a:r>
            <a:endParaRPr sz="1200" u="sng">
              <a:solidFill>
                <a:schemeClr val="lt1"/>
              </a:solidFill>
              <a:latin typeface="Lato"/>
              <a:ea typeface="Lato"/>
              <a:cs typeface="Lato"/>
              <a:sym typeface="Lato"/>
            </a:endParaRPr>
          </a:p>
          <a:p>
            <a:pPr marL="0" lvl="0" indent="0" algn="l" rtl="0">
              <a:spcBef>
                <a:spcPts val="1200"/>
              </a:spcBef>
              <a:spcAft>
                <a:spcPts val="0"/>
              </a:spcAft>
              <a:buNone/>
            </a:pPr>
            <a:r>
              <a:rPr lang="en" sz="1250">
                <a:solidFill>
                  <a:srgbClr val="111111"/>
                </a:solidFill>
                <a:latin typeface="Arial"/>
                <a:ea typeface="Arial"/>
                <a:cs typeface="Arial"/>
                <a:sym typeface="Arial"/>
              </a:rPr>
              <a:t>Cronin, C. (2017). Openness and praxis: Exploring the use of open educational practices in higher education. The International Review of Research in Open and Distributed Learning, 18(5).</a:t>
            </a:r>
            <a:endParaRPr sz="1250">
              <a:solidFill>
                <a:srgbClr val="111111"/>
              </a:solidFill>
              <a:latin typeface="Arial"/>
              <a:ea typeface="Arial"/>
              <a:cs typeface="Arial"/>
              <a:sym typeface="Arial"/>
            </a:endParaRPr>
          </a:p>
          <a:p>
            <a:pPr marL="0" lvl="0" indent="0" algn="l" rtl="0">
              <a:spcBef>
                <a:spcPts val="1200"/>
              </a:spcBef>
              <a:spcAft>
                <a:spcPts val="0"/>
              </a:spcAft>
              <a:buNone/>
            </a:pPr>
            <a:r>
              <a:rPr lang="en" sz="1250">
                <a:solidFill>
                  <a:srgbClr val="111111"/>
                </a:solidFill>
                <a:latin typeface="Arial"/>
                <a:ea typeface="Arial"/>
                <a:cs typeface="Arial"/>
                <a:sym typeface="Arial"/>
              </a:rPr>
              <a:t>Hanson, M. “Average Cost of College Textbooks” EducationData.org, October 12, 2024</a:t>
            </a:r>
            <a:r>
              <a:rPr lang="en" sz="1250">
                <a:latin typeface="Arial"/>
                <a:ea typeface="Arial"/>
                <a:cs typeface="Arial"/>
                <a:sym typeface="Arial"/>
              </a:rPr>
              <a:t>. </a:t>
            </a:r>
            <a:r>
              <a:rPr lang="en" sz="1250" u="sng">
                <a:solidFill>
                  <a:schemeClr val="hlink"/>
                </a:solidFill>
                <a:latin typeface="Arial"/>
                <a:ea typeface="Arial"/>
                <a:cs typeface="Arial"/>
                <a:sym typeface="Arial"/>
                <a:hlinkClick r:id="rId3"/>
              </a:rPr>
              <a:t>https://educationdata.org/average-cost-of-college-textbooks</a:t>
            </a:r>
            <a:endParaRPr sz="1250">
              <a:latin typeface="Arial"/>
              <a:ea typeface="Arial"/>
              <a:cs typeface="Arial"/>
              <a:sym typeface="Arial"/>
            </a:endParaRPr>
          </a:p>
          <a:p>
            <a:pPr marL="0" lvl="0" indent="0" algn="l" rtl="0">
              <a:spcBef>
                <a:spcPts val="1200"/>
              </a:spcBef>
              <a:spcAft>
                <a:spcPts val="0"/>
              </a:spcAft>
              <a:buNone/>
            </a:pPr>
            <a:r>
              <a:rPr lang="en" sz="1250">
                <a:solidFill>
                  <a:srgbClr val="111111"/>
                </a:solidFill>
                <a:latin typeface="Arial"/>
                <a:ea typeface="Arial"/>
                <a:cs typeface="Arial"/>
                <a:sym typeface="Arial"/>
              </a:rPr>
              <a:t>Hendricks,  Christina (October 29th, 2015) blog post  Renewable assignments: Student work adding value to the world. Flexible Learning.</a:t>
            </a:r>
            <a:endParaRPr sz="1250">
              <a:solidFill>
                <a:srgbClr val="111111"/>
              </a:solidFill>
              <a:latin typeface="Arial"/>
              <a:ea typeface="Arial"/>
              <a:cs typeface="Arial"/>
              <a:sym typeface="Arial"/>
            </a:endParaRPr>
          </a:p>
          <a:p>
            <a:pPr marL="0" lvl="0" indent="0" algn="l" rtl="0">
              <a:lnSpc>
                <a:spcPct val="100000"/>
              </a:lnSpc>
              <a:spcBef>
                <a:spcPts val="1200"/>
              </a:spcBef>
              <a:spcAft>
                <a:spcPts val="0"/>
              </a:spcAft>
              <a:buNone/>
            </a:pPr>
            <a:r>
              <a:rPr lang="en" sz="1250">
                <a:solidFill>
                  <a:srgbClr val="000000"/>
                </a:solidFill>
                <a:latin typeface="Arial"/>
                <a:ea typeface="Arial"/>
                <a:cs typeface="Arial"/>
                <a:sym typeface="Arial"/>
              </a:rPr>
              <a:t>Florida Virtual Campus. (2016). 2016 Florida Student Textbook &amp; Course Materials Survey. Tallahassee, FL. Retrieved from </a:t>
            </a:r>
            <a:r>
              <a:rPr lang="en" sz="1250" u="sng">
                <a:solidFill>
                  <a:schemeClr val="accent5"/>
                </a:solidFill>
                <a:latin typeface="Arial"/>
                <a:ea typeface="Arial"/>
                <a:cs typeface="Arial"/>
                <a:sym typeface="Arial"/>
                <a:hlinkClick r:id="rId4">
                  <a:extLst>
                    <a:ext uri="{A12FA001-AC4F-418D-AE19-62706E023703}">
                      <ahyp:hlinkClr xmlns:ahyp="http://schemas.microsoft.com/office/drawing/2018/hyperlinkcolor" val="tx"/>
                    </a:ext>
                  </a:extLst>
                </a:hlinkClick>
              </a:rPr>
              <a:t>https://www.flvc.org/documents/96858/931951/2016+Student+Textbook+Survey.pdf/591cf5b0-bbe8-406d-acd8-b23d89b8577f</a:t>
            </a:r>
            <a:endParaRPr sz="1250">
              <a:latin typeface="Arial"/>
              <a:ea typeface="Arial"/>
              <a:cs typeface="Arial"/>
              <a:sym typeface="Arial"/>
            </a:endParaRPr>
          </a:p>
          <a:p>
            <a:pPr marL="0" lvl="0" indent="0" algn="l" rtl="0">
              <a:spcBef>
                <a:spcPts val="1200"/>
              </a:spcBef>
              <a:spcAft>
                <a:spcPts val="0"/>
              </a:spcAft>
              <a:buNone/>
            </a:pPr>
            <a:r>
              <a:rPr lang="en" sz="1250">
                <a:solidFill>
                  <a:srgbClr val="111111"/>
                </a:solidFill>
                <a:latin typeface="Arial"/>
                <a:ea typeface="Arial"/>
                <a:cs typeface="Arial"/>
                <a:sym typeface="Arial"/>
              </a:rPr>
              <a:t>Ehlers, U. D. (2011). Extending the territory: From open educational resources to open educational practices. Journal of Open, Flexible and Distance Learning, 15(2). Retrieved from</a:t>
            </a:r>
            <a:r>
              <a:rPr lang="en" sz="1250">
                <a:latin typeface="Arial"/>
                <a:ea typeface="Arial"/>
                <a:cs typeface="Arial"/>
                <a:sym typeface="Arial"/>
              </a:rPr>
              <a:t> </a:t>
            </a:r>
            <a:r>
              <a:rPr lang="en" sz="1250" u="sng">
                <a:solidFill>
                  <a:schemeClr val="hlink"/>
                </a:solidFill>
                <a:latin typeface="Arial"/>
                <a:ea typeface="Arial"/>
                <a:cs typeface="Arial"/>
                <a:sym typeface="Arial"/>
                <a:hlinkClick r:id="rId5"/>
              </a:rPr>
              <a:t>http://www.editlib.org/p/147891/</a:t>
            </a:r>
            <a:endParaRPr sz="1250">
              <a:latin typeface="Arial"/>
              <a:ea typeface="Arial"/>
              <a:cs typeface="Arial"/>
              <a:sym typeface="Arial"/>
            </a:endParaRPr>
          </a:p>
          <a:p>
            <a:pPr marL="0" lvl="0" indent="0" algn="l" rtl="0">
              <a:spcBef>
                <a:spcPts val="1200"/>
              </a:spcBef>
              <a:spcAft>
                <a:spcPts val="0"/>
              </a:spcAft>
              <a:buNone/>
            </a:pPr>
            <a:r>
              <a:rPr lang="en" sz="1250">
                <a:solidFill>
                  <a:srgbClr val="111111"/>
                </a:solidFill>
                <a:latin typeface="Arial"/>
                <a:ea typeface="Arial"/>
                <a:cs typeface="Arial"/>
                <a:sym typeface="Arial"/>
              </a:rPr>
              <a:t>Elder, A. (2019) The OER Starter Kit. Iowa State University Digital Press. Retrieved from</a:t>
            </a:r>
            <a:r>
              <a:rPr lang="en" sz="1250">
                <a:latin typeface="Arial"/>
                <a:ea typeface="Arial"/>
                <a:cs typeface="Arial"/>
                <a:sym typeface="Arial"/>
              </a:rPr>
              <a:t>: </a:t>
            </a:r>
            <a:r>
              <a:rPr lang="en" sz="1250" u="sng">
                <a:solidFill>
                  <a:schemeClr val="hlink"/>
                </a:solidFill>
                <a:latin typeface="Arial"/>
                <a:ea typeface="Arial"/>
                <a:cs typeface="Arial"/>
                <a:sym typeface="Arial"/>
                <a:hlinkClick r:id="rId6"/>
              </a:rPr>
              <a:t>https://iastate.pressbooks.pub/oerstarterkit/</a:t>
            </a:r>
            <a:endParaRPr sz="1250">
              <a:latin typeface="Arial"/>
              <a:ea typeface="Arial"/>
              <a:cs typeface="Arial"/>
              <a:sym typeface="Arial"/>
            </a:endParaRPr>
          </a:p>
          <a:p>
            <a:pPr marL="0" lvl="0" indent="0" algn="l" rtl="0">
              <a:spcBef>
                <a:spcPts val="1200"/>
              </a:spcBef>
              <a:spcAft>
                <a:spcPts val="0"/>
              </a:spcAft>
              <a:buNone/>
            </a:pPr>
            <a:r>
              <a:rPr lang="en" sz="1250">
                <a:solidFill>
                  <a:srgbClr val="111111"/>
                </a:solidFill>
                <a:latin typeface="Arial"/>
                <a:ea typeface="Arial"/>
                <a:cs typeface="Arial"/>
                <a:sym typeface="Arial"/>
              </a:rPr>
              <a:t>Wiley, D. (2017) OER-Enabled Pedagogy. Iterating toward openness. pragmatism before zeal. Retrieved from </a:t>
            </a:r>
            <a:r>
              <a:rPr lang="en" sz="1250" u="sng">
                <a:solidFill>
                  <a:schemeClr val="hlink"/>
                </a:solidFill>
                <a:latin typeface="Arial"/>
                <a:ea typeface="Arial"/>
                <a:cs typeface="Arial"/>
                <a:sym typeface="Arial"/>
                <a:hlinkClick r:id="rId7"/>
              </a:rPr>
              <a:t>https://opencontent.org/blog/archives/5009</a:t>
            </a:r>
            <a:endParaRPr sz="1250">
              <a:latin typeface="Arial"/>
              <a:ea typeface="Arial"/>
              <a:cs typeface="Arial"/>
              <a:sym typeface="Arial"/>
            </a:endParaRPr>
          </a:p>
          <a:p>
            <a:pPr marL="0" lvl="0" indent="0" algn="l" rtl="0">
              <a:lnSpc>
                <a:spcPct val="100000"/>
              </a:lnSpc>
              <a:spcBef>
                <a:spcPts val="1200"/>
              </a:spcBef>
              <a:spcAft>
                <a:spcPts val="1200"/>
              </a:spcAft>
              <a:buNone/>
            </a:pPr>
            <a:r>
              <a:rPr lang="en" sz="1400">
                <a:solidFill>
                  <a:srgbClr val="000000"/>
                </a:solidFill>
              </a:rPr>
              <a:t>Watson, C. E., &amp; Rush-Marlowe, R. (2023). Making the case for open educational resources. American Association of Colleges and Universities (AAC&amp;U).</a:t>
            </a:r>
            <a:endParaRPr/>
          </a:p>
        </p:txBody>
      </p:sp>
      <p:sp>
        <p:nvSpPr>
          <p:cNvPr id="317" name="Google Shape;317;p35"/>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sz="1000">
                <a:solidFill>
                  <a:schemeClr val="dk2"/>
                </a:solidFill>
                <a:latin typeface="Nunito"/>
                <a:ea typeface="Nunito"/>
                <a:cs typeface="Nunito"/>
                <a:sym typeface="Nunito"/>
              </a:rPr>
              <a:t>20</a:t>
            </a:fld>
            <a:endParaRPr sz="1000">
              <a:solidFill>
                <a:schemeClr val="dk2"/>
              </a:solidFill>
              <a:latin typeface="Nunito"/>
              <a:ea typeface="Nunito"/>
              <a:cs typeface="Nunito"/>
              <a:sym typeface="Nunito"/>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36"/>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sz="1000">
                <a:solidFill>
                  <a:schemeClr val="dk2"/>
                </a:solidFill>
                <a:latin typeface="Nunito"/>
                <a:ea typeface="Nunito"/>
                <a:cs typeface="Nunito"/>
                <a:sym typeface="Nunito"/>
              </a:rPr>
              <a:t>21</a:t>
            </a:fld>
            <a:endParaRPr sz="1000">
              <a:solidFill>
                <a:schemeClr val="dk2"/>
              </a:solidFill>
              <a:latin typeface="Nunito"/>
              <a:ea typeface="Nunito"/>
              <a:cs typeface="Nunito"/>
              <a:sym typeface="Nunito"/>
            </a:endParaRPr>
          </a:p>
        </p:txBody>
      </p:sp>
      <p:sp>
        <p:nvSpPr>
          <p:cNvPr id="323" name="Google Shape;323;p36"/>
          <p:cNvSpPr txBox="1"/>
          <p:nvPr/>
        </p:nvSpPr>
        <p:spPr>
          <a:xfrm>
            <a:off x="638725" y="468125"/>
            <a:ext cx="7375800" cy="3823500"/>
          </a:xfrm>
          <a:prstGeom prst="rect">
            <a:avLst/>
          </a:prstGeom>
          <a:noFill/>
          <a:ln>
            <a:noFill/>
          </a:ln>
        </p:spPr>
        <p:txBody>
          <a:bodyPr spcFirstLastPara="1" wrap="square" lIns="91425" tIns="91425" rIns="91425" bIns="91425" anchor="t" anchorCtr="0">
            <a:spAutoFit/>
          </a:bodyPr>
          <a:lstStyle/>
          <a:p>
            <a:pPr marL="0" lvl="0" indent="0" algn="l" rtl="0">
              <a:spcBef>
                <a:spcPts val="1200"/>
              </a:spcBef>
              <a:spcAft>
                <a:spcPts val="0"/>
              </a:spcAft>
              <a:buNone/>
            </a:pPr>
            <a:r>
              <a:rPr lang="en" sz="1200" u="sng">
                <a:solidFill>
                  <a:schemeClr val="lt1"/>
                </a:solidFill>
                <a:latin typeface="Lato"/>
                <a:ea typeface="Lato"/>
                <a:cs typeface="Lato"/>
                <a:sym typeface="Lato"/>
              </a:rPr>
              <a:t>Further Reading</a:t>
            </a:r>
            <a:endParaRPr sz="800">
              <a:solidFill>
                <a:srgbClr val="F6CD4C"/>
              </a:solidFill>
            </a:endParaRPr>
          </a:p>
          <a:p>
            <a:pPr marL="0" lvl="0" indent="0" algn="l" rtl="0">
              <a:spcBef>
                <a:spcPts val="1200"/>
              </a:spcBef>
              <a:spcAft>
                <a:spcPts val="0"/>
              </a:spcAft>
              <a:buNone/>
            </a:pPr>
            <a:r>
              <a:rPr lang="en" sz="800"/>
              <a:t>Bliss, TJ (2015, Ja, 6.) Z as in zero: Increasing college access and success through zero-textbook-cost degrees. William &amp; Flora Hewlett Foundation. Retrieved from </a:t>
            </a:r>
            <a:r>
              <a:rPr lang="en" sz="800" u="sng">
                <a:solidFill>
                  <a:srgbClr val="F6CD4C"/>
                </a:solidFill>
                <a:hlinkClick r:id="rId3">
                  <a:extLst>
                    <a:ext uri="{A12FA001-AC4F-418D-AE19-62706E023703}">
                      <ahyp:hlinkClr xmlns:ahyp="http://schemas.microsoft.com/office/drawing/2018/hyperlinkcolor" val="tx"/>
                    </a:ext>
                  </a:extLst>
                </a:hlinkClick>
              </a:rPr>
              <a:t>https://hewlett.org/z-as-in-zero-increasing-college-access-and-success-through-zero-textbook-cost-degrees/</a:t>
            </a:r>
            <a:endParaRPr sz="800"/>
          </a:p>
          <a:p>
            <a:pPr marL="0" lvl="0" indent="0" algn="l" rtl="0">
              <a:lnSpc>
                <a:spcPct val="115000"/>
              </a:lnSpc>
              <a:spcBef>
                <a:spcPts val="1200"/>
              </a:spcBef>
              <a:spcAft>
                <a:spcPts val="0"/>
              </a:spcAft>
              <a:buNone/>
            </a:pPr>
            <a:r>
              <a:rPr lang="en" sz="800"/>
              <a:t>Cochrane, M., &amp; Cheng, D. The Institute for College Access &amp; Success. Student Debt and the Class of 2016, Twelfth annual report. Published September 2017. Retrieved from</a:t>
            </a:r>
            <a:r>
              <a:rPr lang="en" sz="800">
                <a:solidFill>
                  <a:srgbClr val="434343"/>
                </a:solidFill>
              </a:rPr>
              <a:t> </a:t>
            </a:r>
            <a:r>
              <a:rPr lang="en" sz="800" u="sng">
                <a:solidFill>
                  <a:srgbClr val="F6CD4C"/>
                </a:solidFill>
                <a:hlinkClick r:id="rId4">
                  <a:extLst>
                    <a:ext uri="{A12FA001-AC4F-418D-AE19-62706E023703}">
                      <ahyp:hlinkClr xmlns:ahyp="http://schemas.microsoft.com/office/drawing/2018/hyperlinkcolor" val="tx"/>
                    </a:ext>
                  </a:extLst>
                </a:hlinkClick>
              </a:rPr>
              <a:t>https://ticas.org/sites/default/files/pub_files/classof2016.pdf</a:t>
            </a:r>
            <a:endParaRPr sz="800">
              <a:solidFill>
                <a:srgbClr val="434343"/>
              </a:solidFill>
            </a:endParaRPr>
          </a:p>
          <a:p>
            <a:pPr marL="0" lvl="0" indent="0" algn="l" rtl="0">
              <a:lnSpc>
                <a:spcPct val="115000"/>
              </a:lnSpc>
              <a:spcBef>
                <a:spcPts val="1200"/>
              </a:spcBef>
              <a:spcAft>
                <a:spcPts val="0"/>
              </a:spcAft>
              <a:buNone/>
            </a:pPr>
            <a:r>
              <a:rPr lang="en" sz="800"/>
              <a:t>Colvard, N. B., Watson, C. E., &amp; Park, H. (2018). </a:t>
            </a:r>
            <a:r>
              <a:rPr lang="en" sz="800" u="sng">
                <a:solidFill>
                  <a:schemeClr val="hlink"/>
                </a:solidFill>
                <a:hlinkClick r:id="rId5"/>
              </a:rPr>
              <a:t>The impact of open educational resources on various student success metrics</a:t>
            </a:r>
            <a:r>
              <a:rPr lang="en" sz="800"/>
              <a:t>. International Journal of Teaching and Learning in Higher Education, 30(2), 262-276.</a:t>
            </a:r>
            <a:endParaRPr sz="800"/>
          </a:p>
          <a:p>
            <a:pPr marL="0" lvl="0" indent="0" algn="l" rtl="0">
              <a:lnSpc>
                <a:spcPct val="115000"/>
              </a:lnSpc>
              <a:spcBef>
                <a:spcPts val="1200"/>
              </a:spcBef>
              <a:spcAft>
                <a:spcPts val="0"/>
              </a:spcAft>
              <a:buNone/>
            </a:pPr>
            <a:r>
              <a:rPr lang="en" sz="800"/>
              <a:t>Fischer, L., Hilton, J., Robinson, T.J. </a:t>
            </a:r>
            <a:r>
              <a:rPr lang="en" sz="800" i="1"/>
              <a:t>et al.</a:t>
            </a:r>
            <a:r>
              <a:rPr lang="en" sz="800"/>
              <a:t> A multi-institutional study of the impact of open textbook adoption on the learning outcomes of post-secondary students. </a:t>
            </a:r>
            <a:r>
              <a:rPr lang="en" sz="800" i="1"/>
              <a:t>J Comput High Educ</a:t>
            </a:r>
            <a:r>
              <a:rPr lang="en" sz="800"/>
              <a:t> 27, 159–172 (2015).</a:t>
            </a:r>
            <a:r>
              <a:rPr lang="en" sz="800">
                <a:solidFill>
                  <a:srgbClr val="F6CD4C"/>
                </a:solidFill>
              </a:rPr>
              <a:t> </a:t>
            </a:r>
            <a:r>
              <a:rPr lang="en" sz="800" u="sng">
                <a:solidFill>
                  <a:srgbClr val="F6CD4C"/>
                </a:solidFill>
                <a:hlinkClick r:id="rId6">
                  <a:extLst>
                    <a:ext uri="{A12FA001-AC4F-418D-AE19-62706E023703}">
                      <ahyp:hlinkClr xmlns:ahyp="http://schemas.microsoft.com/office/drawing/2018/hyperlinkcolor" val="tx"/>
                    </a:ext>
                  </a:extLst>
                </a:hlinkClick>
              </a:rPr>
              <a:t>https://doi.org/10.1007/s12528-015-9101-x</a:t>
            </a:r>
            <a:r>
              <a:rPr lang="en" sz="800">
                <a:solidFill>
                  <a:srgbClr val="333333"/>
                </a:solidFill>
              </a:rPr>
              <a:t>  </a:t>
            </a:r>
            <a:endParaRPr sz="800">
              <a:solidFill>
                <a:srgbClr val="434343"/>
              </a:solidFill>
            </a:endParaRPr>
          </a:p>
          <a:p>
            <a:pPr marL="0" lvl="0" indent="0" algn="l" rtl="0">
              <a:spcBef>
                <a:spcPts val="1200"/>
              </a:spcBef>
              <a:spcAft>
                <a:spcPts val="0"/>
              </a:spcAft>
              <a:buNone/>
            </a:pPr>
            <a:r>
              <a:rPr lang="en" sz="800"/>
              <a:t>Griffiths, R., Gardner, S., Lundh, P., Shear, L., Ball, A., Mislevy, J., Wang, S., Desrochers, D., Staisloff, R. (2018). Participant Experiences and Financial Impacts: Findings from Year 2 of Achieving the Dream’s OER Degree Initiative. Menlo Park, CA: SRI International.  </a:t>
            </a:r>
            <a:r>
              <a:rPr lang="en" sz="800" u="sng">
                <a:solidFill>
                  <a:srgbClr val="F6CD4C"/>
                </a:solidFill>
                <a:hlinkClick r:id="rId7">
                  <a:extLst>
                    <a:ext uri="{A12FA001-AC4F-418D-AE19-62706E023703}">
                      <ahyp:hlinkClr xmlns:ahyp="http://schemas.microsoft.com/office/drawing/2018/hyperlinkcolor" val="tx"/>
                    </a:ext>
                  </a:extLst>
                </a:hlinkClick>
              </a:rPr>
              <a:t>https://www.achievingthedream.org/sites/default/files/resources/participant_experiences_and_financial_impacts_oer_2018.pdf</a:t>
            </a:r>
            <a:endParaRPr sz="800">
              <a:solidFill>
                <a:srgbClr val="F6CD4C"/>
              </a:solidFill>
            </a:endParaRPr>
          </a:p>
          <a:p>
            <a:pPr marL="0" lvl="0" indent="0" algn="l" rtl="0">
              <a:spcBef>
                <a:spcPts val="1200"/>
              </a:spcBef>
              <a:spcAft>
                <a:spcPts val="0"/>
              </a:spcAft>
              <a:buNone/>
            </a:pPr>
            <a:r>
              <a:rPr lang="en" sz="800"/>
              <a:t>Hickman, H., &amp; Porfilio, B. J. (Eds.). (2012). The new politics of the textbook: Problematizing the portrayal of marginalized groups in textbooks (Vol. 1). Springer Science &amp; Business Media.</a:t>
            </a:r>
            <a:endParaRPr sz="800"/>
          </a:p>
          <a:p>
            <a:pPr marL="0" lvl="0" indent="0" algn="l" rtl="0">
              <a:spcBef>
                <a:spcPts val="1200"/>
              </a:spcBef>
              <a:spcAft>
                <a:spcPts val="0"/>
              </a:spcAft>
              <a:buNone/>
            </a:pPr>
            <a:r>
              <a:rPr lang="en" sz="800"/>
              <a:t>Hilton, J. (2019) Open educational resources, student efficacy, and user perceptions: a synthesis of research published between 2015 and 2018. Education Tech Research Dev..</a:t>
            </a:r>
            <a:r>
              <a:rPr lang="en" sz="800">
                <a:solidFill>
                  <a:srgbClr val="434343"/>
                </a:solidFill>
              </a:rPr>
              <a:t> </a:t>
            </a:r>
            <a:r>
              <a:rPr lang="en" sz="800" u="sng">
                <a:solidFill>
                  <a:srgbClr val="F6CD4C"/>
                </a:solidFill>
                <a:hlinkClick r:id="rId8">
                  <a:extLst>
                    <a:ext uri="{A12FA001-AC4F-418D-AE19-62706E023703}">
                      <ahyp:hlinkClr xmlns:ahyp="http://schemas.microsoft.com/office/drawing/2018/hyperlinkcolor" val="tx"/>
                    </a:ext>
                  </a:extLst>
                </a:hlinkClick>
              </a:rPr>
              <a:t>https://doi.org/10.1007/s11423-019-09700-4</a:t>
            </a:r>
            <a:endParaRPr sz="800"/>
          </a:p>
          <a:p>
            <a:pPr marL="0" lvl="0" indent="0" algn="l" rtl="0">
              <a:lnSpc>
                <a:spcPct val="115000"/>
              </a:lnSpc>
              <a:spcBef>
                <a:spcPts val="1200"/>
              </a:spcBef>
              <a:spcAft>
                <a:spcPts val="1200"/>
              </a:spcAft>
              <a:buNone/>
            </a:pPr>
            <a:r>
              <a:rPr lang="en" sz="800"/>
              <a:t>Senack, E., &amp; Donoghue, R. (2016). Covering the cost: Why we can no longer afford to ignore high textbook prices. Student PIRGs Center for Public Interest Research, Inc. Published 2016. Retrieved from </a:t>
            </a:r>
            <a:r>
              <a:rPr lang="en" sz="800" u="sng">
                <a:solidFill>
                  <a:srgbClr val="F6CD4C"/>
                </a:solidFill>
                <a:hlinkClick r:id="rId9">
                  <a:extLst>
                    <a:ext uri="{A12FA001-AC4F-418D-AE19-62706E023703}">
                      <ahyp:hlinkClr xmlns:ahyp="http://schemas.microsoft.com/office/drawing/2018/hyperlinkcolor" val="tx"/>
                    </a:ext>
                  </a:extLst>
                </a:hlinkClick>
              </a:rPr>
              <a:t>https://studentpirgs.org/2016/02/03/covering-cost/</a:t>
            </a:r>
            <a:endParaRPr>
              <a:latin typeface="Abel"/>
              <a:ea typeface="Abel"/>
              <a:cs typeface="Abel"/>
              <a:sym typeface="Abe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Google Shape;328;p37"/>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sz="1000">
                <a:solidFill>
                  <a:schemeClr val="dk2"/>
                </a:solidFill>
                <a:latin typeface="Nunito"/>
                <a:ea typeface="Nunito"/>
                <a:cs typeface="Nunito"/>
                <a:sym typeface="Nunito"/>
              </a:rPr>
              <a:t>22</a:t>
            </a:fld>
            <a:endParaRPr sz="1000">
              <a:solidFill>
                <a:schemeClr val="dk2"/>
              </a:solidFill>
              <a:latin typeface="Nunito"/>
              <a:ea typeface="Nunito"/>
              <a:cs typeface="Nunito"/>
              <a:sym typeface="Nunito"/>
            </a:endParaRPr>
          </a:p>
        </p:txBody>
      </p:sp>
      <p:sp>
        <p:nvSpPr>
          <p:cNvPr id="329" name="Google Shape;329;p37"/>
          <p:cNvSpPr txBox="1"/>
          <p:nvPr/>
        </p:nvSpPr>
        <p:spPr>
          <a:xfrm>
            <a:off x="727650" y="2992125"/>
            <a:ext cx="7688700" cy="12885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latin typeface="Lato"/>
                <a:ea typeface="Lato"/>
                <a:cs typeface="Lato"/>
                <a:sym typeface="Lato"/>
              </a:rPr>
              <a:t>This text presentation is licensed </a:t>
            </a:r>
            <a:r>
              <a:rPr lang="en">
                <a:highlight>
                  <a:srgbClr val="FFFFFF"/>
                </a:highlight>
                <a:latin typeface="Lato"/>
                <a:ea typeface="Lato"/>
                <a:cs typeface="Lato"/>
                <a:sym typeface="Lato"/>
              </a:rPr>
              <a:t> under a </a:t>
            </a:r>
            <a:r>
              <a:rPr lang="en">
                <a:highlight>
                  <a:srgbClr val="FFFFFF"/>
                </a:highlight>
                <a:uFill>
                  <a:noFill/>
                </a:uFill>
                <a:latin typeface="Lato"/>
                <a:ea typeface="Lato"/>
                <a:cs typeface="Lato"/>
                <a:sym typeface="Lato"/>
                <a:hlinkClick r:id="rId3"/>
              </a:rPr>
              <a:t>Creative Commons Attribution-NonCommercial 4.0 International License</a:t>
            </a:r>
            <a:r>
              <a:rPr lang="en">
                <a:highlight>
                  <a:srgbClr val="FFFFFF"/>
                </a:highlight>
                <a:latin typeface="Lato"/>
                <a:ea typeface="Lato"/>
                <a:cs typeface="Lato"/>
                <a:sym typeface="Lato"/>
              </a:rPr>
              <a:t>. </a:t>
            </a:r>
            <a:endParaRPr>
              <a:latin typeface="Lato"/>
              <a:ea typeface="Lato"/>
              <a:cs typeface="Lato"/>
              <a:sym typeface="Lato"/>
            </a:endParaRPr>
          </a:p>
          <a:p>
            <a:pPr marL="0" lvl="0" indent="0" algn="l" rtl="0">
              <a:lnSpc>
                <a:spcPct val="115000"/>
              </a:lnSpc>
              <a:spcBef>
                <a:spcPts val="1600"/>
              </a:spcBef>
              <a:spcAft>
                <a:spcPts val="1600"/>
              </a:spcAft>
              <a:buNone/>
            </a:pPr>
            <a:r>
              <a:rPr lang="en">
                <a:latin typeface="Lato"/>
                <a:ea typeface="Lato"/>
                <a:cs typeface="Lato"/>
                <a:sym typeface="Lato"/>
              </a:rPr>
              <a:t>All images are protected by copyright and are used in accordance with fair use.  </a:t>
            </a:r>
            <a:endParaRPr sz="1200">
              <a:latin typeface="Lato"/>
              <a:ea typeface="Lato"/>
              <a:cs typeface="Lato"/>
              <a:sym typeface="Lato"/>
            </a:endParaRPr>
          </a:p>
        </p:txBody>
      </p:sp>
      <p:pic>
        <p:nvPicPr>
          <p:cNvPr id="330" name="Google Shape;330;p37" descr="Creative Commons License"/>
          <p:cNvPicPr preferRelativeResize="0"/>
          <p:nvPr/>
        </p:nvPicPr>
        <p:blipFill>
          <a:blip r:embed="rId4">
            <a:alphaModFix/>
          </a:blip>
          <a:stretch>
            <a:fillRect/>
          </a:stretch>
        </p:blipFill>
        <p:spPr>
          <a:xfrm>
            <a:off x="2542475" y="3299300"/>
            <a:ext cx="838200" cy="295275"/>
          </a:xfrm>
          <a:prstGeom prst="rect">
            <a:avLst/>
          </a:prstGeom>
          <a:noFill/>
          <a:ln>
            <a:noFill/>
          </a:ln>
        </p:spPr>
      </p:pic>
      <p:sp>
        <p:nvSpPr>
          <p:cNvPr id="331" name="Google Shape;331;p37"/>
          <p:cNvSpPr txBox="1"/>
          <p:nvPr/>
        </p:nvSpPr>
        <p:spPr>
          <a:xfrm>
            <a:off x="727650" y="2530425"/>
            <a:ext cx="72615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rgbClr val="1A1A1A"/>
                </a:solidFill>
                <a:latin typeface="Raleway"/>
                <a:ea typeface="Raleway"/>
                <a:cs typeface="Raleway"/>
                <a:sym typeface="Raleway"/>
              </a:rPr>
              <a:t>Credits and Attributions</a:t>
            </a:r>
            <a:endParaRPr sz="1800">
              <a:latin typeface="Raleway"/>
              <a:ea typeface="Raleway"/>
              <a:cs typeface="Raleway"/>
              <a:sym typeface="Raleway"/>
            </a:endParaRPr>
          </a:p>
        </p:txBody>
      </p:sp>
      <p:sp>
        <p:nvSpPr>
          <p:cNvPr id="332" name="Google Shape;332;p37"/>
          <p:cNvSpPr txBox="1"/>
          <p:nvPr/>
        </p:nvSpPr>
        <p:spPr>
          <a:xfrm>
            <a:off x="840425" y="842725"/>
            <a:ext cx="6613200" cy="12930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400">
                <a:solidFill>
                  <a:schemeClr val="dk2"/>
                </a:solidFill>
                <a:latin typeface="Raleway"/>
                <a:ea typeface="Raleway"/>
                <a:cs typeface="Raleway"/>
                <a:sym typeface="Raleway"/>
              </a:rPr>
              <a:t>Thank you. </a:t>
            </a:r>
            <a:endParaRPr sz="2400">
              <a:solidFill>
                <a:schemeClr val="dk2"/>
              </a:solidFill>
              <a:latin typeface="Raleway"/>
              <a:ea typeface="Raleway"/>
              <a:cs typeface="Raleway"/>
              <a:sym typeface="Raleway"/>
            </a:endParaRPr>
          </a:p>
          <a:p>
            <a:pPr marL="0" lvl="0" indent="0" algn="ctr" rtl="0">
              <a:spcBef>
                <a:spcPts val="0"/>
              </a:spcBef>
              <a:spcAft>
                <a:spcPts val="0"/>
              </a:spcAft>
              <a:buNone/>
            </a:pPr>
            <a:endParaRPr sz="2400">
              <a:solidFill>
                <a:schemeClr val="dk2"/>
              </a:solidFill>
              <a:latin typeface="Raleway"/>
              <a:ea typeface="Raleway"/>
              <a:cs typeface="Raleway"/>
              <a:sym typeface="Raleway"/>
            </a:endParaRPr>
          </a:p>
          <a:p>
            <a:pPr marL="0" lvl="0" indent="0" algn="ctr" rtl="0">
              <a:spcBef>
                <a:spcPts val="0"/>
              </a:spcBef>
              <a:spcAft>
                <a:spcPts val="0"/>
              </a:spcAft>
              <a:buNone/>
            </a:pPr>
            <a:r>
              <a:rPr lang="en" sz="2400">
                <a:solidFill>
                  <a:schemeClr val="dk2"/>
                </a:solidFill>
                <a:latin typeface="Raleway"/>
                <a:ea typeface="Raleway"/>
                <a:cs typeface="Raleway"/>
                <a:sym typeface="Raleway"/>
              </a:rPr>
              <a:t>Julia Rodriguez ~juliar@oakland.edu</a:t>
            </a:r>
            <a:endParaRPr sz="2400">
              <a:solidFill>
                <a:schemeClr val="dk2"/>
              </a:solidFill>
              <a:latin typeface="Raleway"/>
              <a:ea typeface="Raleway"/>
              <a:cs typeface="Raleway"/>
              <a:sym typeface="Raleway"/>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18"/>
          <p:cNvSpPr txBox="1">
            <a:spLocks noGrp="1"/>
          </p:cNvSpPr>
          <p:nvPr>
            <p:ph type="title"/>
          </p:nvPr>
        </p:nvSpPr>
        <p:spPr>
          <a:xfrm>
            <a:off x="311700" y="24820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3200"/>
              <a:t>Impact of high textbooks cost</a:t>
            </a:r>
            <a:endParaRPr sz="3200"/>
          </a:p>
        </p:txBody>
      </p:sp>
      <p:pic>
        <p:nvPicPr>
          <p:cNvPr id="170" name="Google Shape;170;p18">
            <a:hlinkClick r:id="rId3"/>
          </p:cNvPr>
          <p:cNvPicPr preferRelativeResize="0"/>
          <p:nvPr/>
        </p:nvPicPr>
        <p:blipFill rotWithShape="1">
          <a:blip r:embed="rId4">
            <a:alphaModFix/>
          </a:blip>
          <a:srcRect/>
          <a:stretch/>
        </p:blipFill>
        <p:spPr>
          <a:xfrm>
            <a:off x="311700" y="908488"/>
            <a:ext cx="5630349" cy="3326524"/>
          </a:xfrm>
          <a:prstGeom prst="rect">
            <a:avLst/>
          </a:prstGeom>
          <a:noFill/>
          <a:ln w="9525" cap="flat" cmpd="sng">
            <a:solidFill>
              <a:srgbClr val="595959"/>
            </a:solidFill>
            <a:prstDash val="solid"/>
            <a:round/>
            <a:headEnd type="none" w="sm" len="sm"/>
            <a:tailEnd type="none" w="sm" len="sm"/>
          </a:ln>
        </p:spPr>
      </p:pic>
      <p:sp>
        <p:nvSpPr>
          <p:cNvPr id="171" name="Google Shape;171;p18"/>
          <p:cNvSpPr txBox="1"/>
          <p:nvPr/>
        </p:nvSpPr>
        <p:spPr>
          <a:xfrm>
            <a:off x="3284250" y="3980400"/>
            <a:ext cx="16773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latin typeface="Calibri"/>
                <a:ea typeface="Calibri"/>
                <a:cs typeface="Calibri"/>
                <a:sym typeface="Calibri"/>
              </a:rPr>
              <a:t>Florida Virtual Campus </a:t>
            </a:r>
            <a:endParaRPr sz="900" baseline="30000">
              <a:latin typeface="Calibri"/>
              <a:ea typeface="Calibri"/>
              <a:cs typeface="Calibri"/>
              <a:sym typeface="Calibri"/>
            </a:endParaRPr>
          </a:p>
        </p:txBody>
      </p:sp>
      <p:sp>
        <p:nvSpPr>
          <p:cNvPr id="172" name="Google Shape;172;p18"/>
          <p:cNvSpPr txBox="1"/>
          <p:nvPr/>
        </p:nvSpPr>
        <p:spPr>
          <a:xfrm>
            <a:off x="6092400" y="530475"/>
            <a:ext cx="2675100" cy="184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latin typeface="Calibri"/>
                <a:ea typeface="Calibri"/>
                <a:cs typeface="Calibri"/>
                <a:sym typeface="Calibri"/>
              </a:rPr>
              <a:t> 64% of students decide not to purchase a textbook because of cost despite knowing that not purchasing will impact their grade</a:t>
            </a:r>
            <a:endParaRPr sz="1800">
              <a:latin typeface="Calibri"/>
              <a:ea typeface="Calibri"/>
              <a:cs typeface="Calibri"/>
              <a:sym typeface="Calibri"/>
            </a:endParaRPr>
          </a:p>
        </p:txBody>
      </p:sp>
      <p:sp>
        <p:nvSpPr>
          <p:cNvPr id="173" name="Google Shape;173;p18"/>
          <p:cNvSpPr txBox="1"/>
          <p:nvPr/>
        </p:nvSpPr>
        <p:spPr>
          <a:xfrm>
            <a:off x="6051000" y="2443750"/>
            <a:ext cx="2675100" cy="1908600"/>
          </a:xfrm>
          <a:prstGeom prst="rect">
            <a:avLst/>
          </a:prstGeom>
          <a:noFill/>
          <a:ln>
            <a:noFill/>
          </a:ln>
        </p:spPr>
        <p:txBody>
          <a:bodyPr spcFirstLastPara="1" wrap="square" lIns="91425" tIns="91425" rIns="91425" bIns="91425" anchor="t" anchorCtr="0">
            <a:spAutoFit/>
          </a:bodyPr>
          <a:lstStyle/>
          <a:p>
            <a:pPr marL="457200" lvl="0" indent="-330200" algn="l" rtl="0">
              <a:spcBef>
                <a:spcPts val="0"/>
              </a:spcBef>
              <a:spcAft>
                <a:spcPts val="0"/>
              </a:spcAft>
              <a:buSzPts val="1600"/>
              <a:buFont typeface="Calibri"/>
              <a:buChar char="●"/>
            </a:pPr>
            <a:r>
              <a:rPr lang="en" sz="1600">
                <a:latin typeface="Calibri"/>
                <a:ea typeface="Calibri"/>
                <a:cs typeface="Calibri"/>
                <a:sym typeface="Calibri"/>
              </a:rPr>
              <a:t>Student take fewer classes</a:t>
            </a:r>
            <a:endParaRPr sz="1600">
              <a:latin typeface="Calibri"/>
              <a:ea typeface="Calibri"/>
              <a:cs typeface="Calibri"/>
              <a:sym typeface="Calibri"/>
            </a:endParaRPr>
          </a:p>
          <a:p>
            <a:pPr marL="457200" lvl="0" indent="-330200" algn="l" rtl="0">
              <a:spcBef>
                <a:spcPts val="0"/>
              </a:spcBef>
              <a:spcAft>
                <a:spcPts val="0"/>
              </a:spcAft>
              <a:buSzPts val="1600"/>
              <a:buFont typeface="Calibri"/>
              <a:buChar char="●"/>
            </a:pPr>
            <a:r>
              <a:rPr lang="en" sz="1600">
                <a:latin typeface="Calibri"/>
                <a:ea typeface="Calibri"/>
                <a:cs typeface="Calibri"/>
                <a:sym typeface="Calibri"/>
              </a:rPr>
              <a:t>Don’t register for a specific course</a:t>
            </a:r>
            <a:endParaRPr sz="1600">
              <a:latin typeface="Calibri"/>
              <a:ea typeface="Calibri"/>
              <a:cs typeface="Calibri"/>
              <a:sym typeface="Calibri"/>
            </a:endParaRPr>
          </a:p>
          <a:p>
            <a:pPr marL="457200" lvl="0" indent="-330200" algn="l" rtl="0">
              <a:spcBef>
                <a:spcPts val="0"/>
              </a:spcBef>
              <a:spcAft>
                <a:spcPts val="0"/>
              </a:spcAft>
              <a:buSzPts val="1600"/>
              <a:buFont typeface="Calibri"/>
              <a:buChar char="●"/>
            </a:pPr>
            <a:r>
              <a:rPr lang="en" sz="1600">
                <a:latin typeface="Calibri"/>
                <a:ea typeface="Calibri"/>
                <a:cs typeface="Calibri"/>
                <a:sym typeface="Calibri"/>
              </a:rPr>
              <a:t>Withdraw from a course</a:t>
            </a:r>
            <a:endParaRPr sz="1600">
              <a:latin typeface="Calibri"/>
              <a:ea typeface="Calibri"/>
              <a:cs typeface="Calibri"/>
              <a:sym typeface="Calibri"/>
            </a:endParaRPr>
          </a:p>
          <a:p>
            <a:pPr marL="457200" lvl="0" indent="-330200" algn="l" rtl="0">
              <a:spcBef>
                <a:spcPts val="0"/>
              </a:spcBef>
              <a:spcAft>
                <a:spcPts val="0"/>
              </a:spcAft>
              <a:buSzPts val="1600"/>
              <a:buFont typeface="Calibri"/>
              <a:buChar char="●"/>
            </a:pPr>
            <a:r>
              <a:rPr lang="en" sz="1600">
                <a:latin typeface="Calibri"/>
                <a:ea typeface="Calibri"/>
                <a:cs typeface="Calibri"/>
                <a:sym typeface="Calibri"/>
              </a:rPr>
              <a:t>Fail course because they don’t have the book</a:t>
            </a:r>
            <a:endParaRPr sz="1600">
              <a:solidFill>
                <a:schemeClr val="dk2"/>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19"/>
          <p:cNvSpPr txBox="1">
            <a:spLocks noGrp="1"/>
          </p:cNvSpPr>
          <p:nvPr>
            <p:ph type="title"/>
          </p:nvPr>
        </p:nvSpPr>
        <p:spPr>
          <a:xfrm>
            <a:off x="541650" y="368050"/>
            <a:ext cx="4005600" cy="6558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solidFill>
                  <a:srgbClr val="AF7B51"/>
                </a:solidFill>
              </a:rPr>
              <a:t>Student Story</a:t>
            </a:r>
            <a:endParaRPr>
              <a:solidFill>
                <a:srgbClr val="AF7B51"/>
              </a:solidFill>
            </a:endParaRPr>
          </a:p>
        </p:txBody>
      </p:sp>
      <p:grpSp>
        <p:nvGrpSpPr>
          <p:cNvPr id="179" name="Google Shape;179;p19"/>
          <p:cNvGrpSpPr/>
          <p:nvPr/>
        </p:nvGrpSpPr>
        <p:grpSpPr>
          <a:xfrm>
            <a:off x="4776825" y="1023849"/>
            <a:ext cx="3788450" cy="2635311"/>
            <a:chOff x="5580630" y="3185720"/>
            <a:chExt cx="3456300" cy="2349600"/>
          </a:xfrm>
        </p:grpSpPr>
        <p:sp>
          <p:nvSpPr>
            <p:cNvPr id="180" name="Google Shape;180;p19"/>
            <p:cNvSpPr/>
            <p:nvPr/>
          </p:nvSpPr>
          <p:spPr>
            <a:xfrm>
              <a:off x="5580630" y="3185720"/>
              <a:ext cx="3456300" cy="2349600"/>
            </a:xfrm>
            <a:prstGeom prst="wedgeRoundRectCallout">
              <a:avLst>
                <a:gd name="adj1" fmla="val -20833"/>
                <a:gd name="adj2" fmla="val 62500"/>
                <a:gd name="adj3" fmla="val 0"/>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19"/>
            <p:cNvSpPr txBox="1"/>
            <p:nvPr/>
          </p:nvSpPr>
          <p:spPr>
            <a:xfrm>
              <a:off x="5638722" y="3299019"/>
              <a:ext cx="3333600" cy="2140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t>“</a:t>
              </a:r>
              <a:r>
                <a:rPr lang="en" sz="1800" i="1"/>
                <a:t>..having to pay the incredibly high cost of classes along with all of the bills I am paying for my mom...the incredibly high price of textbooks has been breaking for me. The sad part is I know I am not the only student that has been experiencing a situation” </a:t>
              </a:r>
              <a:endParaRPr sz="1800"/>
            </a:p>
          </p:txBody>
        </p:sp>
      </p:grpSp>
      <p:sp>
        <p:nvSpPr>
          <p:cNvPr id="182" name="Google Shape;182;p19"/>
          <p:cNvSpPr txBox="1"/>
          <p:nvPr/>
        </p:nvSpPr>
        <p:spPr>
          <a:xfrm>
            <a:off x="6250809" y="623650"/>
            <a:ext cx="2160600" cy="400200"/>
          </a:xfrm>
          <a:prstGeom prst="rect">
            <a:avLst/>
          </a:prstGeom>
          <a:solidFill>
            <a:srgbClr val="D9D9D9"/>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Open Sans"/>
                <a:ea typeface="Open Sans"/>
                <a:cs typeface="Open Sans"/>
                <a:sym typeface="Open Sans"/>
              </a:rPr>
              <a:t>Supporting the family</a:t>
            </a:r>
            <a:endParaRPr>
              <a:latin typeface="Open Sans"/>
              <a:ea typeface="Open Sans"/>
              <a:cs typeface="Open Sans"/>
              <a:sym typeface="Open Sans"/>
            </a:endParaRPr>
          </a:p>
        </p:txBody>
      </p:sp>
      <p:pic>
        <p:nvPicPr>
          <p:cNvPr id="183" name="Google Shape;183;p19"/>
          <p:cNvPicPr preferRelativeResize="0"/>
          <p:nvPr/>
        </p:nvPicPr>
        <p:blipFill>
          <a:blip r:embed="rId3">
            <a:alphaModFix/>
          </a:blip>
          <a:stretch>
            <a:fillRect/>
          </a:stretch>
        </p:blipFill>
        <p:spPr>
          <a:xfrm>
            <a:off x="635525" y="2886525"/>
            <a:ext cx="3425264" cy="1973725"/>
          </a:xfrm>
          <a:prstGeom prst="rect">
            <a:avLst/>
          </a:prstGeom>
          <a:noFill/>
          <a:ln>
            <a:noFill/>
          </a:ln>
        </p:spPr>
      </p:pic>
      <p:pic>
        <p:nvPicPr>
          <p:cNvPr id="184" name="Google Shape;184;p19"/>
          <p:cNvPicPr preferRelativeResize="0"/>
          <p:nvPr/>
        </p:nvPicPr>
        <p:blipFill>
          <a:blip r:embed="rId4">
            <a:alphaModFix/>
          </a:blip>
          <a:stretch>
            <a:fillRect/>
          </a:stretch>
        </p:blipFill>
        <p:spPr>
          <a:xfrm>
            <a:off x="541650" y="1023853"/>
            <a:ext cx="3425276" cy="183807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20"/>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5</a:t>
            </a:fld>
            <a:endParaRPr/>
          </a:p>
        </p:txBody>
      </p:sp>
      <p:pic>
        <p:nvPicPr>
          <p:cNvPr id="190" name="Google Shape;190;p20"/>
          <p:cNvPicPr preferRelativeResize="0"/>
          <p:nvPr/>
        </p:nvPicPr>
        <p:blipFill>
          <a:blip r:embed="rId3">
            <a:alphaModFix/>
          </a:blip>
          <a:stretch>
            <a:fillRect/>
          </a:stretch>
        </p:blipFill>
        <p:spPr>
          <a:xfrm>
            <a:off x="820101" y="1366438"/>
            <a:ext cx="6847124" cy="1942275"/>
          </a:xfrm>
          <a:prstGeom prst="rect">
            <a:avLst/>
          </a:prstGeom>
          <a:noFill/>
          <a:ln w="9525" cap="flat" cmpd="sng">
            <a:solidFill>
              <a:schemeClr val="dk2"/>
            </a:solidFill>
            <a:prstDash val="solid"/>
            <a:round/>
            <a:headEnd type="none" w="sm" len="sm"/>
            <a:tailEnd type="none" w="sm" len="sm"/>
          </a:ln>
        </p:spPr>
      </p:pic>
      <p:sp>
        <p:nvSpPr>
          <p:cNvPr id="191" name="Google Shape;191;p20"/>
          <p:cNvSpPr txBox="1"/>
          <p:nvPr/>
        </p:nvSpPr>
        <p:spPr>
          <a:xfrm>
            <a:off x="388575" y="476875"/>
            <a:ext cx="8220900" cy="678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400">
                <a:solidFill>
                  <a:schemeClr val="lt1"/>
                </a:solidFill>
                <a:latin typeface="Ubuntu"/>
                <a:ea typeface="Ubuntu"/>
                <a:cs typeface="Ubuntu"/>
                <a:sym typeface="Ubuntu"/>
              </a:rPr>
              <a:t>Impact of textbook cost on various student groups </a:t>
            </a:r>
            <a:endParaRPr sz="2400">
              <a:solidFill>
                <a:schemeClr val="lt1"/>
              </a:solidFill>
              <a:latin typeface="Ubuntu"/>
              <a:ea typeface="Ubuntu"/>
              <a:cs typeface="Ubuntu"/>
              <a:sym typeface="Ubuntu"/>
            </a:endParaRPr>
          </a:p>
        </p:txBody>
      </p:sp>
      <p:sp>
        <p:nvSpPr>
          <p:cNvPr id="192" name="Google Shape;192;p20"/>
          <p:cNvSpPr txBox="1"/>
          <p:nvPr/>
        </p:nvSpPr>
        <p:spPr>
          <a:xfrm>
            <a:off x="7667225" y="3038125"/>
            <a:ext cx="9165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latin typeface="Calibri"/>
                <a:ea typeface="Calibri"/>
                <a:cs typeface="Calibri"/>
                <a:sym typeface="Calibri"/>
              </a:rPr>
              <a:t>AACU report</a:t>
            </a:r>
            <a:r>
              <a:rPr lang="en" sz="900" baseline="30000">
                <a:latin typeface="Calibri"/>
                <a:ea typeface="Calibri"/>
                <a:cs typeface="Calibri"/>
                <a:sym typeface="Calibri"/>
              </a:rPr>
              <a:t> </a:t>
            </a:r>
            <a:endParaRPr baseline="30000"/>
          </a:p>
        </p:txBody>
      </p:sp>
      <p:sp>
        <p:nvSpPr>
          <p:cNvPr id="193" name="Google Shape;193;p20"/>
          <p:cNvSpPr txBox="1">
            <a:spLocks noGrp="1"/>
          </p:cNvSpPr>
          <p:nvPr>
            <p:ph type="body" idx="1"/>
          </p:nvPr>
        </p:nvSpPr>
        <p:spPr>
          <a:xfrm>
            <a:off x="484850" y="3519375"/>
            <a:ext cx="7835100" cy="925500"/>
          </a:xfrm>
          <a:prstGeom prst="rect">
            <a:avLst/>
          </a:prstGeom>
        </p:spPr>
        <p:txBody>
          <a:bodyPr spcFirstLastPara="1" wrap="square" lIns="91425" tIns="91425" rIns="91425" bIns="91425" anchor="t" anchorCtr="0">
            <a:noAutofit/>
          </a:bodyPr>
          <a:lstStyle/>
          <a:p>
            <a:pPr marL="457200" lvl="0" indent="0" algn="just" rtl="0">
              <a:spcBef>
                <a:spcPts val="0"/>
              </a:spcBef>
              <a:spcAft>
                <a:spcPts val="600"/>
              </a:spcAft>
              <a:buNone/>
            </a:pPr>
            <a:r>
              <a:rPr lang="en" sz="2400">
                <a:solidFill>
                  <a:srgbClr val="000000"/>
                </a:solidFill>
                <a:latin typeface="Arial"/>
                <a:ea typeface="Arial"/>
                <a:cs typeface="Arial"/>
                <a:sym typeface="Arial"/>
              </a:rPr>
              <a:t>Nearly all students said that the cost of the book was a factor in deciding whether to take the class.</a:t>
            </a:r>
            <a:endParaRPr sz="11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21"/>
          <p:cNvSpPr txBox="1">
            <a:spLocks noGrp="1"/>
          </p:cNvSpPr>
          <p:nvPr>
            <p:ph type="title"/>
          </p:nvPr>
        </p:nvSpPr>
        <p:spPr>
          <a:xfrm>
            <a:off x="311700" y="315925"/>
            <a:ext cx="8706000" cy="8313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Open Educational Practices (OEP)</a:t>
            </a:r>
            <a:endParaRPr/>
          </a:p>
        </p:txBody>
      </p:sp>
      <p:sp>
        <p:nvSpPr>
          <p:cNvPr id="199" name="Google Shape;199;p21"/>
          <p:cNvSpPr txBox="1">
            <a:spLocks noGrp="1"/>
          </p:cNvSpPr>
          <p:nvPr>
            <p:ph type="body" idx="1"/>
          </p:nvPr>
        </p:nvSpPr>
        <p:spPr>
          <a:xfrm>
            <a:off x="588800" y="1277175"/>
            <a:ext cx="8027100" cy="3421500"/>
          </a:xfrm>
          <a:prstGeom prst="rect">
            <a:avLst/>
          </a:prstGeom>
          <a:ln>
            <a:noFill/>
          </a:ln>
        </p:spPr>
        <p:txBody>
          <a:bodyPr spcFirstLastPara="1" wrap="square" lIns="91425" tIns="91425" rIns="91425" bIns="91425" anchor="t" anchorCtr="0">
            <a:normAutofit fontScale="47500" lnSpcReduction="10000"/>
          </a:bodyPr>
          <a:lstStyle/>
          <a:p>
            <a:pPr marL="0" lvl="0" indent="0" algn="l" rtl="0">
              <a:spcBef>
                <a:spcPts val="0"/>
              </a:spcBef>
              <a:spcAft>
                <a:spcPts val="0"/>
              </a:spcAft>
              <a:buNone/>
            </a:pPr>
            <a:r>
              <a:rPr lang="en" sz="4350">
                <a:highlight>
                  <a:srgbClr val="FFFFFF"/>
                </a:highlight>
              </a:rPr>
              <a:t>OEP - moving beyond a content-centred approach, shifting the focus from resources to practices. (Cronin, 2017)</a:t>
            </a:r>
            <a:endParaRPr sz="4350">
              <a:highlight>
                <a:srgbClr val="FFFFFF"/>
              </a:highlight>
            </a:endParaRPr>
          </a:p>
          <a:p>
            <a:pPr marL="0" lvl="0" indent="0" algn="l" rtl="0">
              <a:spcBef>
                <a:spcPts val="1200"/>
              </a:spcBef>
              <a:spcAft>
                <a:spcPts val="0"/>
              </a:spcAft>
              <a:buNone/>
            </a:pPr>
            <a:endParaRPr sz="4350">
              <a:highlight>
                <a:srgbClr val="FFFFFF"/>
              </a:highlight>
            </a:endParaRPr>
          </a:p>
          <a:p>
            <a:pPr marL="457200" lvl="0" indent="0" algn="l" rtl="0">
              <a:spcBef>
                <a:spcPts val="1200"/>
              </a:spcBef>
              <a:spcAft>
                <a:spcPts val="0"/>
              </a:spcAft>
              <a:buClr>
                <a:schemeClr val="dk1"/>
              </a:buClr>
              <a:buSzPct val="25287"/>
              <a:buFont typeface="Arial"/>
              <a:buNone/>
            </a:pPr>
            <a:r>
              <a:rPr lang="en" sz="4350" i="1"/>
              <a:t>“OEP are </a:t>
            </a:r>
            <a:r>
              <a:rPr lang="en" sz="4350" i="1">
                <a:highlight>
                  <a:schemeClr val="lt2"/>
                </a:highlight>
              </a:rPr>
              <a:t>collaborative practices</a:t>
            </a:r>
            <a:r>
              <a:rPr lang="en" sz="4350" i="1"/>
              <a:t> that include the creation, use, and reuse of OER, as well as pedagogical practices </a:t>
            </a:r>
            <a:r>
              <a:rPr lang="en" sz="4350" i="1">
                <a:highlight>
                  <a:srgbClr val="D9D9D9"/>
                </a:highlight>
              </a:rPr>
              <a:t>employing participatory technologies </a:t>
            </a:r>
            <a:r>
              <a:rPr lang="en" sz="4350" i="1"/>
              <a:t>and social networks for </a:t>
            </a:r>
            <a:r>
              <a:rPr lang="en" sz="4350" i="1">
                <a:highlight>
                  <a:schemeClr val="lt2"/>
                </a:highlight>
              </a:rPr>
              <a:t>interaction, peer-learning, knowledge creation</a:t>
            </a:r>
            <a:r>
              <a:rPr lang="en" sz="4350" i="1"/>
              <a:t>, and </a:t>
            </a:r>
            <a:r>
              <a:rPr lang="en" sz="4350" i="1">
                <a:highlight>
                  <a:srgbClr val="F3F3F3"/>
                </a:highlight>
              </a:rPr>
              <a:t>empowerment of learners.</a:t>
            </a:r>
            <a:r>
              <a:rPr lang="en" sz="4350" i="1"/>
              <a:t>” </a:t>
            </a:r>
            <a:r>
              <a:rPr lang="en" sz="4350" i="1">
                <a:highlight>
                  <a:srgbClr val="FFFFFF"/>
                </a:highlight>
              </a:rPr>
              <a:t>(</a:t>
            </a:r>
            <a:r>
              <a:rPr lang="en" sz="4350">
                <a:highlight>
                  <a:srgbClr val="FFFFFF"/>
                </a:highlight>
              </a:rPr>
              <a:t>Cronin, 2017) </a:t>
            </a:r>
            <a:r>
              <a:rPr lang="en" sz="4350" i="1">
                <a:highlight>
                  <a:srgbClr val="FFFFFF"/>
                </a:highlight>
              </a:rPr>
              <a:t>(Ehlers, 2011)</a:t>
            </a:r>
            <a:endParaRPr sz="4350" i="1">
              <a:highlight>
                <a:srgbClr val="FFFFFF"/>
              </a:highlight>
            </a:endParaRPr>
          </a:p>
          <a:p>
            <a:pPr marL="0" lvl="0" indent="0" algn="l" rtl="0">
              <a:spcBef>
                <a:spcPts val="1200"/>
              </a:spcBef>
              <a:spcAft>
                <a:spcPts val="1200"/>
              </a:spcAft>
              <a:buNone/>
            </a:pPr>
            <a:endParaRPr sz="1400" i="1">
              <a:highlight>
                <a:srgbClr val="FFFFFF"/>
              </a:highligh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22"/>
          <p:cNvSpPr txBox="1">
            <a:spLocks noGrp="1"/>
          </p:cNvSpPr>
          <p:nvPr>
            <p:ph type="title"/>
          </p:nvPr>
        </p:nvSpPr>
        <p:spPr>
          <a:xfrm>
            <a:off x="311700" y="236200"/>
            <a:ext cx="8520600" cy="8313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t>Open Education Resources defined</a:t>
            </a:r>
            <a:endParaRPr/>
          </a:p>
        </p:txBody>
      </p:sp>
      <p:sp>
        <p:nvSpPr>
          <p:cNvPr id="205" name="Google Shape;205;p22"/>
          <p:cNvSpPr txBox="1"/>
          <p:nvPr/>
        </p:nvSpPr>
        <p:spPr>
          <a:xfrm>
            <a:off x="640625" y="1067500"/>
            <a:ext cx="7774500" cy="2091300"/>
          </a:xfrm>
          <a:prstGeom prst="rect">
            <a:avLst/>
          </a:prstGeom>
          <a:solidFill>
            <a:srgbClr val="D9D9D9"/>
          </a:solid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None/>
            </a:pPr>
            <a:r>
              <a:rPr lang="en" sz="2400">
                <a:solidFill>
                  <a:schemeClr val="dk2"/>
                </a:solidFill>
                <a:latin typeface="Roboto"/>
                <a:ea typeface="Roboto"/>
                <a:cs typeface="Roboto"/>
                <a:sym typeface="Roboto"/>
              </a:rPr>
              <a:t> OER are teaching and learning resources that are free of cost, and include built in permission to </a:t>
            </a:r>
            <a:r>
              <a:rPr lang="en" sz="2400" b="1">
                <a:solidFill>
                  <a:schemeClr val="dk2"/>
                </a:solidFill>
                <a:latin typeface="Roboto"/>
                <a:ea typeface="Roboto"/>
                <a:cs typeface="Roboto"/>
                <a:sym typeface="Roboto"/>
              </a:rPr>
              <a:t>retain, reuse, revise, remix, and redistribute</a:t>
            </a:r>
            <a:r>
              <a:rPr lang="en" sz="2400">
                <a:solidFill>
                  <a:schemeClr val="dk2"/>
                </a:solidFill>
                <a:latin typeface="Roboto"/>
                <a:ea typeface="Roboto"/>
                <a:cs typeface="Roboto"/>
                <a:sym typeface="Roboto"/>
              </a:rPr>
              <a:t> the material.</a:t>
            </a:r>
            <a:endParaRPr sz="2400">
              <a:latin typeface="Roboto"/>
              <a:ea typeface="Roboto"/>
              <a:cs typeface="Roboto"/>
              <a:sym typeface="Roboto"/>
            </a:endParaRPr>
          </a:p>
        </p:txBody>
      </p:sp>
      <p:grpSp>
        <p:nvGrpSpPr>
          <p:cNvPr id="206" name="Google Shape;206;p22"/>
          <p:cNvGrpSpPr/>
          <p:nvPr/>
        </p:nvGrpSpPr>
        <p:grpSpPr>
          <a:xfrm>
            <a:off x="10122202" y="1190403"/>
            <a:ext cx="1225650" cy="1444200"/>
            <a:chOff x="7825652" y="797228"/>
            <a:chExt cx="1225650" cy="1444200"/>
          </a:xfrm>
        </p:grpSpPr>
        <p:pic>
          <p:nvPicPr>
            <p:cNvPr id="207" name="Google Shape;207;p22" descr="http://i.creativecommons.org/l/by/3.0/88x31.png"/>
            <p:cNvPicPr preferRelativeResize="0"/>
            <p:nvPr/>
          </p:nvPicPr>
          <p:blipFill rotWithShape="1">
            <a:blip r:embed="rId3">
              <a:alphaModFix/>
            </a:blip>
            <a:srcRect/>
            <a:stretch/>
          </p:blipFill>
          <p:spPr>
            <a:xfrm>
              <a:off x="7825652" y="797228"/>
              <a:ext cx="1225650" cy="436086"/>
            </a:xfrm>
            <a:prstGeom prst="rect">
              <a:avLst/>
            </a:prstGeom>
            <a:noFill/>
            <a:ln>
              <a:noFill/>
            </a:ln>
          </p:spPr>
        </p:pic>
        <p:pic>
          <p:nvPicPr>
            <p:cNvPr id="208" name="Google Shape;208;p22" descr="http://i.creativecommons.org/l/by-sa/3.0/88x31.png"/>
            <p:cNvPicPr preferRelativeResize="0"/>
            <p:nvPr/>
          </p:nvPicPr>
          <p:blipFill rotWithShape="1">
            <a:blip r:embed="rId4">
              <a:alphaModFix/>
            </a:blip>
            <a:srcRect/>
            <a:stretch/>
          </p:blipFill>
          <p:spPr>
            <a:xfrm>
              <a:off x="7825652" y="1316798"/>
              <a:ext cx="1218568" cy="429219"/>
            </a:xfrm>
            <a:prstGeom prst="rect">
              <a:avLst/>
            </a:prstGeom>
            <a:noFill/>
            <a:ln>
              <a:noFill/>
            </a:ln>
          </p:spPr>
        </p:pic>
        <p:pic>
          <p:nvPicPr>
            <p:cNvPr id="209" name="Google Shape;209;p22" descr="http://i.creativecommons.org/l/by-nc/3.0/88x31.png"/>
            <p:cNvPicPr preferRelativeResize="0"/>
            <p:nvPr/>
          </p:nvPicPr>
          <p:blipFill rotWithShape="1">
            <a:blip r:embed="rId5">
              <a:alphaModFix/>
            </a:blip>
            <a:srcRect/>
            <a:stretch/>
          </p:blipFill>
          <p:spPr>
            <a:xfrm>
              <a:off x="7825652" y="1812209"/>
              <a:ext cx="1225650" cy="429219"/>
            </a:xfrm>
            <a:prstGeom prst="rect">
              <a:avLst/>
            </a:prstGeom>
            <a:noFill/>
            <a:ln>
              <a:noFill/>
            </a:ln>
          </p:spPr>
        </p:pic>
      </p:grpSp>
      <p:sp>
        <p:nvSpPr>
          <p:cNvPr id="210" name="Google Shape;210;p22"/>
          <p:cNvSpPr txBox="1"/>
          <p:nvPr/>
        </p:nvSpPr>
        <p:spPr>
          <a:xfrm>
            <a:off x="640625" y="3158800"/>
            <a:ext cx="7929300" cy="14469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2000">
                <a:latin typeface="Roboto Light"/>
                <a:ea typeface="Roboto Light"/>
                <a:cs typeface="Roboto Light"/>
                <a:sym typeface="Roboto Light"/>
              </a:rPr>
              <a:t>*Hewlett Foundation gives nearly $8 million each year to develop</a:t>
            </a:r>
            <a:r>
              <a:rPr lang="en" sz="2000">
                <a:solidFill>
                  <a:srgbClr val="444444"/>
                </a:solidFill>
                <a:latin typeface="Roboto Light"/>
                <a:ea typeface="Roboto Light"/>
                <a:cs typeface="Roboto Light"/>
                <a:sym typeface="Roboto Light"/>
              </a:rPr>
              <a:t> </a:t>
            </a:r>
            <a:r>
              <a:rPr lang="en" sz="2000" u="sng">
                <a:solidFill>
                  <a:schemeClr val="hlink"/>
                </a:solidFill>
                <a:latin typeface="Roboto Light"/>
                <a:ea typeface="Roboto Light"/>
                <a:cs typeface="Roboto Light"/>
                <a:sym typeface="Roboto Light"/>
                <a:hlinkClick r:id="rId6"/>
              </a:rPr>
              <a:t>OER</a:t>
            </a:r>
            <a:r>
              <a:rPr lang="en" sz="2000">
                <a:latin typeface="Roboto Light"/>
                <a:ea typeface="Roboto Light"/>
                <a:cs typeface="Roboto Light"/>
                <a:sym typeface="Roboto Light"/>
              </a:rPr>
              <a:t>.</a:t>
            </a:r>
            <a:endParaRPr sz="2000">
              <a:latin typeface="Roboto Light"/>
              <a:ea typeface="Roboto Light"/>
              <a:cs typeface="Roboto Light"/>
              <a:sym typeface="Roboto Light"/>
            </a:endParaRPr>
          </a:p>
          <a:p>
            <a:pPr marL="0" lvl="0" indent="0" algn="l" rtl="0">
              <a:lnSpc>
                <a:spcPct val="115000"/>
              </a:lnSpc>
              <a:spcBef>
                <a:spcPts val="1200"/>
              </a:spcBef>
              <a:spcAft>
                <a:spcPts val="1200"/>
              </a:spcAft>
              <a:buNone/>
            </a:pPr>
            <a:r>
              <a:rPr lang="en" sz="2000">
                <a:latin typeface="Roboto Light"/>
                <a:ea typeface="Roboto Light"/>
                <a:cs typeface="Roboto Light"/>
                <a:sym typeface="Roboto Light"/>
              </a:rPr>
              <a:t>*US Dept of Education has allocated  $47 million over last six years for the Open Textbook Pilot grant program.</a:t>
            </a:r>
            <a:r>
              <a:rPr lang="en" sz="2600">
                <a:latin typeface="Roboto Light"/>
                <a:ea typeface="Roboto Light"/>
                <a:cs typeface="Roboto Light"/>
                <a:sym typeface="Roboto Light"/>
              </a:rPr>
              <a:t> </a:t>
            </a:r>
            <a:endParaRPr sz="2600">
              <a:latin typeface="Roboto Light"/>
              <a:ea typeface="Roboto Light"/>
              <a:cs typeface="Roboto Light"/>
              <a:sym typeface="Roboto Ligh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pic>
        <p:nvPicPr>
          <p:cNvPr id="215" name="Google Shape;215;p23"/>
          <p:cNvPicPr preferRelativeResize="0"/>
          <p:nvPr/>
        </p:nvPicPr>
        <p:blipFill>
          <a:blip r:embed="rId3">
            <a:alphaModFix/>
          </a:blip>
          <a:stretch>
            <a:fillRect/>
          </a:stretch>
        </p:blipFill>
        <p:spPr>
          <a:xfrm>
            <a:off x="78694" y="76175"/>
            <a:ext cx="1515988" cy="4838700"/>
          </a:xfrm>
          <a:prstGeom prst="rect">
            <a:avLst/>
          </a:prstGeom>
          <a:noFill/>
          <a:ln>
            <a:noFill/>
          </a:ln>
        </p:spPr>
      </p:pic>
      <p:sp>
        <p:nvSpPr>
          <p:cNvPr id="216" name="Google Shape;216;p23"/>
          <p:cNvSpPr txBox="1"/>
          <p:nvPr/>
        </p:nvSpPr>
        <p:spPr>
          <a:xfrm>
            <a:off x="-12" y="4576175"/>
            <a:ext cx="18531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a:solidFill>
                  <a:srgbClr val="6C757D"/>
                </a:solidFill>
                <a:highlight>
                  <a:srgbClr val="FFFFFF"/>
                </a:highlight>
              </a:rPr>
              <a:t>University System of Georgia</a:t>
            </a:r>
            <a:endParaRPr sz="1000">
              <a:latin typeface="Roboto"/>
              <a:ea typeface="Roboto"/>
              <a:cs typeface="Roboto"/>
              <a:sym typeface="Roboto"/>
            </a:endParaRPr>
          </a:p>
        </p:txBody>
      </p:sp>
      <p:sp>
        <p:nvSpPr>
          <p:cNvPr id="217" name="Google Shape;217;p23"/>
          <p:cNvSpPr txBox="1"/>
          <p:nvPr/>
        </p:nvSpPr>
        <p:spPr>
          <a:xfrm>
            <a:off x="2348675" y="4015100"/>
            <a:ext cx="3000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pic>
        <p:nvPicPr>
          <p:cNvPr id="218" name="Google Shape;218;p23"/>
          <p:cNvPicPr preferRelativeResize="0"/>
          <p:nvPr/>
        </p:nvPicPr>
        <p:blipFill>
          <a:blip r:embed="rId4">
            <a:alphaModFix/>
          </a:blip>
          <a:stretch>
            <a:fillRect/>
          </a:stretch>
        </p:blipFill>
        <p:spPr>
          <a:xfrm>
            <a:off x="3818100" y="-16200"/>
            <a:ext cx="3180825" cy="5023426"/>
          </a:xfrm>
          <a:prstGeom prst="rect">
            <a:avLst/>
          </a:prstGeom>
          <a:noFill/>
          <a:ln>
            <a:noFill/>
          </a:ln>
        </p:spPr>
      </p:pic>
      <p:sp>
        <p:nvSpPr>
          <p:cNvPr id="219" name="Google Shape;219;p23"/>
          <p:cNvSpPr txBox="1"/>
          <p:nvPr/>
        </p:nvSpPr>
        <p:spPr>
          <a:xfrm>
            <a:off x="6998925" y="302250"/>
            <a:ext cx="19563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sz="2400">
                <a:solidFill>
                  <a:schemeClr val="dk2"/>
                </a:solidFill>
                <a:latin typeface="Roboto"/>
                <a:ea typeface="Roboto"/>
                <a:cs typeface="Roboto"/>
                <a:sym typeface="Roboto"/>
              </a:rPr>
              <a:t>153 interactive activities</a:t>
            </a:r>
            <a:endParaRPr sz="2400">
              <a:solidFill>
                <a:schemeClr val="dk2"/>
              </a:solidFill>
              <a:latin typeface="Open Sans"/>
              <a:ea typeface="Open Sans"/>
              <a:cs typeface="Open Sans"/>
              <a:sym typeface="Open Sans"/>
            </a:endParaRPr>
          </a:p>
        </p:txBody>
      </p:sp>
      <p:sp>
        <p:nvSpPr>
          <p:cNvPr id="220" name="Google Shape;220;p23"/>
          <p:cNvSpPr txBox="1"/>
          <p:nvPr/>
        </p:nvSpPr>
        <p:spPr>
          <a:xfrm>
            <a:off x="1594675" y="76175"/>
            <a:ext cx="1853100" cy="184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dk1"/>
                </a:solidFill>
                <a:latin typeface="Roboto"/>
                <a:ea typeface="Roboto"/>
                <a:cs typeface="Roboto"/>
                <a:sym typeface="Roboto"/>
              </a:rPr>
              <a:t>University of Georgia system</a:t>
            </a:r>
            <a:endParaRPr sz="1800">
              <a:solidFill>
                <a:schemeClr val="dk1"/>
              </a:solidFill>
              <a:latin typeface="Roboto"/>
              <a:ea typeface="Roboto"/>
              <a:cs typeface="Roboto"/>
              <a:sym typeface="Roboto"/>
            </a:endParaRPr>
          </a:p>
          <a:p>
            <a:pPr marL="0" lvl="0" indent="0" algn="l" rtl="0">
              <a:spcBef>
                <a:spcPts val="0"/>
              </a:spcBef>
              <a:spcAft>
                <a:spcPts val="0"/>
              </a:spcAft>
              <a:buNone/>
            </a:pPr>
            <a:endParaRPr sz="1800">
              <a:solidFill>
                <a:schemeClr val="dk1"/>
              </a:solidFill>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 sz="1800">
                <a:solidFill>
                  <a:schemeClr val="dk1"/>
                </a:solidFill>
                <a:latin typeface="Roboto"/>
                <a:ea typeface="Roboto"/>
                <a:cs typeface="Roboto"/>
                <a:sym typeface="Roboto"/>
              </a:rPr>
              <a:t>Buy a hard copy or download an editable version</a:t>
            </a:r>
            <a:endParaRPr sz="1800">
              <a:solidFill>
                <a:schemeClr val="dk1"/>
              </a:solidFill>
              <a:latin typeface="Roboto"/>
              <a:ea typeface="Roboto"/>
              <a:cs typeface="Roboto"/>
              <a:sym typeface="Roboto"/>
            </a:endParaRPr>
          </a:p>
        </p:txBody>
      </p:sp>
      <p:pic>
        <p:nvPicPr>
          <p:cNvPr id="221" name="Google Shape;221;p23"/>
          <p:cNvPicPr preferRelativeResize="0"/>
          <p:nvPr/>
        </p:nvPicPr>
        <p:blipFill>
          <a:blip r:embed="rId5">
            <a:alphaModFix/>
          </a:blip>
          <a:stretch>
            <a:fillRect/>
          </a:stretch>
        </p:blipFill>
        <p:spPr>
          <a:xfrm>
            <a:off x="4886325" y="2703449"/>
            <a:ext cx="4171250" cy="2211425"/>
          </a:xfrm>
          <a:prstGeom prst="rect">
            <a:avLst/>
          </a:prstGeom>
          <a:noFill/>
          <a:ln>
            <a:noFill/>
          </a:ln>
        </p:spPr>
      </p:pic>
      <p:sp>
        <p:nvSpPr>
          <p:cNvPr id="222" name="Google Shape;222;p23"/>
          <p:cNvSpPr txBox="1"/>
          <p:nvPr/>
        </p:nvSpPr>
        <p:spPr>
          <a:xfrm>
            <a:off x="1634725" y="433025"/>
            <a:ext cx="2183400" cy="3232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200">
                <a:latin typeface="Roboto"/>
                <a:ea typeface="Roboto"/>
                <a:cs typeface="Roboto"/>
                <a:sym typeface="Roboto"/>
              </a:rPr>
              <a:t>Add the digital and changeable attributes </a:t>
            </a:r>
            <a:endParaRPr sz="2200">
              <a:latin typeface="Roboto"/>
              <a:ea typeface="Roboto"/>
              <a:cs typeface="Roboto"/>
              <a:sym typeface="Roboto"/>
            </a:endParaRPr>
          </a:p>
          <a:p>
            <a:pPr marL="0" lvl="0" indent="0" algn="l" rtl="0">
              <a:spcBef>
                <a:spcPts val="0"/>
              </a:spcBef>
              <a:spcAft>
                <a:spcPts val="0"/>
              </a:spcAft>
              <a:buNone/>
            </a:pPr>
            <a:endParaRPr sz="2200">
              <a:latin typeface="Roboto"/>
              <a:ea typeface="Roboto"/>
              <a:cs typeface="Roboto"/>
              <a:sym typeface="Roboto"/>
            </a:endParaRPr>
          </a:p>
          <a:p>
            <a:pPr marL="0" lvl="0" indent="0" algn="l" rtl="0">
              <a:spcBef>
                <a:spcPts val="0"/>
              </a:spcBef>
              <a:spcAft>
                <a:spcPts val="0"/>
              </a:spcAft>
              <a:buNone/>
            </a:pPr>
            <a:r>
              <a:rPr lang="en" sz="2200">
                <a:latin typeface="Roboto"/>
                <a:ea typeface="Roboto"/>
                <a:cs typeface="Roboto"/>
                <a:sym typeface="Roboto"/>
              </a:rPr>
              <a:t>Allows for dynamic, interactive, up-to-date, accessible, DEI </a:t>
            </a:r>
            <a:endParaRPr sz="2200">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24"/>
          <p:cNvSpPr txBox="1">
            <a:spLocks noGrp="1"/>
          </p:cNvSpPr>
          <p:nvPr>
            <p:ph type="title"/>
          </p:nvPr>
        </p:nvSpPr>
        <p:spPr>
          <a:xfrm>
            <a:off x="311700" y="331925"/>
            <a:ext cx="8520600" cy="8313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600"/>
              <a:buNone/>
            </a:pPr>
            <a:r>
              <a:rPr lang="en" sz="3600"/>
              <a:t>Why OER is not just FREE stuff </a:t>
            </a:r>
            <a:endParaRPr sz="3600"/>
          </a:p>
        </p:txBody>
      </p:sp>
      <p:sp>
        <p:nvSpPr>
          <p:cNvPr id="228" name="Google Shape;228;p24"/>
          <p:cNvSpPr txBox="1">
            <a:spLocks noGrp="1"/>
          </p:cNvSpPr>
          <p:nvPr>
            <p:ph type="body" idx="1"/>
          </p:nvPr>
        </p:nvSpPr>
        <p:spPr>
          <a:xfrm>
            <a:off x="202200" y="1163225"/>
            <a:ext cx="8739600" cy="36825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sz="2000">
                <a:solidFill>
                  <a:srgbClr val="222222"/>
                </a:solidFill>
                <a:highlight>
                  <a:srgbClr val="FFFFFF"/>
                </a:highlight>
              </a:rPr>
              <a:t>OER are considered to meet the “5Rs Framework,” meaning that users are free to:</a:t>
            </a:r>
            <a:endParaRPr sz="2000">
              <a:solidFill>
                <a:srgbClr val="222222"/>
              </a:solidFill>
              <a:highlight>
                <a:srgbClr val="FFFFFF"/>
              </a:highlight>
            </a:endParaRPr>
          </a:p>
          <a:p>
            <a:pPr marL="762000" marR="342900" lvl="0" indent="-355600" algn="l" rtl="0">
              <a:lnSpc>
                <a:spcPct val="115000"/>
              </a:lnSpc>
              <a:spcBef>
                <a:spcPts val="800"/>
              </a:spcBef>
              <a:spcAft>
                <a:spcPts val="0"/>
              </a:spcAft>
              <a:buClr>
                <a:srgbClr val="222222"/>
              </a:buClr>
              <a:buSzPts val="2000"/>
              <a:buFont typeface="Open Sans"/>
              <a:buChar char="●"/>
            </a:pPr>
            <a:r>
              <a:rPr lang="en" sz="2000" b="1">
                <a:solidFill>
                  <a:srgbClr val="222222"/>
                </a:solidFill>
              </a:rPr>
              <a:t>Retain:</a:t>
            </a:r>
            <a:r>
              <a:rPr lang="en" sz="2000">
                <a:solidFill>
                  <a:srgbClr val="222222"/>
                </a:solidFill>
              </a:rPr>
              <a:t> Users have the right to make, archive, and "own" copies of the content;</a:t>
            </a:r>
            <a:endParaRPr sz="2000">
              <a:solidFill>
                <a:srgbClr val="222222"/>
              </a:solidFill>
            </a:endParaRPr>
          </a:p>
          <a:p>
            <a:pPr marL="762000" marR="342900" lvl="0" indent="-355600" algn="l" rtl="0">
              <a:lnSpc>
                <a:spcPct val="115000"/>
              </a:lnSpc>
              <a:spcBef>
                <a:spcPts val="0"/>
              </a:spcBef>
              <a:spcAft>
                <a:spcPts val="0"/>
              </a:spcAft>
              <a:buClr>
                <a:srgbClr val="222222"/>
              </a:buClr>
              <a:buSzPts val="2000"/>
              <a:buFont typeface="Open Sans"/>
              <a:buChar char="●"/>
            </a:pPr>
            <a:r>
              <a:rPr lang="en" sz="2000" b="1">
                <a:solidFill>
                  <a:srgbClr val="222222"/>
                </a:solidFill>
              </a:rPr>
              <a:t>Reuse:</a:t>
            </a:r>
            <a:r>
              <a:rPr lang="en" sz="2000">
                <a:solidFill>
                  <a:srgbClr val="222222"/>
                </a:solidFill>
              </a:rPr>
              <a:t>  Content can be reused in its unaltered form;</a:t>
            </a:r>
            <a:endParaRPr sz="2000">
              <a:solidFill>
                <a:srgbClr val="222222"/>
              </a:solidFill>
            </a:endParaRPr>
          </a:p>
          <a:p>
            <a:pPr marL="762000" marR="342900" lvl="0" indent="-355600" algn="l" rtl="0">
              <a:lnSpc>
                <a:spcPct val="115000"/>
              </a:lnSpc>
              <a:spcBef>
                <a:spcPts val="0"/>
              </a:spcBef>
              <a:spcAft>
                <a:spcPts val="0"/>
              </a:spcAft>
              <a:buClr>
                <a:srgbClr val="222222"/>
              </a:buClr>
              <a:buSzPts val="2000"/>
              <a:buFont typeface="Open Sans"/>
              <a:buChar char="●"/>
            </a:pPr>
            <a:r>
              <a:rPr lang="en" sz="2000" b="1">
                <a:solidFill>
                  <a:srgbClr val="222222"/>
                </a:solidFill>
              </a:rPr>
              <a:t>Revise:</a:t>
            </a:r>
            <a:r>
              <a:rPr lang="en" sz="2000">
                <a:solidFill>
                  <a:srgbClr val="222222"/>
                </a:solidFill>
              </a:rPr>
              <a:t> Content can be adapted, adjusted, modified or altered;</a:t>
            </a:r>
            <a:endParaRPr sz="2000">
              <a:solidFill>
                <a:srgbClr val="222222"/>
              </a:solidFill>
            </a:endParaRPr>
          </a:p>
          <a:p>
            <a:pPr marL="762000" marR="342900" lvl="0" indent="-355600" algn="l" rtl="0">
              <a:lnSpc>
                <a:spcPct val="115000"/>
              </a:lnSpc>
              <a:spcBef>
                <a:spcPts val="0"/>
              </a:spcBef>
              <a:spcAft>
                <a:spcPts val="0"/>
              </a:spcAft>
              <a:buClr>
                <a:srgbClr val="222222"/>
              </a:buClr>
              <a:buSzPts val="2000"/>
              <a:buFont typeface="Open Sans"/>
              <a:buChar char="●"/>
            </a:pPr>
            <a:r>
              <a:rPr lang="en" sz="2000" b="1">
                <a:solidFill>
                  <a:srgbClr val="222222"/>
                </a:solidFill>
              </a:rPr>
              <a:t>Remix: </a:t>
            </a:r>
            <a:r>
              <a:rPr lang="en" sz="2000">
                <a:solidFill>
                  <a:srgbClr val="222222"/>
                </a:solidFill>
              </a:rPr>
              <a:t>The original or revised content can be combined with other content to create something new;</a:t>
            </a:r>
            <a:endParaRPr sz="2000">
              <a:solidFill>
                <a:srgbClr val="222222"/>
              </a:solidFill>
            </a:endParaRPr>
          </a:p>
          <a:p>
            <a:pPr marL="762000" marR="342900" lvl="0" indent="-355600" algn="l" rtl="0">
              <a:lnSpc>
                <a:spcPct val="115000"/>
              </a:lnSpc>
              <a:spcBef>
                <a:spcPts val="0"/>
              </a:spcBef>
              <a:spcAft>
                <a:spcPts val="0"/>
              </a:spcAft>
              <a:buClr>
                <a:srgbClr val="222222"/>
              </a:buClr>
              <a:buSzPts val="2000"/>
              <a:buFont typeface="Open Sans"/>
              <a:buChar char="●"/>
            </a:pPr>
            <a:r>
              <a:rPr lang="en" sz="2000" b="1">
                <a:solidFill>
                  <a:srgbClr val="222222"/>
                </a:solidFill>
              </a:rPr>
              <a:t>Redistribute: </a:t>
            </a:r>
            <a:r>
              <a:rPr lang="en" sz="2000">
                <a:solidFill>
                  <a:srgbClr val="222222"/>
                </a:solidFill>
              </a:rPr>
              <a:t>Copies of the content can be shared with others in its original, revised or remixed form.</a:t>
            </a:r>
            <a:endParaRPr sz="2000">
              <a:solidFill>
                <a:schemeClr val="dk1"/>
              </a:solidFill>
              <a:highlight>
                <a:srgbClr val="FFFFFF"/>
              </a:highlight>
            </a:endParaRPr>
          </a:p>
        </p:txBody>
      </p:sp>
      <p:grpSp>
        <p:nvGrpSpPr>
          <p:cNvPr id="229" name="Google Shape;229;p24"/>
          <p:cNvGrpSpPr/>
          <p:nvPr/>
        </p:nvGrpSpPr>
        <p:grpSpPr>
          <a:xfrm>
            <a:off x="7978848" y="2090390"/>
            <a:ext cx="886758" cy="1067841"/>
            <a:chOff x="7825650" y="1397729"/>
            <a:chExt cx="1225650" cy="1444200"/>
          </a:xfrm>
        </p:grpSpPr>
        <p:pic>
          <p:nvPicPr>
            <p:cNvPr id="230" name="Google Shape;230;p24" descr="http://i.creativecommons.org/l/by/3.0/88x31.png"/>
            <p:cNvPicPr preferRelativeResize="0"/>
            <p:nvPr/>
          </p:nvPicPr>
          <p:blipFill rotWithShape="1">
            <a:blip r:embed="rId3">
              <a:alphaModFix/>
            </a:blip>
            <a:srcRect/>
            <a:stretch/>
          </p:blipFill>
          <p:spPr>
            <a:xfrm>
              <a:off x="7825650" y="1397729"/>
              <a:ext cx="1225650" cy="436086"/>
            </a:xfrm>
            <a:prstGeom prst="rect">
              <a:avLst/>
            </a:prstGeom>
            <a:noFill/>
            <a:ln>
              <a:noFill/>
            </a:ln>
          </p:spPr>
        </p:pic>
        <p:pic>
          <p:nvPicPr>
            <p:cNvPr id="231" name="Google Shape;231;p24" descr="http://i.creativecommons.org/l/by-sa/3.0/88x31.png"/>
            <p:cNvPicPr preferRelativeResize="0"/>
            <p:nvPr/>
          </p:nvPicPr>
          <p:blipFill rotWithShape="1">
            <a:blip r:embed="rId4">
              <a:alphaModFix/>
            </a:blip>
            <a:srcRect/>
            <a:stretch/>
          </p:blipFill>
          <p:spPr>
            <a:xfrm>
              <a:off x="7825650" y="1917299"/>
              <a:ext cx="1218568" cy="429219"/>
            </a:xfrm>
            <a:prstGeom prst="rect">
              <a:avLst/>
            </a:prstGeom>
            <a:noFill/>
            <a:ln>
              <a:noFill/>
            </a:ln>
          </p:spPr>
        </p:pic>
        <p:pic>
          <p:nvPicPr>
            <p:cNvPr id="232" name="Google Shape;232;p24" descr="http://i.creativecommons.org/l/by-nc/3.0/88x31.png"/>
            <p:cNvPicPr preferRelativeResize="0"/>
            <p:nvPr/>
          </p:nvPicPr>
          <p:blipFill rotWithShape="1">
            <a:blip r:embed="rId5">
              <a:alphaModFix/>
            </a:blip>
            <a:srcRect/>
            <a:stretch/>
          </p:blipFill>
          <p:spPr>
            <a:xfrm>
              <a:off x="7825650" y="2412710"/>
              <a:ext cx="1225650" cy="429219"/>
            </a:xfrm>
            <a:prstGeom prst="rect">
              <a:avLst/>
            </a:prstGeom>
            <a:noFill/>
            <a:ln>
              <a:noFill/>
            </a:ln>
          </p:spPr>
        </p:pic>
      </p:grpSp>
    </p:spTree>
  </p:cSld>
  <p:clrMapOvr>
    <a:masterClrMapping/>
  </p:clrMapOvr>
</p:sld>
</file>

<file path=ppt/theme/theme1.xml><?xml version="1.0" encoding="utf-8"?>
<a:theme xmlns:a="http://schemas.openxmlformats.org/drawingml/2006/main" name="Shift">
  <a:themeElements>
    <a:clrScheme name="Shift">
      <a:dk1>
        <a:srgbClr val="FFFFFF"/>
      </a:dk1>
      <a:lt1>
        <a:srgbClr val="AF7B51"/>
      </a:lt1>
      <a:dk2>
        <a:srgbClr val="233A44"/>
      </a:dk2>
      <a:lt2>
        <a:srgbClr val="D9D9D9"/>
      </a:lt2>
      <a:accent1>
        <a:srgbClr val="00796B"/>
      </a:accent1>
      <a:accent2>
        <a:srgbClr val="D9563F"/>
      </a:accent2>
      <a:accent3>
        <a:srgbClr val="C4A15A"/>
      </a:accent3>
      <a:accent4>
        <a:srgbClr val="14F597"/>
      </a:accent4>
      <a:accent5>
        <a:srgbClr val="3D4594"/>
      </a:accent5>
      <a:accent6>
        <a:srgbClr val="163EF5"/>
      </a:accent6>
      <a:hlink>
        <a:srgbClr val="3D4594"/>
      </a:hlink>
      <a:folHlink>
        <a:srgbClr val="3D45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3687</Words>
  <Application>Microsoft Macintosh PowerPoint</Application>
  <PresentationFormat>On-screen Show (16:9)</PresentationFormat>
  <Paragraphs>219</Paragraphs>
  <Slides>22</Slides>
  <Notes>22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22</vt:i4>
      </vt:variant>
    </vt:vector>
  </HeadingPairs>
  <TitlesOfParts>
    <vt:vector size="34" baseType="lpstr">
      <vt:lpstr>Calibri</vt:lpstr>
      <vt:lpstr>Open Sans Medium</vt:lpstr>
      <vt:lpstr>Nunito</vt:lpstr>
      <vt:lpstr>Roboto</vt:lpstr>
      <vt:lpstr>Abel</vt:lpstr>
      <vt:lpstr>Raleway</vt:lpstr>
      <vt:lpstr>Ubuntu</vt:lpstr>
      <vt:lpstr>Roboto Light</vt:lpstr>
      <vt:lpstr>Arial</vt:lpstr>
      <vt:lpstr>Open Sans</vt:lpstr>
      <vt:lpstr>Lato</vt:lpstr>
      <vt:lpstr>Shift</vt:lpstr>
      <vt:lpstr>No Textbook Required:    Converting courses to no-cost course materials to support student success</vt:lpstr>
      <vt:lpstr>PowerPoint Presentation</vt:lpstr>
      <vt:lpstr>Impact of high textbooks cost</vt:lpstr>
      <vt:lpstr>Student Story</vt:lpstr>
      <vt:lpstr>PowerPoint Presentation</vt:lpstr>
      <vt:lpstr>Open Educational Practices (OEP)</vt:lpstr>
      <vt:lpstr>Open Education Resources defined</vt:lpstr>
      <vt:lpstr>PowerPoint Presentation</vt:lpstr>
      <vt:lpstr>Why OER is not just FREE stuff </vt:lpstr>
      <vt:lpstr>Why Should I Use OER?</vt:lpstr>
      <vt:lpstr>OER-enabled pedagogy - Open Pedagogy</vt:lpstr>
      <vt:lpstr>Renewable assignments</vt:lpstr>
      <vt:lpstr>OP Elements </vt:lpstr>
      <vt:lpstr>PowerPoint Presentation</vt:lpstr>
      <vt:lpstr>Site for OEP Examples </vt:lpstr>
      <vt:lpstr>OER Discovery Tools </vt:lpstr>
      <vt:lpstr>Other types of free (not OER)</vt:lpstr>
      <vt:lpstr>Professional Development &amp; Funding Opportunities </vt:lpstr>
      <vt:lpstr>Thank you!</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Margie Suchyta</cp:lastModifiedBy>
  <cp:revision>1</cp:revision>
  <dcterms:modified xsi:type="dcterms:W3CDTF">2025-09-08T20:25:43Z</dcterms:modified>
</cp:coreProperties>
</file>