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  <p:sldMasterId id="2147483672" r:id="rId2"/>
  </p:sldMasterIdLst>
  <p:notesMasterIdLst>
    <p:notesMasterId r:id="rId31"/>
  </p:notesMasterIdLst>
  <p:sldIdLst>
    <p:sldId id="256" r:id="rId3"/>
    <p:sldId id="257" r:id="rId4"/>
    <p:sldId id="276" r:id="rId5"/>
    <p:sldId id="261" r:id="rId6"/>
    <p:sldId id="291" r:id="rId7"/>
    <p:sldId id="264" r:id="rId8"/>
    <p:sldId id="292" r:id="rId9"/>
    <p:sldId id="275" r:id="rId10"/>
    <p:sldId id="262" r:id="rId11"/>
    <p:sldId id="277" r:id="rId12"/>
    <p:sldId id="278" r:id="rId13"/>
    <p:sldId id="267" r:id="rId14"/>
    <p:sldId id="271" r:id="rId15"/>
    <p:sldId id="280" r:id="rId16"/>
    <p:sldId id="283" r:id="rId17"/>
    <p:sldId id="268" r:id="rId18"/>
    <p:sldId id="281" r:id="rId19"/>
    <p:sldId id="282" r:id="rId20"/>
    <p:sldId id="284" r:id="rId21"/>
    <p:sldId id="279" r:id="rId22"/>
    <p:sldId id="285" r:id="rId23"/>
    <p:sldId id="287" r:id="rId24"/>
    <p:sldId id="288" r:id="rId25"/>
    <p:sldId id="289" r:id="rId26"/>
    <p:sldId id="293" r:id="rId27"/>
    <p:sldId id="286" r:id="rId28"/>
    <p:sldId id="258" r:id="rId29"/>
    <p:sldId id="290" r:id="rId30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notes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 autoAdjust="0"/>
    <p:restoredTop sz="94606" autoAdjust="0"/>
  </p:normalViewPr>
  <p:slideViewPr>
    <p:cSldViewPr snapToGrid="0" snapToObjects="1">
      <p:cViewPr varScale="1">
        <p:scale>
          <a:sx n="106" d="100"/>
          <a:sy n="106" d="100"/>
        </p:scale>
        <p:origin x="1158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7624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8EEDF0B-9F29-EF4B-80DA-506E40AC57AC}" type="doc">
      <dgm:prSet loTypeId="urn:microsoft.com/office/officeart/2005/8/layout/process1" loCatId="" qsTypeId="urn:microsoft.com/office/officeart/2005/8/quickstyle/3D5" qsCatId="3D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77697ADB-C696-134F-852D-947B40DCD159}">
      <dgm:prSet/>
      <dgm:spPr/>
      <dgm:t>
        <a:bodyPr/>
        <a:lstStyle/>
        <a:p>
          <a:pPr rtl="0"/>
          <a:r>
            <a:rPr lang="en-US" smtClean="0"/>
            <a:t>Authentic</a:t>
          </a:r>
          <a:endParaRPr lang="en-US" dirty="0"/>
        </a:p>
      </dgm:t>
    </dgm:pt>
    <dgm:pt modelId="{EDD840D8-D7DF-7546-B999-EEC1C41EE829}" type="parTrans" cxnId="{1060BFD0-213F-9C4E-A0FA-04D4C45A8F8E}">
      <dgm:prSet/>
      <dgm:spPr/>
      <dgm:t>
        <a:bodyPr/>
        <a:lstStyle/>
        <a:p>
          <a:endParaRPr lang="en-US"/>
        </a:p>
      </dgm:t>
    </dgm:pt>
    <dgm:pt modelId="{CB063C99-EF1D-164E-B7C1-6A1DC125BC2D}" type="sibTrans" cxnId="{1060BFD0-213F-9C4E-A0FA-04D4C45A8F8E}">
      <dgm:prSet/>
      <dgm:spPr/>
      <dgm:t>
        <a:bodyPr/>
        <a:lstStyle/>
        <a:p>
          <a:endParaRPr lang="en-US"/>
        </a:p>
      </dgm:t>
    </dgm:pt>
    <dgm:pt modelId="{3F8E2C52-F504-BC40-A460-C4F31BB3B639}">
      <dgm:prSet/>
      <dgm:spPr/>
      <dgm:t>
        <a:bodyPr/>
        <a:lstStyle/>
        <a:p>
          <a:pPr rtl="0"/>
          <a:r>
            <a:rPr lang="en-US" dirty="0" smtClean="0"/>
            <a:t>Possibly Predatory</a:t>
          </a:r>
          <a:endParaRPr lang="en-US" dirty="0"/>
        </a:p>
      </dgm:t>
    </dgm:pt>
    <dgm:pt modelId="{94C49421-24BB-564E-B988-46E621356B32}" type="parTrans" cxnId="{65F20FE0-3A4A-0E4A-8B66-8D90690F0A07}">
      <dgm:prSet/>
      <dgm:spPr/>
      <dgm:t>
        <a:bodyPr/>
        <a:lstStyle/>
        <a:p>
          <a:endParaRPr lang="en-US"/>
        </a:p>
      </dgm:t>
    </dgm:pt>
    <dgm:pt modelId="{FFBB0046-5151-2040-A4AF-93AB073D075D}" type="sibTrans" cxnId="{65F20FE0-3A4A-0E4A-8B66-8D90690F0A07}">
      <dgm:prSet/>
      <dgm:spPr/>
      <dgm:t>
        <a:bodyPr/>
        <a:lstStyle/>
        <a:p>
          <a:endParaRPr lang="en-US"/>
        </a:p>
      </dgm:t>
    </dgm:pt>
    <dgm:pt modelId="{3472CB76-C5F2-8548-B4F3-0E98D0E7F918}">
      <dgm:prSet/>
      <dgm:spPr/>
      <dgm:t>
        <a:bodyPr/>
        <a:lstStyle/>
        <a:p>
          <a:pPr rtl="0"/>
          <a:r>
            <a:rPr lang="en-US" dirty="0" smtClean="0"/>
            <a:t>Probably Predatory</a:t>
          </a:r>
          <a:endParaRPr lang="en-US" dirty="0"/>
        </a:p>
      </dgm:t>
    </dgm:pt>
    <dgm:pt modelId="{105135D7-D5A1-7D41-88B3-26F47668D7D8}" type="parTrans" cxnId="{E73D59C9-CC84-9447-BA15-26D0C0798BDA}">
      <dgm:prSet/>
      <dgm:spPr/>
      <dgm:t>
        <a:bodyPr/>
        <a:lstStyle/>
        <a:p>
          <a:endParaRPr lang="en-US"/>
        </a:p>
      </dgm:t>
    </dgm:pt>
    <dgm:pt modelId="{BDDABC96-F751-FE40-99CA-AF7A92CCBC95}" type="sibTrans" cxnId="{E73D59C9-CC84-9447-BA15-26D0C0798BDA}">
      <dgm:prSet/>
      <dgm:spPr/>
      <dgm:t>
        <a:bodyPr/>
        <a:lstStyle/>
        <a:p>
          <a:endParaRPr lang="en-US"/>
        </a:p>
      </dgm:t>
    </dgm:pt>
    <dgm:pt modelId="{4AE469A3-88D0-BC44-8C01-FF3B51AFB934}">
      <dgm:prSet/>
      <dgm:spPr/>
      <dgm:t>
        <a:bodyPr/>
        <a:lstStyle/>
        <a:p>
          <a:pPr rtl="0"/>
          <a:r>
            <a:rPr lang="en-US" dirty="0" smtClean="0"/>
            <a:t>Confirmed Predatory</a:t>
          </a:r>
        </a:p>
      </dgm:t>
    </dgm:pt>
    <dgm:pt modelId="{6C64FDCE-81EB-8848-9381-86BECD16FC87}" type="parTrans" cxnId="{185256ED-4CF6-904E-92B2-A12201D068CF}">
      <dgm:prSet/>
      <dgm:spPr/>
      <dgm:t>
        <a:bodyPr/>
        <a:lstStyle/>
        <a:p>
          <a:endParaRPr lang="en-US"/>
        </a:p>
      </dgm:t>
    </dgm:pt>
    <dgm:pt modelId="{A9908E80-07DF-604A-896E-64CA52620412}" type="sibTrans" cxnId="{185256ED-4CF6-904E-92B2-A12201D068CF}">
      <dgm:prSet/>
      <dgm:spPr/>
      <dgm:t>
        <a:bodyPr/>
        <a:lstStyle/>
        <a:p>
          <a:endParaRPr lang="en-US"/>
        </a:p>
      </dgm:t>
    </dgm:pt>
    <dgm:pt modelId="{69072E32-E041-6742-990E-6F3485ED54AE}" type="pres">
      <dgm:prSet presAssocID="{A8EEDF0B-9F29-EF4B-80DA-506E40AC57A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F03F14A-DA80-484B-954C-B8104C5E484C}" type="pres">
      <dgm:prSet presAssocID="{77697ADB-C696-134F-852D-947B40DCD159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5D2C26-7FE1-C242-947F-6E2D23F80B0F}" type="pres">
      <dgm:prSet presAssocID="{CB063C99-EF1D-164E-B7C1-6A1DC125BC2D}" presName="sibTrans" presStyleLbl="sibTrans2D1" presStyleIdx="0" presStyleCnt="3"/>
      <dgm:spPr/>
      <dgm:t>
        <a:bodyPr/>
        <a:lstStyle/>
        <a:p>
          <a:endParaRPr lang="en-US"/>
        </a:p>
      </dgm:t>
    </dgm:pt>
    <dgm:pt modelId="{C58198D7-3FCA-0146-AACF-5E0C78B6AF6C}" type="pres">
      <dgm:prSet presAssocID="{CB063C99-EF1D-164E-B7C1-6A1DC125BC2D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F658FF04-6918-FB43-B91C-FD5002EED79B}" type="pres">
      <dgm:prSet presAssocID="{3F8E2C52-F504-BC40-A460-C4F31BB3B639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1E014EE-FCE5-4B45-ABB9-1706C9BFB829}" type="pres">
      <dgm:prSet presAssocID="{FFBB0046-5151-2040-A4AF-93AB073D075D}" presName="sibTrans" presStyleLbl="sibTrans2D1" presStyleIdx="1" presStyleCnt="3"/>
      <dgm:spPr/>
      <dgm:t>
        <a:bodyPr/>
        <a:lstStyle/>
        <a:p>
          <a:endParaRPr lang="en-US"/>
        </a:p>
      </dgm:t>
    </dgm:pt>
    <dgm:pt modelId="{961B2544-43A6-534E-BF0D-EB01D27DA468}" type="pres">
      <dgm:prSet presAssocID="{FFBB0046-5151-2040-A4AF-93AB073D075D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842EB8B3-BF3C-7244-8C2D-4CB2FF70B4F1}" type="pres">
      <dgm:prSet presAssocID="{3472CB76-C5F2-8548-B4F3-0E98D0E7F918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71DCDE-CE69-C14E-83CE-93643FAFFB4B}" type="pres">
      <dgm:prSet presAssocID="{BDDABC96-F751-FE40-99CA-AF7A92CCBC95}" presName="sibTrans" presStyleLbl="sibTrans2D1" presStyleIdx="2" presStyleCnt="3"/>
      <dgm:spPr/>
      <dgm:t>
        <a:bodyPr/>
        <a:lstStyle/>
        <a:p>
          <a:endParaRPr lang="en-US"/>
        </a:p>
      </dgm:t>
    </dgm:pt>
    <dgm:pt modelId="{BF46D14B-48EA-AF4A-A474-0B9DF0705561}" type="pres">
      <dgm:prSet presAssocID="{BDDABC96-F751-FE40-99CA-AF7A92CCBC95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5188C1EF-C923-AF42-A27B-0DF974558C36}" type="pres">
      <dgm:prSet presAssocID="{4AE469A3-88D0-BC44-8C01-FF3B51AFB934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D015100-C144-D94A-9081-E4FCFF26E096}" type="presOf" srcId="{FFBB0046-5151-2040-A4AF-93AB073D075D}" destId="{C1E014EE-FCE5-4B45-ABB9-1706C9BFB829}" srcOrd="0" destOrd="0" presId="urn:microsoft.com/office/officeart/2005/8/layout/process1"/>
    <dgm:cxn modelId="{65F20FE0-3A4A-0E4A-8B66-8D90690F0A07}" srcId="{A8EEDF0B-9F29-EF4B-80DA-506E40AC57AC}" destId="{3F8E2C52-F504-BC40-A460-C4F31BB3B639}" srcOrd="1" destOrd="0" parTransId="{94C49421-24BB-564E-B988-46E621356B32}" sibTransId="{FFBB0046-5151-2040-A4AF-93AB073D075D}"/>
    <dgm:cxn modelId="{E73D59C9-CC84-9447-BA15-26D0C0798BDA}" srcId="{A8EEDF0B-9F29-EF4B-80DA-506E40AC57AC}" destId="{3472CB76-C5F2-8548-B4F3-0E98D0E7F918}" srcOrd="2" destOrd="0" parTransId="{105135D7-D5A1-7D41-88B3-26F47668D7D8}" sibTransId="{BDDABC96-F751-FE40-99CA-AF7A92CCBC95}"/>
    <dgm:cxn modelId="{0E3B528C-9631-4D48-BDC0-472C29679199}" type="presOf" srcId="{CB063C99-EF1D-164E-B7C1-6A1DC125BC2D}" destId="{C58198D7-3FCA-0146-AACF-5E0C78B6AF6C}" srcOrd="1" destOrd="0" presId="urn:microsoft.com/office/officeart/2005/8/layout/process1"/>
    <dgm:cxn modelId="{C1D73BD9-FD0A-F142-828B-A728ADA21824}" type="presOf" srcId="{4AE469A3-88D0-BC44-8C01-FF3B51AFB934}" destId="{5188C1EF-C923-AF42-A27B-0DF974558C36}" srcOrd="0" destOrd="0" presId="urn:microsoft.com/office/officeart/2005/8/layout/process1"/>
    <dgm:cxn modelId="{E975B693-0C35-FB4B-9CDC-6FBA0122629F}" type="presOf" srcId="{BDDABC96-F751-FE40-99CA-AF7A92CCBC95}" destId="{9D71DCDE-CE69-C14E-83CE-93643FAFFB4B}" srcOrd="0" destOrd="0" presId="urn:microsoft.com/office/officeart/2005/8/layout/process1"/>
    <dgm:cxn modelId="{185256ED-4CF6-904E-92B2-A12201D068CF}" srcId="{A8EEDF0B-9F29-EF4B-80DA-506E40AC57AC}" destId="{4AE469A3-88D0-BC44-8C01-FF3B51AFB934}" srcOrd="3" destOrd="0" parTransId="{6C64FDCE-81EB-8848-9381-86BECD16FC87}" sibTransId="{A9908E80-07DF-604A-896E-64CA52620412}"/>
    <dgm:cxn modelId="{EFD2CE8B-5813-F142-BE94-5B5F9D9972B4}" type="presOf" srcId="{3F8E2C52-F504-BC40-A460-C4F31BB3B639}" destId="{F658FF04-6918-FB43-B91C-FD5002EED79B}" srcOrd="0" destOrd="0" presId="urn:microsoft.com/office/officeart/2005/8/layout/process1"/>
    <dgm:cxn modelId="{369B90D9-0A48-A94C-BF78-2513C59A3BD7}" type="presOf" srcId="{A8EEDF0B-9F29-EF4B-80DA-506E40AC57AC}" destId="{69072E32-E041-6742-990E-6F3485ED54AE}" srcOrd="0" destOrd="0" presId="urn:microsoft.com/office/officeart/2005/8/layout/process1"/>
    <dgm:cxn modelId="{9ED994D1-6F3E-F747-BE72-B97D6A44A869}" type="presOf" srcId="{BDDABC96-F751-FE40-99CA-AF7A92CCBC95}" destId="{BF46D14B-48EA-AF4A-A474-0B9DF0705561}" srcOrd="1" destOrd="0" presId="urn:microsoft.com/office/officeart/2005/8/layout/process1"/>
    <dgm:cxn modelId="{6249AA30-802F-424B-A787-1144C68B51E0}" type="presOf" srcId="{77697ADB-C696-134F-852D-947B40DCD159}" destId="{0F03F14A-DA80-484B-954C-B8104C5E484C}" srcOrd="0" destOrd="0" presId="urn:microsoft.com/office/officeart/2005/8/layout/process1"/>
    <dgm:cxn modelId="{29EC37AE-558A-0045-B6F1-60A4BBB78F89}" type="presOf" srcId="{FFBB0046-5151-2040-A4AF-93AB073D075D}" destId="{961B2544-43A6-534E-BF0D-EB01D27DA468}" srcOrd="1" destOrd="0" presId="urn:microsoft.com/office/officeart/2005/8/layout/process1"/>
    <dgm:cxn modelId="{2B38CEE0-C2AB-0843-BFB0-333112F64C04}" type="presOf" srcId="{CB063C99-EF1D-164E-B7C1-6A1DC125BC2D}" destId="{3B5D2C26-7FE1-C242-947F-6E2D23F80B0F}" srcOrd="0" destOrd="0" presId="urn:microsoft.com/office/officeart/2005/8/layout/process1"/>
    <dgm:cxn modelId="{1060BFD0-213F-9C4E-A0FA-04D4C45A8F8E}" srcId="{A8EEDF0B-9F29-EF4B-80DA-506E40AC57AC}" destId="{77697ADB-C696-134F-852D-947B40DCD159}" srcOrd="0" destOrd="0" parTransId="{EDD840D8-D7DF-7546-B999-EEC1C41EE829}" sibTransId="{CB063C99-EF1D-164E-B7C1-6A1DC125BC2D}"/>
    <dgm:cxn modelId="{92F83718-304C-FB4C-AA49-BCFEF218039D}" type="presOf" srcId="{3472CB76-C5F2-8548-B4F3-0E98D0E7F918}" destId="{842EB8B3-BF3C-7244-8C2D-4CB2FF70B4F1}" srcOrd="0" destOrd="0" presId="urn:microsoft.com/office/officeart/2005/8/layout/process1"/>
    <dgm:cxn modelId="{5C3ADB34-2F1C-E74D-A524-F115656A06AB}" type="presParOf" srcId="{69072E32-E041-6742-990E-6F3485ED54AE}" destId="{0F03F14A-DA80-484B-954C-B8104C5E484C}" srcOrd="0" destOrd="0" presId="urn:microsoft.com/office/officeart/2005/8/layout/process1"/>
    <dgm:cxn modelId="{118DDEC1-D016-E74F-907A-E4DA52F5EE3E}" type="presParOf" srcId="{69072E32-E041-6742-990E-6F3485ED54AE}" destId="{3B5D2C26-7FE1-C242-947F-6E2D23F80B0F}" srcOrd="1" destOrd="0" presId="urn:microsoft.com/office/officeart/2005/8/layout/process1"/>
    <dgm:cxn modelId="{84D28EB6-31DF-9749-BA9A-03650B6DC324}" type="presParOf" srcId="{3B5D2C26-7FE1-C242-947F-6E2D23F80B0F}" destId="{C58198D7-3FCA-0146-AACF-5E0C78B6AF6C}" srcOrd="0" destOrd="0" presId="urn:microsoft.com/office/officeart/2005/8/layout/process1"/>
    <dgm:cxn modelId="{152E0EF6-C925-A741-BF0D-624388217BC7}" type="presParOf" srcId="{69072E32-E041-6742-990E-6F3485ED54AE}" destId="{F658FF04-6918-FB43-B91C-FD5002EED79B}" srcOrd="2" destOrd="0" presId="urn:microsoft.com/office/officeart/2005/8/layout/process1"/>
    <dgm:cxn modelId="{F3BE07CC-3691-D14B-84BE-15EBEAF0E5BC}" type="presParOf" srcId="{69072E32-E041-6742-990E-6F3485ED54AE}" destId="{C1E014EE-FCE5-4B45-ABB9-1706C9BFB829}" srcOrd="3" destOrd="0" presId="urn:microsoft.com/office/officeart/2005/8/layout/process1"/>
    <dgm:cxn modelId="{5B38AE4D-1B97-D44F-B17F-679195E96745}" type="presParOf" srcId="{C1E014EE-FCE5-4B45-ABB9-1706C9BFB829}" destId="{961B2544-43A6-534E-BF0D-EB01D27DA468}" srcOrd="0" destOrd="0" presId="urn:microsoft.com/office/officeart/2005/8/layout/process1"/>
    <dgm:cxn modelId="{C41BA1B6-948C-6D4B-99F2-3A72735900C1}" type="presParOf" srcId="{69072E32-E041-6742-990E-6F3485ED54AE}" destId="{842EB8B3-BF3C-7244-8C2D-4CB2FF70B4F1}" srcOrd="4" destOrd="0" presId="urn:microsoft.com/office/officeart/2005/8/layout/process1"/>
    <dgm:cxn modelId="{FF020107-8F84-4B4D-9ECB-048B29EDD2AE}" type="presParOf" srcId="{69072E32-E041-6742-990E-6F3485ED54AE}" destId="{9D71DCDE-CE69-C14E-83CE-93643FAFFB4B}" srcOrd="5" destOrd="0" presId="urn:microsoft.com/office/officeart/2005/8/layout/process1"/>
    <dgm:cxn modelId="{47F03BFC-9606-994A-AF8C-C03666DD2286}" type="presParOf" srcId="{9D71DCDE-CE69-C14E-83CE-93643FAFFB4B}" destId="{BF46D14B-48EA-AF4A-A474-0B9DF0705561}" srcOrd="0" destOrd="0" presId="urn:microsoft.com/office/officeart/2005/8/layout/process1"/>
    <dgm:cxn modelId="{649EF8B1-3EBC-5A44-B20C-3B8BBE5EAECE}" type="presParOf" srcId="{69072E32-E041-6742-990E-6F3485ED54AE}" destId="{5188C1EF-C923-AF42-A27B-0DF974558C36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83676540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44" name="Shape 14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905286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04657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en-US" dirty="0" smtClean="0"/>
              <a:t># of active predatory journals has rapidly increased</a:t>
            </a:r>
          </a:p>
          <a:p>
            <a:pPr lvl="2"/>
            <a:r>
              <a:rPr lang="en-US" dirty="0" smtClean="0"/>
              <a:t>1,800 in 2010 to 8,000 in 2014!</a:t>
            </a:r>
          </a:p>
          <a:p>
            <a:pPr lvl="1"/>
            <a:r>
              <a:rPr lang="en-US" dirty="0" smtClean="0"/>
              <a:t>Fairly linear growth in the # of articles published by these journals</a:t>
            </a:r>
          </a:p>
          <a:p>
            <a:pPr lvl="2"/>
            <a:r>
              <a:rPr lang="en-US" dirty="0" smtClean="0"/>
              <a:t>53,000 in 2010 to 420,000 in 2014!</a:t>
            </a:r>
          </a:p>
          <a:p>
            <a:pPr lvl="1"/>
            <a:r>
              <a:rPr lang="en-US" dirty="0" smtClean="0"/>
              <a:t>Geographic location of publisher and publishing authors seem to favor Asia and Africa, particularly India</a:t>
            </a:r>
          </a:p>
          <a:p>
            <a:r>
              <a:rPr lang="en-US" dirty="0" smtClean="0"/>
              <a:t>Positive is that legitimate OA journals have experienced similar growth </a:t>
            </a:r>
          </a:p>
          <a:p>
            <a:pPr lvl="2"/>
            <a:r>
              <a:rPr lang="en-US" dirty="0" smtClean="0"/>
              <a:t>with ~10,000 OA journals (June 2015) and ~500,000 published articles from those journals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91185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6782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ctrTitle"/>
          </p:nvPr>
        </p:nvSpPr>
        <p:spPr>
          <a:xfrm>
            <a:off x="311708" y="992767"/>
            <a:ext cx="8520600" cy="27368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5200"/>
            </a:lvl1pPr>
            <a:lvl2pPr lvl="1" algn="ctr">
              <a:spcBef>
                <a:spcPts val="0"/>
              </a:spcBef>
              <a:buSzPct val="100000"/>
              <a:defRPr sz="5200"/>
            </a:lvl2pPr>
            <a:lvl3pPr lvl="2" algn="ctr">
              <a:spcBef>
                <a:spcPts val="0"/>
              </a:spcBef>
              <a:buSzPct val="100000"/>
              <a:defRPr sz="5200"/>
            </a:lvl3pPr>
            <a:lvl4pPr lvl="3" algn="ctr">
              <a:spcBef>
                <a:spcPts val="0"/>
              </a:spcBef>
              <a:buSzPct val="100000"/>
              <a:defRPr sz="5200"/>
            </a:lvl4pPr>
            <a:lvl5pPr lvl="4" algn="ctr">
              <a:spcBef>
                <a:spcPts val="0"/>
              </a:spcBef>
              <a:buSzPct val="100000"/>
              <a:defRPr sz="5200"/>
            </a:lvl5pPr>
            <a:lvl6pPr lvl="5" algn="ctr">
              <a:spcBef>
                <a:spcPts val="0"/>
              </a:spcBef>
              <a:buSzPct val="100000"/>
              <a:defRPr sz="5200"/>
            </a:lvl6pPr>
            <a:lvl7pPr lvl="6" algn="ctr">
              <a:spcBef>
                <a:spcPts val="0"/>
              </a:spcBef>
              <a:buSzPct val="100000"/>
              <a:defRPr sz="5200"/>
            </a:lvl7pPr>
            <a:lvl8pPr lvl="7" algn="ctr">
              <a:spcBef>
                <a:spcPts val="0"/>
              </a:spcBef>
              <a:buSzPct val="100000"/>
              <a:defRPr sz="5200"/>
            </a:lvl8pPr>
            <a:lvl9pPr lvl="8" algn="ctr">
              <a:spcBef>
                <a:spcPts val="0"/>
              </a:spcBef>
              <a:buSzPct val="100000"/>
              <a:defRPr sz="5200"/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sldNum" idx="12"/>
          </p:nvPr>
        </p:nvSpPr>
        <p:spPr>
          <a:xfrm>
            <a:off x="8472457" y="6217621"/>
            <a:ext cx="548700" cy="52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 txBox="1">
            <a:spLocks noGrp="1"/>
          </p:cNvSpPr>
          <p:nvPr>
            <p:ph type="title"/>
          </p:nvPr>
        </p:nvSpPr>
        <p:spPr>
          <a:xfrm>
            <a:off x="311700" y="2867800"/>
            <a:ext cx="8520600" cy="11224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>
              <a:spcBef>
                <a:spcPts val="0"/>
              </a:spcBef>
              <a:buSzPct val="100000"/>
              <a:defRPr sz="3600"/>
            </a:lvl1pPr>
            <a:lvl2pPr lvl="1" algn="ctr">
              <a:spcBef>
                <a:spcPts val="0"/>
              </a:spcBef>
              <a:buSzPct val="100000"/>
              <a:defRPr sz="3600"/>
            </a:lvl2pPr>
            <a:lvl3pPr lvl="2" algn="ctr">
              <a:spcBef>
                <a:spcPts val="0"/>
              </a:spcBef>
              <a:buSzPct val="100000"/>
              <a:defRPr sz="3600"/>
            </a:lvl3pPr>
            <a:lvl4pPr lvl="3" algn="ctr">
              <a:spcBef>
                <a:spcPts val="0"/>
              </a:spcBef>
              <a:buSzPct val="100000"/>
              <a:defRPr sz="3600"/>
            </a:lvl4pPr>
            <a:lvl5pPr lvl="4" algn="ctr">
              <a:spcBef>
                <a:spcPts val="0"/>
              </a:spcBef>
              <a:buSzPct val="100000"/>
              <a:defRPr sz="3600"/>
            </a:lvl5pPr>
            <a:lvl6pPr lvl="5" algn="ctr">
              <a:spcBef>
                <a:spcPts val="0"/>
              </a:spcBef>
              <a:buSzPct val="100000"/>
              <a:defRPr sz="3600"/>
            </a:lvl6pPr>
            <a:lvl7pPr lvl="6" algn="ctr">
              <a:spcBef>
                <a:spcPts val="0"/>
              </a:spcBef>
              <a:buSzPct val="100000"/>
              <a:defRPr sz="3600"/>
            </a:lvl7pPr>
            <a:lvl8pPr lvl="7" algn="ctr">
              <a:spcBef>
                <a:spcPts val="0"/>
              </a:spcBef>
              <a:buSzPct val="100000"/>
              <a:defRPr sz="3600"/>
            </a:lvl8pPr>
            <a:lvl9pPr lvl="8" algn="ctr">
              <a:spcBef>
                <a:spcPts val="0"/>
              </a:spcBef>
              <a:buSzPct val="100000"/>
              <a:defRPr sz="3600"/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8472457" y="6217621"/>
            <a:ext cx="548700" cy="52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ldNum" idx="12"/>
          </p:nvPr>
        </p:nvSpPr>
        <p:spPr>
          <a:xfrm>
            <a:off x="8472457" y="6217621"/>
            <a:ext cx="548700" cy="52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3999900" cy="45552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body" idx="2"/>
          </p:nvPr>
        </p:nvSpPr>
        <p:spPr>
          <a:xfrm>
            <a:off x="4832400" y="1536633"/>
            <a:ext cx="3999900" cy="45552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sldNum" idx="12"/>
          </p:nvPr>
        </p:nvSpPr>
        <p:spPr>
          <a:xfrm>
            <a:off x="8472457" y="6217621"/>
            <a:ext cx="548700" cy="52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sldNum" idx="12"/>
          </p:nvPr>
        </p:nvSpPr>
        <p:spPr>
          <a:xfrm>
            <a:off x="8472457" y="6217621"/>
            <a:ext cx="548700" cy="52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>
            <a:spLocks noGrp="1"/>
          </p:cNvSpPr>
          <p:nvPr>
            <p:ph type="title"/>
          </p:nvPr>
        </p:nvSpPr>
        <p:spPr>
          <a:xfrm>
            <a:off x="311700" y="740800"/>
            <a:ext cx="2808000" cy="10076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311700" y="1852800"/>
            <a:ext cx="2808000" cy="42392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2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sldNum" idx="12"/>
          </p:nvPr>
        </p:nvSpPr>
        <p:spPr>
          <a:xfrm>
            <a:off x="8472457" y="6217621"/>
            <a:ext cx="548700" cy="52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4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buSzPct val="100000"/>
              <a:defRPr sz="4800"/>
            </a:lvl1pPr>
            <a:lvl2pPr lvl="1">
              <a:spcBef>
                <a:spcPts val="0"/>
              </a:spcBef>
              <a:buSzPct val="100000"/>
              <a:defRPr sz="4800"/>
            </a:lvl2pPr>
            <a:lvl3pPr lvl="2">
              <a:spcBef>
                <a:spcPts val="0"/>
              </a:spcBef>
              <a:buSzPct val="100000"/>
              <a:defRPr sz="4800"/>
            </a:lvl3pPr>
            <a:lvl4pPr lvl="3">
              <a:spcBef>
                <a:spcPts val="0"/>
              </a:spcBef>
              <a:buSzPct val="100000"/>
              <a:defRPr sz="4800"/>
            </a:lvl4pPr>
            <a:lvl5pPr lvl="4">
              <a:spcBef>
                <a:spcPts val="0"/>
              </a:spcBef>
              <a:buSzPct val="100000"/>
              <a:defRPr sz="4800"/>
            </a:lvl5pPr>
            <a:lvl6pPr lvl="5">
              <a:spcBef>
                <a:spcPts val="0"/>
              </a:spcBef>
              <a:buSzPct val="100000"/>
              <a:defRPr sz="4800"/>
            </a:lvl6pPr>
            <a:lvl7pPr lvl="6">
              <a:spcBef>
                <a:spcPts val="0"/>
              </a:spcBef>
              <a:buSzPct val="100000"/>
              <a:defRPr sz="4800"/>
            </a:lvl7pPr>
            <a:lvl8pPr lvl="7">
              <a:spcBef>
                <a:spcPts val="0"/>
              </a:spcBef>
              <a:buSzPct val="100000"/>
              <a:defRPr sz="4800"/>
            </a:lvl8pPr>
            <a:lvl9pPr lvl="8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sldNum" idx="12"/>
          </p:nvPr>
        </p:nvSpPr>
        <p:spPr>
          <a:xfrm>
            <a:off x="8472457" y="6217621"/>
            <a:ext cx="548700" cy="52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4200"/>
            </a:lvl1pPr>
            <a:lvl2pPr lvl="1" algn="ctr">
              <a:spcBef>
                <a:spcPts val="0"/>
              </a:spcBef>
              <a:buSzPct val="100000"/>
              <a:defRPr sz="4200"/>
            </a:lvl2pPr>
            <a:lvl3pPr lvl="2" algn="ctr">
              <a:spcBef>
                <a:spcPts val="0"/>
              </a:spcBef>
              <a:buSzPct val="100000"/>
              <a:defRPr sz="4200"/>
            </a:lvl3pPr>
            <a:lvl4pPr lvl="3" algn="ctr">
              <a:spcBef>
                <a:spcPts val="0"/>
              </a:spcBef>
              <a:buSzPct val="100000"/>
              <a:defRPr sz="4200"/>
            </a:lvl4pPr>
            <a:lvl5pPr lvl="4" algn="ctr">
              <a:spcBef>
                <a:spcPts val="0"/>
              </a:spcBef>
              <a:buSzPct val="100000"/>
              <a:defRPr sz="4200"/>
            </a:lvl5pPr>
            <a:lvl6pPr lvl="5" algn="ctr">
              <a:spcBef>
                <a:spcPts val="0"/>
              </a:spcBef>
              <a:buSzPct val="100000"/>
              <a:defRPr sz="4200"/>
            </a:lvl6pPr>
            <a:lvl7pPr lvl="6" algn="ctr">
              <a:spcBef>
                <a:spcPts val="0"/>
              </a:spcBef>
              <a:buSzPct val="100000"/>
              <a:defRPr sz="4200"/>
            </a:lvl7pPr>
            <a:lvl8pPr lvl="7" algn="ctr">
              <a:spcBef>
                <a:spcPts val="0"/>
              </a:spcBef>
              <a:buSzPct val="100000"/>
              <a:defRPr sz="4200"/>
            </a:lvl8pPr>
            <a:lvl9pPr lvl="8" algn="ctr">
              <a:spcBef>
                <a:spcPts val="0"/>
              </a:spcBef>
              <a:buSzPct val="100000"/>
              <a:defRPr sz="4200"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8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sldNum" idx="12"/>
          </p:nvPr>
        </p:nvSpPr>
        <p:spPr>
          <a:xfrm>
            <a:off x="8472457" y="6217621"/>
            <a:ext cx="548700" cy="52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>
            <a:spLocks noGrp="1"/>
          </p:cNvSpPr>
          <p:nvPr>
            <p:ph type="body" idx="1"/>
          </p:nvPr>
        </p:nvSpPr>
        <p:spPr>
          <a:xfrm>
            <a:off x="311700" y="5640767"/>
            <a:ext cx="5998800" cy="8068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sldNum" idx="12"/>
          </p:nvPr>
        </p:nvSpPr>
        <p:spPr>
          <a:xfrm>
            <a:off x="8472457" y="6217621"/>
            <a:ext cx="548700" cy="52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>
            <a:spLocks noGrp="1"/>
          </p:cNvSpPr>
          <p:nvPr>
            <p:ph type="title"/>
          </p:nvPr>
        </p:nvSpPr>
        <p:spPr>
          <a:xfrm>
            <a:off x="311700" y="1474833"/>
            <a:ext cx="8520600" cy="26180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12000"/>
            </a:lvl1pPr>
            <a:lvl2pPr lvl="1" algn="ctr">
              <a:spcBef>
                <a:spcPts val="0"/>
              </a:spcBef>
              <a:buSzPct val="100000"/>
              <a:defRPr sz="12000"/>
            </a:lvl2pPr>
            <a:lvl3pPr lvl="2" algn="ctr">
              <a:spcBef>
                <a:spcPts val="0"/>
              </a:spcBef>
              <a:buSzPct val="100000"/>
              <a:defRPr sz="12000"/>
            </a:lvl3pPr>
            <a:lvl4pPr lvl="3" algn="ctr">
              <a:spcBef>
                <a:spcPts val="0"/>
              </a:spcBef>
              <a:buSzPct val="100000"/>
              <a:defRPr sz="12000"/>
            </a:lvl4pPr>
            <a:lvl5pPr lvl="4" algn="ctr">
              <a:spcBef>
                <a:spcPts val="0"/>
              </a:spcBef>
              <a:buSzPct val="100000"/>
              <a:defRPr sz="12000"/>
            </a:lvl5pPr>
            <a:lvl6pPr lvl="5" algn="ctr">
              <a:spcBef>
                <a:spcPts val="0"/>
              </a:spcBef>
              <a:buSzPct val="100000"/>
              <a:defRPr sz="12000"/>
            </a:lvl6pPr>
            <a:lvl7pPr lvl="6" algn="ctr">
              <a:spcBef>
                <a:spcPts val="0"/>
              </a:spcBef>
              <a:buSzPct val="100000"/>
              <a:defRPr sz="12000"/>
            </a:lvl7pPr>
            <a:lvl8pPr lvl="7" algn="ctr">
              <a:spcBef>
                <a:spcPts val="0"/>
              </a:spcBef>
              <a:buSzPct val="100000"/>
              <a:defRPr sz="12000"/>
            </a:lvl8pPr>
            <a:lvl9pPr lvl="8" algn="ctr">
              <a:spcBef>
                <a:spcPts val="0"/>
              </a:spcBef>
              <a:buSzPct val="100000"/>
              <a:defRPr sz="12000"/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sldNum" idx="12"/>
          </p:nvPr>
        </p:nvSpPr>
        <p:spPr>
          <a:xfrm>
            <a:off x="8472457" y="6217621"/>
            <a:ext cx="548700" cy="52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>
            <a:spLocks noGrp="1"/>
          </p:cNvSpPr>
          <p:nvPr>
            <p:ph type="sldNum" idx="12"/>
          </p:nvPr>
        </p:nvSpPr>
        <p:spPr>
          <a:xfrm>
            <a:off x="8472457" y="6217621"/>
            <a:ext cx="548700" cy="52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050" b="0" i="0" u="none" strike="noStrike" cap="none" smtClean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" sz="105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050" smtClean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" sz="10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050" smtClean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" sz="10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050" smtClean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" sz="10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050" smtClean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" sz="10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050" smtClean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" sz="10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050" smtClean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" sz="10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050" smtClean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" sz="105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050" smtClean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" sz="10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Drag picture to placeholder or click icon to add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050" smtClean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" sz="10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050" smtClean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" sz="10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ct val="100000"/>
              <a:defRPr sz="1800">
                <a:solidFill>
                  <a:schemeClr val="dk2"/>
                </a:solidFill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472457" y="6217621"/>
            <a:ext cx="548700" cy="52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>
                <a:solidFill>
                  <a:schemeClr val="dk2"/>
                </a:solidFill>
              </a:rPr>
              <a:t>‹#›</a:t>
            </a:fld>
            <a:endParaRPr lang="en" sz="1000">
              <a:solidFill>
                <a:schemeClr val="dk2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11/2/2016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algn="r" eaLnBrk="1" latinLnBrk="0" hangingPunct="1"/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 smtClean="0">
                <a:solidFill>
                  <a:schemeClr val="dk2"/>
                </a:solidFill>
              </a:rPr>
              <a:t>‹#›</a:t>
            </a:fld>
            <a:endParaRPr lang="en" sz="1000">
              <a:solidFill>
                <a:schemeClr val="dk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7mTP8E_J7Ac" TargetMode="Externa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huaryu.kl.oakland.edu/login?url=http://ulrichsweb.serialssolutions.com" TargetMode="Externa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hyperlink" Target="https://huaryu.kl.oakland.edu/login?url=http://ulrichsweb.serialssolutions.com" TargetMode="Externa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doaj.org/" TargetMode="Externa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scholarlyoa.com/publishers/" TargetMode="Externa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scholarlyoa.files.wordpress.com/2015/01/criteria-2015.pdf" TargetMode="External"/><Relationship Id="rId2" Type="http://schemas.openxmlformats.org/officeDocument/2006/relationships/hyperlink" Target="https://scholarlyoa.com/publishers/" TargetMode="Externa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doaj.org/publisher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Shape 1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2427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Shape 147" descr="OUWB_HTMK_Main-NO-Bottom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039039" y="870096"/>
            <a:ext cx="945000" cy="352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Shape 148" descr="OU-stacked-Sail_Libraries_2c_blk-gold WEB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93721" y="0"/>
            <a:ext cx="1548900" cy="774400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Shape 149"/>
          <p:cNvSpPr txBox="1"/>
          <p:nvPr/>
        </p:nvSpPr>
        <p:spPr>
          <a:xfrm>
            <a:off x="4733671" y="1891019"/>
            <a:ext cx="2057100" cy="12004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" sz="7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201</a:t>
            </a:r>
            <a:r>
              <a:rPr lang="en" sz="7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</a:p>
        </p:txBody>
      </p:sp>
      <p:sp>
        <p:nvSpPr>
          <p:cNvPr id="150" name="Shape 150"/>
          <p:cNvSpPr txBox="1"/>
          <p:nvPr/>
        </p:nvSpPr>
        <p:spPr>
          <a:xfrm>
            <a:off x="383524" y="4388733"/>
            <a:ext cx="8706900" cy="1108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 rtl="0">
              <a:spcBef>
                <a:spcPts val="0"/>
              </a:spcBef>
              <a:buSzPct val="25000"/>
              <a:buNone/>
            </a:pPr>
            <a:r>
              <a:rPr lang="en" sz="7200" b="1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</a:rPr>
              <a:t>“OPEN IN ACTION”</a:t>
            </a:r>
            <a:r>
              <a:rPr lang="en" sz="6000" b="1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Protecting against predatory publishers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pPr>
              <a:lnSpc>
                <a:spcPct val="70000"/>
              </a:lnSpc>
            </a:pPr>
            <a:r>
              <a:rPr lang="en-US" sz="4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Stephanie Swanberg, MSI, AHIP</a:t>
            </a:r>
          </a:p>
          <a:p>
            <a:pPr>
              <a:lnSpc>
                <a:spcPct val="70000"/>
              </a:lnSpc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Assistant Professor, Information Literacy &amp; eLearning Librarian</a:t>
            </a:r>
          </a:p>
          <a:p>
            <a:pPr>
              <a:lnSpc>
                <a:spcPct val="70000"/>
              </a:lnSpc>
            </a:pPr>
            <a:r>
              <a:rPr lang="en-US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swanberg@oakland.edu</a:t>
            </a:r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October 26, 2016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4" name="Picture 3" descr="reative Commons Licens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086" y="6207920"/>
            <a:ext cx="939423" cy="3392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98421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Objectives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Define predatory publishing and the implications on academia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Identify appropriate resources for assessing the quality of publishers and journals</a:t>
            </a:r>
          </a:p>
          <a:p>
            <a:endParaRPr lang="en-US" dirty="0" smtClean="0"/>
          </a:p>
          <a:p>
            <a:r>
              <a:rPr lang="en-US" dirty="0" smtClean="0"/>
              <a:t>Review and assess a sample journal against a journal authenticity checklist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0696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Constitutes Predatory?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8007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Defining Predatory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199"/>
            <a:ext cx="8153400" cy="4619777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Predatory = publishers/journals whose sole concern is collecting $$$$$ and providing rapid publishing without peer review</a:t>
            </a:r>
          </a:p>
          <a:p>
            <a:endParaRPr lang="en-US" dirty="0" smtClean="0"/>
          </a:p>
          <a:p>
            <a:r>
              <a:rPr lang="en-US" dirty="0" smtClean="0"/>
              <a:t>Aka pseudo-journals</a:t>
            </a:r>
          </a:p>
          <a:p>
            <a:endParaRPr lang="en-US" dirty="0" smtClean="0"/>
          </a:p>
          <a:p>
            <a:r>
              <a:rPr lang="en-US" dirty="0" smtClean="0"/>
              <a:t>Predatory publishing has skyrocketed in the last decade</a:t>
            </a:r>
          </a:p>
          <a:p>
            <a:pPr lvl="1"/>
            <a:r>
              <a:rPr lang="en-US" dirty="0" smtClean="0"/>
              <a:t>Coincided with the push for open access (OA) publishing as scammers are taking advantage of the OA model</a:t>
            </a:r>
          </a:p>
          <a:p>
            <a:pPr lvl="1"/>
            <a:r>
              <a:rPr lang="en-US" dirty="0" smtClean="0"/>
              <a:t>Stigmatized serious OA journals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4606" y="6516372"/>
            <a:ext cx="226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+mn-lt"/>
              </a:rPr>
              <a:t>(</a:t>
            </a:r>
            <a:r>
              <a:rPr lang="en-US" sz="1000" dirty="0" err="1" smtClean="0">
                <a:latin typeface="+mn-lt"/>
              </a:rPr>
              <a:t>Shen</a:t>
            </a:r>
            <a:r>
              <a:rPr lang="en-US" sz="1000" dirty="0" smtClean="0">
                <a:latin typeface="+mn-lt"/>
              </a:rPr>
              <a:t> &amp; Bjork 2015)</a:t>
            </a:r>
            <a:endParaRPr lang="en-US" sz="1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43975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Spectrum of ‘Authentic’ Publishing</a:t>
            </a:r>
            <a:endParaRPr lang="en-US" b="1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6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81808086"/>
              </p:ext>
            </p:extLst>
          </p:nvPr>
        </p:nvGraphicFramePr>
        <p:xfrm>
          <a:off x="-284602" y="1600200"/>
          <a:ext cx="9671558" cy="49485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54607" y="6516372"/>
            <a:ext cx="165818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+mn-lt"/>
              </a:rPr>
              <a:t>(Adapted from </a:t>
            </a:r>
            <a:r>
              <a:rPr lang="en-US" sz="1000" dirty="0" err="1" smtClean="0">
                <a:latin typeface="+mn-lt"/>
              </a:rPr>
              <a:t>Beall</a:t>
            </a:r>
            <a:r>
              <a:rPr lang="en-US" sz="1000" dirty="0" smtClean="0">
                <a:latin typeface="+mn-lt"/>
              </a:rPr>
              <a:t> 2015)</a:t>
            </a:r>
            <a:endParaRPr lang="en-US" sz="1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50363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Predatory in Perspective</a:t>
            </a:r>
            <a:endParaRPr lang="en-US" b="1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612648" y="1600199"/>
            <a:ext cx="8277640" cy="5162393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 smtClean="0"/>
              <a:t>Shen</a:t>
            </a:r>
            <a:r>
              <a:rPr lang="en-US" dirty="0" smtClean="0"/>
              <a:t> &amp; Bjork’s 2015 study examined the growth of predatory publishing since 2010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ampled 613 journals from </a:t>
            </a:r>
            <a:r>
              <a:rPr lang="en-US" dirty="0" err="1" smtClean="0"/>
              <a:t>Beall’s</a:t>
            </a:r>
            <a:r>
              <a:rPr lang="en-US" dirty="0" smtClean="0"/>
              <a:t> List (discuss later)</a:t>
            </a:r>
          </a:p>
          <a:p>
            <a:pPr lvl="1"/>
            <a:endParaRPr lang="en-US" dirty="0"/>
          </a:p>
          <a:p>
            <a:r>
              <a:rPr lang="en-US" dirty="0" smtClean="0"/>
              <a:t>Major findings included:</a:t>
            </a:r>
          </a:p>
          <a:p>
            <a:pPr lvl="1"/>
            <a:r>
              <a:rPr lang="en-US" dirty="0" smtClean="0"/>
              <a:t># of active predatory journals has rapidly increased</a:t>
            </a:r>
          </a:p>
          <a:p>
            <a:pPr lvl="1"/>
            <a:r>
              <a:rPr lang="en-US" dirty="0" smtClean="0"/>
              <a:t>Fairly linear growth in the # of articles published by these journals</a:t>
            </a:r>
          </a:p>
          <a:p>
            <a:pPr lvl="1"/>
            <a:r>
              <a:rPr lang="en-US" dirty="0" smtClean="0"/>
              <a:t>Geographic location of publisher and publishing authors seem to favor Asia and Africa, particularly India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Positive finding --- legitimate OA journals have experienced similar growth! 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54606" y="6516372"/>
            <a:ext cx="226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+mn-lt"/>
              </a:rPr>
              <a:t>(</a:t>
            </a:r>
            <a:r>
              <a:rPr lang="en-US" sz="1000" dirty="0" err="1" smtClean="0">
                <a:latin typeface="+mn-lt"/>
              </a:rPr>
              <a:t>Shen</a:t>
            </a:r>
            <a:r>
              <a:rPr lang="en-US" sz="1000" dirty="0" smtClean="0">
                <a:latin typeface="+mn-lt"/>
              </a:rPr>
              <a:t> &amp; Bjork 2015)</a:t>
            </a:r>
            <a:endParaRPr lang="en-US" sz="1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75575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Why Discuss Predatory Publishers?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We all are under pressure to increase our ‘impact’ and gain recognition in our field, particularly for promotion &amp; tenure</a:t>
            </a:r>
          </a:p>
          <a:p>
            <a:endParaRPr lang="en-US" dirty="0" smtClean="0"/>
          </a:p>
          <a:p>
            <a:r>
              <a:rPr lang="en-US" dirty="0" smtClean="0"/>
              <a:t>BUT, article acceptance rates are extremely low and it may take years to be ‘recognized’</a:t>
            </a:r>
          </a:p>
          <a:p>
            <a:endParaRPr lang="en-US" dirty="0" smtClean="0"/>
          </a:p>
          <a:p>
            <a:r>
              <a:rPr lang="en-US" dirty="0" smtClean="0"/>
              <a:t>Just to build our portfolio, we might be tempted to: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ubmit our articles to journals we’ve never heard of </a:t>
            </a:r>
          </a:p>
          <a:p>
            <a:pPr lvl="1"/>
            <a:r>
              <a:rPr lang="en-US" dirty="0" smtClean="0"/>
              <a:t>Agree to sit on editorial boards or be reviewers for those journals</a:t>
            </a:r>
          </a:p>
        </p:txBody>
      </p:sp>
    </p:spTree>
    <p:extLst>
      <p:ext uri="{BB962C8B-B14F-4D97-AF65-F5344CB8AC3E}">
        <p14:creationId xmlns:p14="http://schemas.microsoft.com/office/powerpoint/2010/main" val="1653301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Checklist for Assessing Authenticity </a:t>
            </a:r>
          </a:p>
        </p:txBody>
      </p:sp>
    </p:spTree>
    <p:extLst>
      <p:ext uri="{BB962C8B-B14F-4D97-AF65-F5344CB8AC3E}">
        <p14:creationId xmlns:p14="http://schemas.microsoft.com/office/powerpoint/2010/main" val="4175917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Video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err="1">
                <a:hlinkClick r:id="rId2"/>
              </a:rPr>
              <a:t>www.youtube.com</a:t>
            </a:r>
            <a:r>
              <a:rPr lang="en-US" dirty="0">
                <a:hlinkClick r:id="rId2"/>
              </a:rPr>
              <a:t>/</a:t>
            </a:r>
            <a:r>
              <a:rPr lang="en-US" dirty="0" err="1">
                <a:hlinkClick r:id="rId2"/>
              </a:rPr>
              <a:t>watch?v</a:t>
            </a:r>
            <a:r>
              <a:rPr lang="en-US" dirty="0">
                <a:hlinkClick r:id="rId2"/>
              </a:rPr>
              <a:t>=7mTP8E_J7Ac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6029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Checklist: First Contact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b="1" dirty="0" smtClean="0"/>
              <a:t>How did you first </a:t>
            </a:r>
            <a:r>
              <a:rPr lang="en-US" b="1" dirty="0"/>
              <a:t>h</a:t>
            </a:r>
            <a:r>
              <a:rPr lang="en-US" b="1" dirty="0" smtClean="0"/>
              <a:t>ear of the journal/publisher?</a:t>
            </a:r>
          </a:p>
          <a:p>
            <a:pPr lvl="1"/>
            <a:r>
              <a:rPr lang="en-US" dirty="0" smtClean="0"/>
              <a:t>Did you get an email solicitation? </a:t>
            </a:r>
          </a:p>
          <a:p>
            <a:pPr lvl="2"/>
            <a:r>
              <a:rPr lang="en-US" dirty="0" smtClean="0"/>
              <a:t>(Or several?)</a:t>
            </a:r>
          </a:p>
          <a:p>
            <a:pPr lvl="1"/>
            <a:r>
              <a:rPr lang="en-US" dirty="0" smtClean="0"/>
              <a:t>Did you search online?</a:t>
            </a:r>
          </a:p>
          <a:p>
            <a:pPr lvl="1"/>
            <a:r>
              <a:rPr lang="en-US" dirty="0" smtClean="0"/>
              <a:t>Did a colleague recommend it?</a:t>
            </a:r>
          </a:p>
          <a:p>
            <a:pPr lvl="1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54606" y="6516372"/>
            <a:ext cx="226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+mn-lt"/>
              </a:rPr>
              <a:t>(</a:t>
            </a:r>
            <a:r>
              <a:rPr lang="en-US" sz="1000" dirty="0" err="1" smtClean="0">
                <a:latin typeface="+mn-lt"/>
              </a:rPr>
              <a:t>Beall</a:t>
            </a:r>
            <a:r>
              <a:rPr lang="en-US" sz="1000" dirty="0" smtClean="0">
                <a:latin typeface="+mn-lt"/>
              </a:rPr>
              <a:t> 2015; Berger &amp; </a:t>
            </a:r>
            <a:r>
              <a:rPr lang="en-US" sz="1000" dirty="0" err="1" smtClean="0">
                <a:latin typeface="+mn-lt"/>
              </a:rPr>
              <a:t>Cirasella</a:t>
            </a:r>
            <a:r>
              <a:rPr lang="en-US" sz="1000" dirty="0" smtClean="0">
                <a:latin typeface="+mn-lt"/>
              </a:rPr>
              <a:t> 2015)</a:t>
            </a:r>
            <a:endParaRPr lang="en-US" sz="1000" dirty="0">
              <a:latin typeface="+mn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8249" y="1737309"/>
            <a:ext cx="3765953" cy="402538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768248" y="5762694"/>
            <a:ext cx="376595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u="sng" dirty="0" smtClean="0">
                <a:latin typeface="+mn-lt"/>
              </a:rPr>
              <a:t>Image</a:t>
            </a:r>
            <a:r>
              <a:rPr lang="en-US" sz="1000" b="1" dirty="0" smtClean="0">
                <a:latin typeface="+mn-lt"/>
              </a:rPr>
              <a:t>: </a:t>
            </a:r>
            <a:r>
              <a:rPr lang="en-US" sz="1000" dirty="0" smtClean="0">
                <a:latin typeface="+mn-lt"/>
              </a:rPr>
              <a:t>Copyright, Paramount Pictures</a:t>
            </a:r>
            <a:endParaRPr lang="en-US" sz="1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38303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Checklist: Editorial Board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199"/>
            <a:ext cx="8153400" cy="479720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DD8047"/>
                </a:solidFill>
              </a:rPr>
              <a:t>Editorial Board</a:t>
            </a:r>
          </a:p>
          <a:p>
            <a:pPr>
              <a:buFont typeface="Wingdings" charset="2"/>
              <a:buChar char="q"/>
            </a:pPr>
            <a:r>
              <a:rPr lang="en-US" b="1" dirty="0" smtClean="0"/>
              <a:t>Is an actual person identified as the editor?</a:t>
            </a:r>
          </a:p>
          <a:p>
            <a:pPr lvl="1">
              <a:buFont typeface="Wingdings" charset="2"/>
              <a:buChar char="q"/>
            </a:pPr>
            <a:r>
              <a:rPr lang="en-US" dirty="0" smtClean="0"/>
              <a:t>Is their contact information and affiliation listed?</a:t>
            </a:r>
          </a:p>
          <a:p>
            <a:pPr marL="365760" lvl="1" indent="0">
              <a:buNone/>
            </a:pPr>
            <a:endParaRPr lang="en-US" dirty="0" smtClean="0"/>
          </a:p>
          <a:p>
            <a:pPr>
              <a:buFont typeface="Wingdings" charset="2"/>
              <a:buChar char="q"/>
            </a:pPr>
            <a:r>
              <a:rPr lang="en-US" b="1" dirty="0" smtClean="0"/>
              <a:t>Is an editorial board listed?</a:t>
            </a:r>
          </a:p>
          <a:p>
            <a:pPr lvl="1">
              <a:buFont typeface="Wingdings" charset="2"/>
              <a:buChar char="q"/>
            </a:pPr>
            <a:r>
              <a:rPr lang="en-US" dirty="0" smtClean="0"/>
              <a:t>If so, what is the make-up of the editorial board?</a:t>
            </a:r>
          </a:p>
          <a:p>
            <a:pPr lvl="2">
              <a:buFont typeface="Wingdings" charset="2"/>
              <a:buChar char="q"/>
            </a:pPr>
            <a:r>
              <a:rPr lang="en-US" sz="2600" dirty="0" smtClean="0"/>
              <a:t>How many members? </a:t>
            </a:r>
            <a:endParaRPr lang="en-US" sz="2600" dirty="0"/>
          </a:p>
          <a:p>
            <a:pPr lvl="2">
              <a:buFont typeface="Wingdings" charset="2"/>
              <a:buChar char="q"/>
            </a:pPr>
            <a:r>
              <a:rPr lang="en-US" sz="2600" dirty="0" smtClean="0"/>
              <a:t>Are affiliations &amp; degrees included?</a:t>
            </a:r>
          </a:p>
          <a:p>
            <a:pPr marL="685800" lvl="2" indent="0">
              <a:buNone/>
            </a:pPr>
            <a:endParaRPr lang="en-US" dirty="0" smtClean="0"/>
          </a:p>
          <a:p>
            <a:pPr>
              <a:buFont typeface="Wingdings" charset="2"/>
              <a:buChar char="q"/>
            </a:pPr>
            <a:r>
              <a:rPr lang="en-US" b="1" dirty="0" smtClean="0"/>
              <a:t>What is the geographic diversity of the editorial board/staff?</a:t>
            </a:r>
          </a:p>
          <a:p>
            <a:pPr lvl="1">
              <a:buFont typeface="Wingdings" charset="2"/>
              <a:buChar char="q"/>
            </a:pPr>
            <a:r>
              <a:rPr lang="en-US" dirty="0" smtClean="0"/>
              <a:t>Are they all from the same country</a:t>
            </a:r>
            <a:r>
              <a:rPr lang="en-US" dirty="0"/>
              <a:t> </a:t>
            </a:r>
            <a:r>
              <a:rPr lang="en-US" dirty="0" smtClean="0"/>
              <a:t>or institution?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4606" y="6516372"/>
            <a:ext cx="226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+mn-lt"/>
              </a:rPr>
              <a:t>(</a:t>
            </a:r>
            <a:r>
              <a:rPr lang="en-US" sz="1000" dirty="0" err="1" smtClean="0">
                <a:latin typeface="+mn-lt"/>
              </a:rPr>
              <a:t>Beall</a:t>
            </a:r>
            <a:r>
              <a:rPr lang="en-US" sz="1000" dirty="0" smtClean="0">
                <a:latin typeface="+mn-lt"/>
              </a:rPr>
              <a:t> 2015; Berger &amp; </a:t>
            </a:r>
            <a:r>
              <a:rPr lang="en-US" sz="1000" dirty="0" err="1" smtClean="0">
                <a:latin typeface="+mn-lt"/>
              </a:rPr>
              <a:t>Cirasella</a:t>
            </a:r>
            <a:r>
              <a:rPr lang="en-US" sz="1000" dirty="0" smtClean="0">
                <a:latin typeface="+mn-lt"/>
              </a:rPr>
              <a:t> 2015)</a:t>
            </a:r>
            <a:endParaRPr lang="en-US" sz="1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07512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Checklist: Contact Info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rgbClr val="DD8047"/>
                </a:solidFill>
              </a:rPr>
              <a:t>Contact Information</a:t>
            </a:r>
          </a:p>
          <a:p>
            <a:r>
              <a:rPr lang="en-US" b="1" dirty="0" smtClean="0"/>
              <a:t>What type of contact information is provided?</a:t>
            </a:r>
          </a:p>
          <a:p>
            <a:pPr lvl="1"/>
            <a:r>
              <a:rPr lang="en-US" dirty="0" smtClean="0"/>
              <a:t>Is it just </a:t>
            </a:r>
            <a:r>
              <a:rPr lang="en-US" dirty="0"/>
              <a:t>an </a:t>
            </a:r>
            <a:r>
              <a:rPr lang="en-US" dirty="0" smtClean="0"/>
              <a:t>web </a:t>
            </a:r>
            <a:r>
              <a:rPr lang="en-US" dirty="0"/>
              <a:t>form or email </a:t>
            </a:r>
            <a:r>
              <a:rPr lang="en-US" dirty="0" smtClean="0"/>
              <a:t>address?</a:t>
            </a:r>
          </a:p>
          <a:p>
            <a:pPr lvl="2"/>
            <a:r>
              <a:rPr lang="en-US" dirty="0" smtClean="0"/>
              <a:t>Is the email address ‘official’ or is it a Yahoo, Gmail, or other?</a:t>
            </a:r>
          </a:p>
          <a:p>
            <a:pPr lvl="1"/>
            <a:endParaRPr lang="en-US" dirty="0"/>
          </a:p>
          <a:p>
            <a:r>
              <a:rPr lang="en-US" b="1" dirty="0" smtClean="0"/>
              <a:t>Is a physical </a:t>
            </a:r>
            <a:r>
              <a:rPr lang="en-US" b="1" dirty="0"/>
              <a:t>mailing address or location </a:t>
            </a:r>
            <a:r>
              <a:rPr lang="en-US" b="1" dirty="0" smtClean="0"/>
              <a:t>included?</a:t>
            </a:r>
            <a:endParaRPr lang="en-US" b="1" dirty="0"/>
          </a:p>
          <a:p>
            <a:pPr>
              <a:buFont typeface="Wingdings" charset="2"/>
              <a:buChar char="q"/>
            </a:pPr>
            <a:endParaRPr lang="en-US" dirty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54606" y="6516372"/>
            <a:ext cx="226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+mn-lt"/>
              </a:rPr>
              <a:t>(</a:t>
            </a:r>
            <a:r>
              <a:rPr lang="en-US" sz="1000" dirty="0" err="1" smtClean="0">
                <a:latin typeface="+mn-lt"/>
              </a:rPr>
              <a:t>Beall</a:t>
            </a:r>
            <a:r>
              <a:rPr lang="en-US" sz="1000" dirty="0" smtClean="0">
                <a:latin typeface="+mn-lt"/>
              </a:rPr>
              <a:t> 2015; Berger &amp; </a:t>
            </a:r>
            <a:r>
              <a:rPr lang="en-US" sz="1000" dirty="0" err="1" smtClean="0">
                <a:latin typeface="+mn-lt"/>
              </a:rPr>
              <a:t>Cirasella</a:t>
            </a:r>
            <a:r>
              <a:rPr lang="en-US" sz="1000" dirty="0" smtClean="0">
                <a:latin typeface="+mn-lt"/>
              </a:rPr>
              <a:t> 2015)</a:t>
            </a:r>
            <a:endParaRPr lang="en-US" sz="1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87843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Checklist: Journal Info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DD8047"/>
                </a:solidFill>
              </a:rPr>
              <a:t>Journal Information</a:t>
            </a:r>
          </a:p>
          <a:p>
            <a:r>
              <a:rPr lang="en-US" b="1" dirty="0" smtClean="0"/>
              <a:t>Does the journal list an ISSN number?</a:t>
            </a:r>
          </a:p>
          <a:p>
            <a:pPr lvl="1"/>
            <a:r>
              <a:rPr lang="en-US" dirty="0" smtClean="0"/>
              <a:t>Verify the journal in </a:t>
            </a:r>
            <a:r>
              <a:rPr lang="en-US" dirty="0" smtClean="0">
                <a:hlinkClick r:id="rId2"/>
              </a:rPr>
              <a:t>Ulrich’s Periodical Directory</a:t>
            </a:r>
            <a:r>
              <a:rPr lang="en-US" dirty="0" smtClean="0"/>
              <a:t> from OU Libraries</a:t>
            </a:r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154606" y="6516372"/>
            <a:ext cx="226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+mn-lt"/>
              </a:rPr>
              <a:t>(</a:t>
            </a:r>
            <a:r>
              <a:rPr lang="en-US" sz="1000" dirty="0" err="1" smtClean="0">
                <a:latin typeface="+mn-lt"/>
              </a:rPr>
              <a:t>Beall</a:t>
            </a:r>
            <a:r>
              <a:rPr lang="en-US" sz="1000" dirty="0" smtClean="0">
                <a:latin typeface="+mn-lt"/>
              </a:rPr>
              <a:t> 2015; Berger &amp; </a:t>
            </a:r>
            <a:r>
              <a:rPr lang="en-US" sz="1000" dirty="0" err="1" smtClean="0">
                <a:latin typeface="+mn-lt"/>
              </a:rPr>
              <a:t>Cirasella</a:t>
            </a:r>
            <a:r>
              <a:rPr lang="en-US" sz="1000" dirty="0" smtClean="0">
                <a:latin typeface="+mn-lt"/>
              </a:rPr>
              <a:t> 2015)</a:t>
            </a:r>
            <a:endParaRPr lang="en-US" sz="1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72491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Demo &amp; Activity 1: Using Ulrich’s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en-US" dirty="0" smtClean="0"/>
              <a:t>Go the website for: </a:t>
            </a:r>
            <a:r>
              <a:rPr lang="en-US" b="1" i="1" dirty="0" smtClean="0"/>
              <a:t>American Journal of Engineering Research </a:t>
            </a:r>
            <a:r>
              <a:rPr lang="en-US" dirty="0" smtClean="0"/>
              <a:t>(</a:t>
            </a:r>
            <a:r>
              <a:rPr lang="en-US" dirty="0" err="1" smtClean="0"/>
              <a:t>ajer.org</a:t>
            </a:r>
            <a:r>
              <a:rPr lang="en-US" dirty="0" smtClean="0"/>
              <a:t>)</a:t>
            </a:r>
          </a:p>
          <a:p>
            <a:pPr marL="514350" indent="-514350">
              <a:buFont typeface="+mj-lt"/>
              <a:buAutoNum type="arabicParenR"/>
            </a:pPr>
            <a:endParaRPr lang="en-US" dirty="0" smtClean="0"/>
          </a:p>
          <a:p>
            <a:pPr marL="514350" indent="-514350">
              <a:buFont typeface="+mj-lt"/>
              <a:buAutoNum type="arabicParenR"/>
            </a:pPr>
            <a:r>
              <a:rPr lang="en-US" dirty="0" smtClean="0"/>
              <a:t>Verify the journal by searching </a:t>
            </a:r>
            <a:r>
              <a:rPr lang="en-US" dirty="0" smtClean="0">
                <a:hlinkClick r:id="rId2"/>
              </a:rPr>
              <a:t>Ulrich’s Periodical Directory</a:t>
            </a:r>
            <a:r>
              <a:rPr lang="en-US" dirty="0"/>
              <a:t> </a:t>
            </a:r>
            <a:r>
              <a:rPr lang="en-US" dirty="0" smtClean="0"/>
              <a:t>through OU Libraries</a:t>
            </a:r>
          </a:p>
        </p:txBody>
      </p:sp>
      <p:pic>
        <p:nvPicPr>
          <p:cNvPr id="5" name="Content Placeholder 5" descr="13766_lore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51" b="12751"/>
          <a:stretch>
            <a:fillRect/>
          </a:stretch>
        </p:blipFill>
        <p:spPr>
          <a:xfrm>
            <a:off x="4773536" y="1676674"/>
            <a:ext cx="3787595" cy="42446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4773536" y="5823013"/>
            <a:ext cx="36676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u="sng" dirty="0" smtClean="0">
                <a:solidFill>
                  <a:srgbClr val="2F2B20"/>
                </a:solidFill>
                <a:latin typeface="+mn-lt"/>
              </a:rPr>
              <a:t>Image</a:t>
            </a:r>
            <a:r>
              <a:rPr lang="en-US" sz="1000" dirty="0" smtClean="0">
                <a:solidFill>
                  <a:srgbClr val="2F2B20"/>
                </a:solidFill>
                <a:latin typeface="+mn-lt"/>
              </a:rPr>
              <a:t>: Amanda Mills/CDC, Public Health </a:t>
            </a:r>
            <a:r>
              <a:rPr lang="en-US" sz="1000" dirty="0">
                <a:solidFill>
                  <a:srgbClr val="2F2B20"/>
                </a:solidFill>
                <a:latin typeface="+mn-lt"/>
              </a:rPr>
              <a:t>Image </a:t>
            </a:r>
            <a:r>
              <a:rPr lang="en-US" sz="1000" dirty="0" smtClean="0">
                <a:solidFill>
                  <a:srgbClr val="2F2B20"/>
                </a:solidFill>
                <a:latin typeface="+mn-lt"/>
              </a:rPr>
              <a:t>Library</a:t>
            </a:r>
          </a:p>
          <a:p>
            <a:pPr algn="ctr"/>
            <a:r>
              <a:rPr lang="en-US" sz="1000" dirty="0" smtClean="0">
                <a:solidFill>
                  <a:srgbClr val="2F2B20"/>
                </a:solidFill>
                <a:latin typeface="+mn-lt"/>
              </a:rPr>
              <a:t> </a:t>
            </a:r>
            <a:r>
              <a:rPr lang="en-US" sz="1000" dirty="0">
                <a:solidFill>
                  <a:srgbClr val="2F2B20"/>
                </a:solidFill>
                <a:latin typeface="+mn-lt"/>
              </a:rPr>
              <a:t>http://</a:t>
            </a:r>
            <a:r>
              <a:rPr lang="en-US" sz="1000" dirty="0" err="1">
                <a:solidFill>
                  <a:srgbClr val="2F2B20"/>
                </a:solidFill>
                <a:latin typeface="+mn-lt"/>
              </a:rPr>
              <a:t>phil.cdc.gov</a:t>
            </a:r>
            <a:r>
              <a:rPr lang="en-US" sz="1000" dirty="0">
                <a:solidFill>
                  <a:srgbClr val="2F2B20"/>
                </a:solidFill>
                <a:latin typeface="+mn-lt"/>
              </a:rPr>
              <a:t>  </a:t>
            </a:r>
            <a:r>
              <a:rPr lang="en-US" sz="1000" dirty="0" smtClean="0">
                <a:solidFill>
                  <a:srgbClr val="2F2B20"/>
                </a:solidFill>
                <a:latin typeface="+mn-lt"/>
              </a:rPr>
              <a:t>(public domain)</a:t>
            </a:r>
            <a:endParaRPr lang="en-US" sz="1000" dirty="0">
              <a:solidFill>
                <a:srgbClr val="2F2B2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26534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Checklist: Journal Info cont.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DD8047"/>
                </a:solidFill>
              </a:rPr>
              <a:t>Journal Information</a:t>
            </a:r>
            <a:endParaRPr lang="en-US" b="1" dirty="0" smtClean="0"/>
          </a:p>
          <a:p>
            <a:r>
              <a:rPr lang="en-US" b="1" dirty="0" smtClean="0"/>
              <a:t>What</a:t>
            </a:r>
            <a:r>
              <a:rPr lang="en-US" b="1" dirty="0"/>
              <a:t>, if any, resources index the journal?</a:t>
            </a:r>
          </a:p>
          <a:p>
            <a:pPr lvl="1"/>
            <a:r>
              <a:rPr lang="en-US" dirty="0"/>
              <a:t>Easy to cross check and </a:t>
            </a:r>
            <a:r>
              <a:rPr lang="en-US" dirty="0" smtClean="0"/>
              <a:t>verify the information posted on the journal website</a:t>
            </a:r>
          </a:p>
          <a:p>
            <a:pPr lvl="1"/>
            <a:endParaRPr lang="en-US" dirty="0" smtClean="0"/>
          </a:p>
          <a:p>
            <a:r>
              <a:rPr lang="en-US" dirty="0"/>
              <a:t>Is the journal </a:t>
            </a:r>
            <a:r>
              <a:rPr lang="en-US" dirty="0" smtClean="0"/>
              <a:t>included in the </a:t>
            </a:r>
            <a:r>
              <a:rPr lang="en-US" dirty="0" smtClean="0">
                <a:hlinkClick r:id="rId2"/>
              </a:rPr>
              <a:t>Directory </a:t>
            </a:r>
            <a:r>
              <a:rPr lang="en-US" dirty="0">
                <a:hlinkClick r:id="rId2"/>
              </a:rPr>
              <a:t>of Open Access </a:t>
            </a:r>
            <a:r>
              <a:rPr lang="en-US" dirty="0" smtClean="0">
                <a:hlinkClick r:id="rId2"/>
              </a:rPr>
              <a:t>Journals</a:t>
            </a:r>
            <a:r>
              <a:rPr lang="en-US" dirty="0" smtClean="0"/>
              <a:t> (DOAJ)?</a:t>
            </a:r>
          </a:p>
          <a:p>
            <a:pPr lvl="2"/>
            <a:endParaRPr lang="en-US" dirty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154606" y="6516372"/>
            <a:ext cx="226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+mn-lt"/>
              </a:rPr>
              <a:t>(</a:t>
            </a:r>
            <a:r>
              <a:rPr lang="en-US" sz="1000" dirty="0" err="1" smtClean="0">
                <a:latin typeface="+mn-lt"/>
              </a:rPr>
              <a:t>Beall</a:t>
            </a:r>
            <a:r>
              <a:rPr lang="en-US" sz="1000" dirty="0" smtClean="0">
                <a:latin typeface="+mn-lt"/>
              </a:rPr>
              <a:t> 2015; Berger &amp; </a:t>
            </a:r>
            <a:r>
              <a:rPr lang="en-US" sz="1000" dirty="0" err="1" smtClean="0">
                <a:latin typeface="+mn-lt"/>
              </a:rPr>
              <a:t>Cirasella</a:t>
            </a:r>
            <a:r>
              <a:rPr lang="en-US" sz="1000" dirty="0" smtClean="0">
                <a:latin typeface="+mn-lt"/>
              </a:rPr>
              <a:t> 2015)</a:t>
            </a:r>
            <a:endParaRPr lang="en-US" sz="1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74079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DOAJ Requirements for Inclusion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All content must be available for free without delay</a:t>
            </a:r>
          </a:p>
          <a:p>
            <a:endParaRPr lang="en-US" dirty="0" smtClean="0"/>
          </a:p>
          <a:p>
            <a:r>
              <a:rPr lang="en-US" dirty="0" smtClean="0"/>
              <a:t>Each published article must have its own unique URL</a:t>
            </a:r>
          </a:p>
          <a:p>
            <a:endParaRPr lang="en-US" dirty="0" smtClean="0"/>
          </a:p>
          <a:p>
            <a:r>
              <a:rPr lang="en-US" dirty="0" smtClean="0"/>
              <a:t>Journal must have an ISSN number</a:t>
            </a:r>
          </a:p>
          <a:p>
            <a:endParaRPr lang="en-US" dirty="0" smtClean="0"/>
          </a:p>
          <a:p>
            <a:r>
              <a:rPr lang="en-US" dirty="0" smtClean="0"/>
              <a:t>Journal homepage must include:</a:t>
            </a:r>
          </a:p>
          <a:p>
            <a:pPr lvl="1"/>
            <a:r>
              <a:rPr lang="en-US" dirty="0" smtClean="0"/>
              <a:t>Links to current and past/archive issues</a:t>
            </a:r>
          </a:p>
          <a:p>
            <a:pPr lvl="1"/>
            <a:r>
              <a:rPr lang="en-US" dirty="0" smtClean="0"/>
              <a:t>Search &amp; browse capabilities</a:t>
            </a:r>
          </a:p>
          <a:p>
            <a:pPr lvl="1"/>
            <a:r>
              <a:rPr lang="en-US" dirty="0" smtClean="0"/>
              <a:t>About webpage</a:t>
            </a:r>
          </a:p>
          <a:p>
            <a:pPr lvl="1"/>
            <a:r>
              <a:rPr lang="en-US" dirty="0" smtClean="0"/>
              <a:t>Editorial Board information</a:t>
            </a:r>
          </a:p>
          <a:p>
            <a:pPr lvl="1"/>
            <a:r>
              <a:rPr lang="en-US" dirty="0" smtClean="0"/>
              <a:t>Contact Us</a:t>
            </a:r>
          </a:p>
          <a:p>
            <a:pPr lvl="1"/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154605" y="6516372"/>
            <a:ext cx="242888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+mn-lt"/>
              </a:rPr>
              <a:t>(Directory of Open Access Journals 2016)</a:t>
            </a:r>
            <a:endParaRPr lang="en-US" sz="1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89485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DOAJ Requirements </a:t>
            </a:r>
            <a:r>
              <a:rPr lang="en-US" b="1" dirty="0" smtClean="0"/>
              <a:t>cont.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Editorial Board information must include:</a:t>
            </a:r>
          </a:p>
          <a:p>
            <a:pPr lvl="1"/>
            <a:r>
              <a:rPr lang="en-US" dirty="0" smtClean="0"/>
              <a:t>Current Editor</a:t>
            </a:r>
            <a:r>
              <a:rPr lang="en-US" dirty="0"/>
              <a:t> </a:t>
            </a:r>
            <a:r>
              <a:rPr lang="en-US" dirty="0" smtClean="0"/>
              <a:t>(name, affiliation, email)</a:t>
            </a:r>
          </a:p>
          <a:p>
            <a:pPr lvl="1"/>
            <a:r>
              <a:rPr lang="en-US" dirty="0" smtClean="0"/>
              <a:t>Name of each editorial board member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Clearly described peer </a:t>
            </a:r>
            <a:r>
              <a:rPr lang="en-US" dirty="0"/>
              <a:t>r</a:t>
            </a:r>
            <a:r>
              <a:rPr lang="en-US" dirty="0" smtClean="0"/>
              <a:t>eview process and links to author guidelines on journal homepage</a:t>
            </a:r>
          </a:p>
          <a:p>
            <a:endParaRPr lang="en-US" dirty="0"/>
          </a:p>
          <a:p>
            <a:r>
              <a:rPr lang="en-US" dirty="0" smtClean="0"/>
              <a:t>Disclosure of publishing fees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4605" y="6516372"/>
            <a:ext cx="242888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+mn-lt"/>
              </a:rPr>
              <a:t>(Directory of Open Access Journals 2016)</a:t>
            </a:r>
            <a:endParaRPr lang="en-US" sz="1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89965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Activity 2: Using DOAJ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Look up the </a:t>
            </a:r>
            <a:r>
              <a:rPr lang="en-US" b="1" i="1" dirty="0"/>
              <a:t>American Journal of Engineering Research </a:t>
            </a:r>
            <a:r>
              <a:rPr lang="en-US" dirty="0" smtClean="0"/>
              <a:t>again, this time</a:t>
            </a:r>
            <a:r>
              <a:rPr lang="en-US" b="1" i="1" dirty="0" smtClean="0"/>
              <a:t> </a:t>
            </a:r>
            <a:r>
              <a:rPr lang="en-US" dirty="0" smtClean="0"/>
              <a:t>in the Directory of Open Access Journals (</a:t>
            </a:r>
            <a:r>
              <a:rPr lang="en-US" dirty="0" err="1" smtClean="0"/>
              <a:t>doaj.org</a:t>
            </a:r>
            <a:r>
              <a:rPr lang="en-US" dirty="0" smtClean="0"/>
              <a:t>)</a:t>
            </a:r>
            <a:endParaRPr lang="en-US" dirty="0"/>
          </a:p>
        </p:txBody>
      </p:sp>
      <p:pic>
        <p:nvPicPr>
          <p:cNvPr id="5" name="Content Placeholder 5" descr="13766_lor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51" b="12751"/>
          <a:stretch>
            <a:fillRect/>
          </a:stretch>
        </p:blipFill>
        <p:spPr>
          <a:xfrm>
            <a:off x="4773536" y="1676674"/>
            <a:ext cx="3787595" cy="42446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4773536" y="5823013"/>
            <a:ext cx="36676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u="sng" dirty="0" smtClean="0">
                <a:solidFill>
                  <a:srgbClr val="2F2B20"/>
                </a:solidFill>
                <a:latin typeface="+mn-lt"/>
              </a:rPr>
              <a:t>Image</a:t>
            </a:r>
            <a:r>
              <a:rPr lang="en-US" sz="1000" dirty="0" smtClean="0">
                <a:solidFill>
                  <a:srgbClr val="2F2B20"/>
                </a:solidFill>
                <a:latin typeface="+mn-lt"/>
              </a:rPr>
              <a:t>: Amanda Mills/CDC, Public Health </a:t>
            </a:r>
            <a:r>
              <a:rPr lang="en-US" sz="1000" dirty="0">
                <a:solidFill>
                  <a:srgbClr val="2F2B20"/>
                </a:solidFill>
                <a:latin typeface="+mn-lt"/>
              </a:rPr>
              <a:t>Image </a:t>
            </a:r>
            <a:r>
              <a:rPr lang="en-US" sz="1000" dirty="0" smtClean="0">
                <a:solidFill>
                  <a:srgbClr val="2F2B20"/>
                </a:solidFill>
                <a:latin typeface="+mn-lt"/>
              </a:rPr>
              <a:t>Library</a:t>
            </a:r>
          </a:p>
          <a:p>
            <a:pPr algn="ctr"/>
            <a:r>
              <a:rPr lang="en-US" sz="1000" dirty="0" smtClean="0">
                <a:solidFill>
                  <a:srgbClr val="2F2B20"/>
                </a:solidFill>
                <a:latin typeface="+mn-lt"/>
              </a:rPr>
              <a:t> </a:t>
            </a:r>
            <a:r>
              <a:rPr lang="en-US" sz="1000" dirty="0">
                <a:solidFill>
                  <a:srgbClr val="2F2B20"/>
                </a:solidFill>
                <a:latin typeface="+mn-lt"/>
              </a:rPr>
              <a:t>http://</a:t>
            </a:r>
            <a:r>
              <a:rPr lang="en-US" sz="1000" dirty="0" err="1">
                <a:solidFill>
                  <a:srgbClr val="2F2B20"/>
                </a:solidFill>
                <a:latin typeface="+mn-lt"/>
              </a:rPr>
              <a:t>phil.cdc.gov</a:t>
            </a:r>
            <a:r>
              <a:rPr lang="en-US" sz="1000" dirty="0">
                <a:solidFill>
                  <a:srgbClr val="2F2B20"/>
                </a:solidFill>
                <a:latin typeface="+mn-lt"/>
              </a:rPr>
              <a:t>  </a:t>
            </a:r>
            <a:r>
              <a:rPr lang="en-US" sz="1000" dirty="0" smtClean="0">
                <a:solidFill>
                  <a:srgbClr val="2F2B20"/>
                </a:solidFill>
                <a:latin typeface="+mn-lt"/>
              </a:rPr>
              <a:t>(public domain)</a:t>
            </a:r>
            <a:endParaRPr lang="en-US" sz="1000" dirty="0">
              <a:solidFill>
                <a:srgbClr val="2F2B2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38890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Checklist: Publication Process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chemeClr val="accent2"/>
                </a:solidFill>
              </a:rPr>
              <a:t>Publication </a:t>
            </a:r>
            <a:r>
              <a:rPr lang="en-US" b="1" dirty="0">
                <a:solidFill>
                  <a:schemeClr val="accent2"/>
                </a:solidFill>
              </a:rPr>
              <a:t>Process</a:t>
            </a:r>
          </a:p>
          <a:p>
            <a:r>
              <a:rPr lang="en-US" b="1" dirty="0"/>
              <a:t>Are author fees explicitly stated?</a:t>
            </a:r>
          </a:p>
          <a:p>
            <a:pPr lvl="1"/>
            <a:r>
              <a:rPr lang="en-US" dirty="0"/>
              <a:t>Hint: Look for specific $ amount</a:t>
            </a:r>
          </a:p>
          <a:p>
            <a:pPr marL="365760" lvl="1" indent="0">
              <a:buNone/>
            </a:pPr>
            <a:endParaRPr lang="en-US" dirty="0"/>
          </a:p>
          <a:p>
            <a:r>
              <a:rPr lang="en-US" b="1" dirty="0"/>
              <a:t>What is the average time from submission to publication?</a:t>
            </a:r>
          </a:p>
          <a:p>
            <a:pPr lvl="1"/>
            <a:r>
              <a:rPr lang="en-US" dirty="0" smtClean="0"/>
              <a:t>Is </a:t>
            </a:r>
            <a:r>
              <a:rPr lang="en-US" dirty="0"/>
              <a:t>a peer review process described? </a:t>
            </a:r>
            <a:endParaRPr lang="en-US" dirty="0" smtClean="0"/>
          </a:p>
          <a:p>
            <a:pPr lvl="1"/>
            <a:r>
              <a:rPr lang="en-US" dirty="0" smtClean="0"/>
              <a:t>Does the journal boast ‘fast track publication’ and charge an additional fee?</a:t>
            </a:r>
          </a:p>
          <a:p>
            <a:pPr lvl="1"/>
            <a:endParaRPr lang="en-US" dirty="0"/>
          </a:p>
          <a:p>
            <a:r>
              <a:rPr lang="en-US" b="1" dirty="0" smtClean="0"/>
              <a:t>Does the journal require </a:t>
            </a:r>
            <a:r>
              <a:rPr lang="en-US" b="1" dirty="0"/>
              <a:t>transfer of </a:t>
            </a:r>
            <a:r>
              <a:rPr lang="en-US" b="1" dirty="0" smtClean="0"/>
              <a:t>your copyright?</a:t>
            </a:r>
            <a:endParaRPr lang="en-US" b="1" dirty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54606" y="6516372"/>
            <a:ext cx="226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+mn-lt"/>
              </a:rPr>
              <a:t>(</a:t>
            </a:r>
            <a:r>
              <a:rPr lang="en-US" sz="1000" dirty="0" err="1" smtClean="0">
                <a:latin typeface="+mn-lt"/>
              </a:rPr>
              <a:t>Beall</a:t>
            </a:r>
            <a:r>
              <a:rPr lang="en-US" sz="1000" dirty="0" smtClean="0">
                <a:latin typeface="+mn-lt"/>
              </a:rPr>
              <a:t> 2015; Berger &amp; </a:t>
            </a:r>
            <a:r>
              <a:rPr lang="en-US" sz="1000" dirty="0" err="1" smtClean="0">
                <a:latin typeface="+mn-lt"/>
              </a:rPr>
              <a:t>Cirasella</a:t>
            </a:r>
            <a:r>
              <a:rPr lang="en-US" sz="1000" dirty="0" smtClean="0">
                <a:latin typeface="+mn-lt"/>
              </a:rPr>
              <a:t> 2015)</a:t>
            </a:r>
            <a:endParaRPr lang="en-US" sz="1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7442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/>
              <a:t>Beall’s</a:t>
            </a:r>
            <a:r>
              <a:rPr lang="en-US" b="1" dirty="0" smtClean="0"/>
              <a:t> List of Predatory Publishers</a:t>
            </a:r>
            <a:endParaRPr lang="en-US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>
                <a:hlinkClick r:id="rId2"/>
              </a:rPr>
              <a:t>https://scholarlyoa.com/publishers</a:t>
            </a:r>
            <a:r>
              <a:rPr lang="en-US" dirty="0" smtClean="0">
                <a:hlinkClick r:id="rId2"/>
              </a:rPr>
              <a:t>/</a:t>
            </a:r>
            <a:endParaRPr lang="en-US" dirty="0" smtClean="0"/>
          </a:p>
          <a:p>
            <a:r>
              <a:rPr lang="en-US" dirty="0" smtClean="0"/>
              <a:t>A ‘list’ of publishers and journals that </a:t>
            </a:r>
            <a:r>
              <a:rPr lang="en-US" b="1" i="1" dirty="0" smtClean="0"/>
              <a:t>may</a:t>
            </a:r>
            <a:r>
              <a:rPr lang="en-US" dirty="0" smtClean="0"/>
              <a:t> be predatory</a:t>
            </a:r>
          </a:p>
          <a:p>
            <a:pPr lvl="1"/>
            <a:r>
              <a:rPr lang="en-US" dirty="0" smtClean="0"/>
              <a:t>Produced by Jeff </a:t>
            </a:r>
            <a:r>
              <a:rPr lang="en-US" dirty="0" err="1" smtClean="0"/>
              <a:t>Beall</a:t>
            </a:r>
            <a:r>
              <a:rPr lang="en-US" dirty="0" smtClean="0"/>
              <a:t>, an academic librarian at the University of Colorado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Developed his own criteria for assessing journal authenticity</a:t>
            </a:r>
          </a:p>
          <a:p>
            <a:endParaRPr lang="en-US" dirty="0" smtClean="0"/>
          </a:p>
          <a:p>
            <a:r>
              <a:rPr lang="en-US" dirty="0" smtClean="0"/>
              <a:t>His list should </a:t>
            </a:r>
            <a:r>
              <a:rPr lang="en-US" b="1" dirty="0" smtClean="0"/>
              <a:t>NOT</a:t>
            </a:r>
            <a:r>
              <a:rPr lang="en-US" dirty="0" smtClean="0"/>
              <a:t> be used as the </a:t>
            </a:r>
            <a:r>
              <a:rPr lang="en-US" smtClean="0"/>
              <a:t>sole indicator </a:t>
            </a:r>
            <a:r>
              <a:rPr lang="en-US" dirty="0" smtClean="0"/>
              <a:t>of a journal’s authenticity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54606" y="6516372"/>
            <a:ext cx="226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+mn-lt"/>
              </a:rPr>
              <a:t>(</a:t>
            </a:r>
            <a:r>
              <a:rPr lang="en-US" sz="1000" dirty="0" err="1" smtClean="0">
                <a:latin typeface="+mn-lt"/>
              </a:rPr>
              <a:t>Beall</a:t>
            </a:r>
            <a:r>
              <a:rPr lang="en-US" sz="1000" dirty="0" smtClean="0">
                <a:latin typeface="+mn-lt"/>
              </a:rPr>
              <a:t> 2015)</a:t>
            </a:r>
            <a:endParaRPr lang="en-US" sz="1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05711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Activity 3: Pulling It All Together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Complete the ‘Checklist for Assessing Journal Authenticity’ on the sample communication you just received</a:t>
            </a:r>
          </a:p>
          <a:p>
            <a:endParaRPr lang="en-US" dirty="0"/>
          </a:p>
          <a:p>
            <a:r>
              <a:rPr lang="en-US" dirty="0" smtClean="0"/>
              <a:t>We’ll be discussing what you found as a group!</a:t>
            </a:r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199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6-10-06 at 9.20.56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0"/>
            <a:ext cx="85879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919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6-10-06 at 9.33.28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500" y="0"/>
            <a:ext cx="67094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56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6-10-25 at 4.12.01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300" y="0"/>
            <a:ext cx="61086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7323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Summary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Predatory publishing is a genuine concern for scholars and you can take steps to protect yourself</a:t>
            </a:r>
          </a:p>
          <a:p>
            <a:endParaRPr lang="en-US" dirty="0" smtClean="0"/>
          </a:p>
          <a:p>
            <a:r>
              <a:rPr lang="en-US" dirty="0" smtClean="0"/>
              <a:t>Take the time to assess journals before submitting a manuscript or agreeing to be a reviewer or editor</a:t>
            </a:r>
          </a:p>
          <a:p>
            <a:pPr lvl="1"/>
            <a:r>
              <a:rPr lang="en-US" dirty="0" smtClean="0"/>
              <a:t>Use the checklist provided today as a starting point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When in doubt, contact your librarian!</a:t>
            </a:r>
          </a:p>
        </p:txBody>
      </p:sp>
    </p:spTree>
    <p:extLst>
      <p:ext uri="{BB962C8B-B14F-4D97-AF65-F5344CB8AC3E}">
        <p14:creationId xmlns:p14="http://schemas.microsoft.com/office/powerpoint/2010/main" val="4125529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6637639"/>
            <a:ext cx="9144000" cy="215444"/>
          </a:xfrm>
          <a:prstGeom prst="rect">
            <a:avLst/>
          </a:prstGeom>
          <a:solidFill>
            <a:schemeClr val="bg1">
              <a:lumMod val="65000"/>
              <a:alpha val="74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800" b="1" u="sng" dirty="0" smtClean="0">
                <a:solidFill>
                  <a:srgbClr val="2F2B20"/>
                </a:solidFill>
              </a:rPr>
              <a:t>Photo Courtesy</a:t>
            </a:r>
            <a:r>
              <a:rPr lang="en-US" sz="800" dirty="0" smtClean="0">
                <a:solidFill>
                  <a:srgbClr val="2F2B20"/>
                </a:solidFill>
              </a:rPr>
              <a:t>: Question Question Mark Request Matter Requests by </a:t>
            </a:r>
            <a:r>
              <a:rPr lang="en-US" sz="800" dirty="0" err="1" smtClean="0">
                <a:solidFill>
                  <a:srgbClr val="2F2B20"/>
                </a:solidFill>
              </a:rPr>
              <a:t>geralt</a:t>
            </a:r>
            <a:r>
              <a:rPr lang="en-US" sz="800" dirty="0" smtClean="0">
                <a:solidFill>
                  <a:srgbClr val="2F2B20"/>
                </a:solidFill>
              </a:rPr>
              <a:t>, </a:t>
            </a:r>
            <a:r>
              <a:rPr lang="en-US" sz="800" dirty="0" err="1" smtClean="0">
                <a:solidFill>
                  <a:srgbClr val="2F2B20"/>
                </a:solidFill>
              </a:rPr>
              <a:t>Pixabay</a:t>
            </a:r>
            <a:r>
              <a:rPr lang="en-US" sz="800" dirty="0">
                <a:solidFill>
                  <a:srgbClr val="2F2B20"/>
                </a:solidFill>
              </a:rPr>
              <a:t>, http://pixabay.com/en/question-question-mark-request-63916</a:t>
            </a:r>
            <a:r>
              <a:rPr lang="en-US" sz="800" dirty="0" smtClean="0">
                <a:solidFill>
                  <a:srgbClr val="2F2B20"/>
                </a:solidFill>
              </a:rPr>
              <a:t>/ (public domain)</a:t>
            </a:r>
            <a:endParaRPr lang="en-US" sz="800" dirty="0">
              <a:solidFill>
                <a:srgbClr val="2F2B2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0" y="558800"/>
            <a:ext cx="8128000" cy="574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587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References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err="1" smtClean="0"/>
              <a:t>Beall</a:t>
            </a:r>
            <a:r>
              <a:rPr lang="en-US" dirty="0" smtClean="0"/>
              <a:t> J. </a:t>
            </a:r>
            <a:r>
              <a:rPr lang="en-US" dirty="0" err="1" smtClean="0"/>
              <a:t>Beall’s</a:t>
            </a:r>
            <a:r>
              <a:rPr lang="en-US" dirty="0" smtClean="0"/>
              <a:t> List </a:t>
            </a:r>
            <a:r>
              <a:rPr lang="en-US" dirty="0"/>
              <a:t>of Publishers. </a:t>
            </a:r>
            <a:r>
              <a:rPr lang="en-US" dirty="0">
                <a:hlinkClick r:id="rId2"/>
              </a:rPr>
              <a:t>https://scholarlyoa.com/publishers</a:t>
            </a:r>
            <a:r>
              <a:rPr lang="en-US" dirty="0" smtClean="0">
                <a:hlinkClick r:id="rId2"/>
              </a:rPr>
              <a:t>/</a:t>
            </a:r>
            <a:r>
              <a:rPr lang="en-US" dirty="0" smtClean="0"/>
              <a:t>. Updated October 5, 2016; Accessed October 6, 2016. </a:t>
            </a:r>
          </a:p>
          <a:p>
            <a:endParaRPr lang="en-US" dirty="0" smtClean="0"/>
          </a:p>
          <a:p>
            <a:r>
              <a:rPr lang="en-US" dirty="0" err="1" smtClean="0"/>
              <a:t>Beall</a:t>
            </a:r>
            <a:r>
              <a:rPr lang="en-US" dirty="0" smtClean="0"/>
              <a:t> J. Criteria for Determining Predatory Open-Access Publishers. </a:t>
            </a:r>
            <a:r>
              <a:rPr lang="en-US" dirty="0"/>
              <a:t>3e. </a:t>
            </a:r>
            <a:r>
              <a:rPr lang="en-US" dirty="0">
                <a:hlinkClick r:id="rId3"/>
              </a:rPr>
              <a:t>https://scholarlyoa.files.wordpress.com/2015/01/criteria-2015.</a:t>
            </a:r>
            <a:r>
              <a:rPr lang="en-US" dirty="0" smtClean="0">
                <a:hlinkClick r:id="rId3"/>
              </a:rPr>
              <a:t>pdf</a:t>
            </a:r>
            <a:r>
              <a:rPr lang="en-US" dirty="0"/>
              <a:t>.</a:t>
            </a:r>
            <a:r>
              <a:rPr lang="en-US" dirty="0" smtClean="0"/>
              <a:t> Accessed October 6, 2016.</a:t>
            </a:r>
          </a:p>
          <a:p>
            <a:endParaRPr lang="en-US" dirty="0" smtClean="0"/>
          </a:p>
          <a:p>
            <a:r>
              <a:rPr lang="en-US" dirty="0" smtClean="0"/>
              <a:t>Berger M, </a:t>
            </a:r>
            <a:r>
              <a:rPr lang="en-US" dirty="0" err="1" smtClean="0"/>
              <a:t>Cirasella</a:t>
            </a:r>
            <a:r>
              <a:rPr lang="en-US" dirty="0" smtClean="0"/>
              <a:t> J. Beyond </a:t>
            </a:r>
            <a:r>
              <a:rPr lang="en-US" dirty="0" err="1" smtClean="0"/>
              <a:t>Beall’s</a:t>
            </a:r>
            <a:r>
              <a:rPr lang="en-US" dirty="0" smtClean="0"/>
              <a:t> List: Better Understanding Predatory Publishers. </a:t>
            </a:r>
            <a:r>
              <a:rPr lang="en-US" i="1" dirty="0" smtClean="0"/>
              <a:t>College &amp; Research Libraries News</a:t>
            </a:r>
            <a:r>
              <a:rPr lang="en-US" dirty="0" smtClean="0"/>
              <a:t>. 2015;76(3):132-135. </a:t>
            </a:r>
          </a:p>
          <a:p>
            <a:endParaRPr lang="en-US" dirty="0" smtClean="0"/>
          </a:p>
          <a:p>
            <a:r>
              <a:rPr lang="en-US" dirty="0" smtClean="0"/>
              <a:t>Directory of Open Access Journals (DOAJ). Information </a:t>
            </a:r>
            <a:r>
              <a:rPr lang="en-US" dirty="0"/>
              <a:t>for Publishers. </a:t>
            </a:r>
            <a:r>
              <a:rPr lang="en-US" dirty="0">
                <a:hlinkClick r:id="rId4"/>
              </a:rPr>
              <a:t>https://doaj.org/</a:t>
            </a:r>
            <a:r>
              <a:rPr lang="en-US" dirty="0" smtClean="0">
                <a:hlinkClick r:id="rId4"/>
              </a:rPr>
              <a:t>publishers</a:t>
            </a:r>
            <a:r>
              <a:rPr lang="en-US" dirty="0" smtClean="0"/>
              <a:t>. Accessed October 6, 2016. </a:t>
            </a:r>
          </a:p>
          <a:p>
            <a:endParaRPr lang="en-US" dirty="0" smtClean="0"/>
          </a:p>
          <a:p>
            <a:r>
              <a:rPr lang="en-US" dirty="0" err="1" smtClean="0"/>
              <a:t>Shen</a:t>
            </a:r>
            <a:r>
              <a:rPr lang="en-US" dirty="0" smtClean="0"/>
              <a:t> C, Bjork BC. ‘Predatory’ open access: a longitudinal study of article volumes and market characteristics. </a:t>
            </a:r>
            <a:r>
              <a:rPr lang="en-US" i="1" dirty="0" smtClean="0"/>
              <a:t>BMC Medicine</a:t>
            </a:r>
            <a:r>
              <a:rPr lang="en-US" dirty="0" smtClean="0"/>
              <a:t>. 2015;13:230.</a:t>
            </a:r>
          </a:p>
        </p:txBody>
      </p:sp>
    </p:spTree>
    <p:extLst>
      <p:ext uri="{BB962C8B-B14F-4D97-AF65-F5344CB8AC3E}">
        <p14:creationId xmlns:p14="http://schemas.microsoft.com/office/powerpoint/2010/main" val="4294641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imple-light-2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ＭＳ Ｐゴシック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ＭＳ Ｐゴシック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719</TotalTime>
  <Words>1225</Words>
  <Application>Microsoft Office PowerPoint</Application>
  <PresentationFormat>On-screen Show (4:3)</PresentationFormat>
  <Paragraphs>173</Paragraphs>
  <Slides>28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Calibri</vt:lpstr>
      <vt:lpstr>Tw Cen MT</vt:lpstr>
      <vt:lpstr>Wingdings</vt:lpstr>
      <vt:lpstr>Wingdings 2</vt:lpstr>
      <vt:lpstr>simple-light-2</vt:lpstr>
      <vt:lpstr>Median</vt:lpstr>
      <vt:lpstr>PowerPoint Presentation</vt:lpstr>
      <vt:lpstr>Protecting against predatory publishers</vt:lpstr>
      <vt:lpstr>Objectives</vt:lpstr>
      <vt:lpstr>What Constitutes Predatory?</vt:lpstr>
      <vt:lpstr>Defining Predatory</vt:lpstr>
      <vt:lpstr>Spectrum of ‘Authentic’ Publishing</vt:lpstr>
      <vt:lpstr>Predatory in Perspective</vt:lpstr>
      <vt:lpstr>Why Discuss Predatory Publishers?</vt:lpstr>
      <vt:lpstr>Checklist for Assessing Authenticity </vt:lpstr>
      <vt:lpstr>Video</vt:lpstr>
      <vt:lpstr>Checklist: First Contact</vt:lpstr>
      <vt:lpstr>Checklist: Editorial Board</vt:lpstr>
      <vt:lpstr>Checklist: Contact Info</vt:lpstr>
      <vt:lpstr>Checklist: Journal Info</vt:lpstr>
      <vt:lpstr>Demo &amp; Activity 1: Using Ulrich’s</vt:lpstr>
      <vt:lpstr>Checklist: Journal Info cont.</vt:lpstr>
      <vt:lpstr>DOAJ Requirements for Inclusion</vt:lpstr>
      <vt:lpstr>DOAJ Requirements cont.</vt:lpstr>
      <vt:lpstr>Activity 2: Using DOAJ</vt:lpstr>
      <vt:lpstr>Checklist: Publication Process</vt:lpstr>
      <vt:lpstr>Beall’s List of Predatory Publishers</vt:lpstr>
      <vt:lpstr>Activity 3: Pulling It All Together</vt:lpstr>
      <vt:lpstr>PowerPoint Presentation</vt:lpstr>
      <vt:lpstr>PowerPoint Presentation</vt:lpstr>
      <vt:lpstr>PowerPoint Presentation</vt:lpstr>
      <vt:lpstr>Summary</vt:lpstr>
      <vt:lpstr>PowerPoint Presentation</vt:lpstr>
      <vt:lpstr>References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 E. Rodriguez</dc:creator>
  <cp:lastModifiedBy>Julia E. Rodriguez</cp:lastModifiedBy>
  <cp:revision>56</cp:revision>
  <cp:lastPrinted>2016-10-24T18:49:18Z</cp:lastPrinted>
  <dcterms:modified xsi:type="dcterms:W3CDTF">2016-11-02T13:49:53Z</dcterms:modified>
</cp:coreProperties>
</file>