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handoutMasterIdLst>
    <p:handoutMasterId r:id="rId25"/>
  </p:handoutMasterIdLst>
  <p:sldIdLst>
    <p:sldId id="271" r:id="rId2"/>
    <p:sldId id="261" r:id="rId3"/>
    <p:sldId id="258" r:id="rId4"/>
    <p:sldId id="277" r:id="rId5"/>
    <p:sldId id="274" r:id="rId6"/>
    <p:sldId id="286" r:id="rId7"/>
    <p:sldId id="288" r:id="rId8"/>
    <p:sldId id="279" r:id="rId9"/>
    <p:sldId id="283" r:id="rId10"/>
    <p:sldId id="281" r:id="rId11"/>
    <p:sldId id="282" r:id="rId12"/>
    <p:sldId id="289" r:id="rId13"/>
    <p:sldId id="276" r:id="rId14"/>
    <p:sldId id="284" r:id="rId15"/>
    <p:sldId id="275" r:id="rId16"/>
    <p:sldId id="290" r:id="rId17"/>
    <p:sldId id="291" r:id="rId18"/>
    <p:sldId id="292" r:id="rId19"/>
    <p:sldId id="272" r:id="rId20"/>
    <p:sldId id="259" r:id="rId21"/>
    <p:sldId id="294" r:id="rId22"/>
    <p:sldId id="260" r:id="rId23"/>
  </p:sldIdLst>
  <p:sldSz cx="10058400" cy="7772400"/>
  <p:notesSz cx="7010400" cy="9296400"/>
  <p:embeddedFontLst>
    <p:embeddedFont>
      <p:font typeface="Bookman Old Style" panose="02050604050505020204" pitchFamily="18" charset="0"/>
      <p:regular r:id="rId26"/>
      <p:bold r:id="rId27"/>
      <p:italic r:id="rId28"/>
      <p:boldItalic r:id="rId29"/>
    </p:embeddedFont>
    <p:embeddedFont>
      <p:font typeface="Verdana" panose="020B0604030504040204" pitchFamily="34" charset="0"/>
      <p:regular r:id="rId30"/>
      <p:bold r:id="rId31"/>
      <p:italic r:id="rId32"/>
      <p:boldItalic r:id="rId33"/>
    </p:embeddedFont>
    <p:embeddedFont>
      <p:font typeface="Georgia" panose="02040502050405020303" pitchFamily="18" charset="0"/>
      <p:regular r:id="rId34"/>
      <p:bold r:id="rId35"/>
      <p:italic r:id="rId36"/>
      <p:boldItalic r:id="rId37"/>
    </p:embeddedFont>
    <p:embeddedFont>
      <p:font typeface="Calibri" panose="020F0502020204030204" pitchFamily="34" charset="0"/>
      <p:regular r:id="rId38"/>
      <p:bold r:id="rId39"/>
      <p:italic r:id="rId40"/>
      <p:boldItalic r:id="rId41"/>
    </p:embeddedFont>
  </p:embeddedFont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107"/>
    <a:srgbClr val="F26724"/>
    <a:srgbClr val="FFCC66"/>
    <a:srgbClr val="FFFF99"/>
    <a:srgbClr val="F7F05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5" autoAdjust="0"/>
    <p:restoredTop sz="95414" autoAdjust="0"/>
  </p:normalViewPr>
  <p:slideViewPr>
    <p:cSldViewPr>
      <p:cViewPr varScale="1">
        <p:scale>
          <a:sx n="76" d="100"/>
          <a:sy n="76" d="100"/>
        </p:scale>
        <p:origin x="990" y="102"/>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1C644E3-CF69-41FD-8907-D3E016D4639A}" type="datetimeFigureOut">
              <a:rPr lang="en-US" smtClean="0"/>
              <a:t>10/25/2017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546AC9C4-CF95-4507-B997-4426AAE27953}" type="slidenum">
              <a:rPr lang="en-US" smtClean="0"/>
              <a:t>‹#›</a:t>
            </a:fld>
            <a:endParaRPr lang="en-US"/>
          </a:p>
        </p:txBody>
      </p:sp>
    </p:spTree>
    <p:extLst>
      <p:ext uri="{BB962C8B-B14F-4D97-AF65-F5344CB8AC3E}">
        <p14:creationId xmlns:p14="http://schemas.microsoft.com/office/powerpoint/2010/main" val="849179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4A21745-D12B-46A2-B404-11264F6FC0BF}" type="datetimeFigureOut">
              <a:rPr lang="en-US" smtClean="0"/>
              <a:t>10/25/2017</a:t>
            </a:fld>
            <a:endParaRPr lang="en-US"/>
          </a:p>
        </p:txBody>
      </p:sp>
      <p:sp>
        <p:nvSpPr>
          <p:cNvPr id="4" name="Slide Image Placeholder 3"/>
          <p:cNvSpPr>
            <a:spLocks noGrp="1" noRot="1" noChangeAspect="1"/>
          </p:cNvSpPr>
          <p:nvPr>
            <p:ph type="sldImg" idx="2"/>
          </p:nvPr>
        </p:nvSpPr>
        <p:spPr>
          <a:xfrm>
            <a:off x="1474788" y="1162050"/>
            <a:ext cx="406082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B6622D-33C8-49F7-906C-7D084644E840}" type="slidenum">
              <a:rPr lang="en-US" smtClean="0"/>
              <a:t>‹#›</a:t>
            </a:fld>
            <a:endParaRPr lang="en-US"/>
          </a:p>
        </p:txBody>
      </p:sp>
    </p:spTree>
    <p:extLst>
      <p:ext uri="{BB962C8B-B14F-4D97-AF65-F5344CB8AC3E}">
        <p14:creationId xmlns:p14="http://schemas.microsoft.com/office/powerpoint/2010/main" val="1940868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a:t>
            </a:fld>
            <a:endParaRPr lang="en-US"/>
          </a:p>
        </p:txBody>
      </p:sp>
    </p:spTree>
    <p:extLst>
      <p:ext uri="{BB962C8B-B14F-4D97-AF65-F5344CB8AC3E}">
        <p14:creationId xmlns:p14="http://schemas.microsoft.com/office/powerpoint/2010/main" val="2639844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10</a:t>
            </a:fld>
            <a:endParaRPr lang="en-US"/>
          </a:p>
        </p:txBody>
      </p:sp>
    </p:spTree>
    <p:extLst>
      <p:ext uri="{BB962C8B-B14F-4D97-AF65-F5344CB8AC3E}">
        <p14:creationId xmlns:p14="http://schemas.microsoft.com/office/powerpoint/2010/main" val="3964141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COMPACT FOR OPEN-ACCESS PUBLISHING EQUITY each of the undersigned universities commits to the timely establishment of durable mechanisms for underwriting reasonable publication charges for articles written by its faculty and published in fee-based open-access journals and for which other institutions would not be expected to provide funds.</a:t>
            </a:r>
            <a:endParaRPr lang="en-US" dirty="0"/>
          </a:p>
        </p:txBody>
      </p:sp>
      <p:sp>
        <p:nvSpPr>
          <p:cNvPr id="4" name="Slide Number Placeholder 3"/>
          <p:cNvSpPr>
            <a:spLocks noGrp="1"/>
          </p:cNvSpPr>
          <p:nvPr>
            <p:ph type="sldNum" sz="quarter" idx="10"/>
          </p:nvPr>
        </p:nvSpPr>
        <p:spPr/>
        <p:txBody>
          <a:bodyPr/>
          <a:lstStyle/>
          <a:p>
            <a:fld id="{D4B6622D-33C8-49F7-906C-7D084644E840}" type="slidenum">
              <a:rPr lang="en-US" smtClean="0"/>
              <a:t>11</a:t>
            </a:fld>
            <a:endParaRPr lang="en-US"/>
          </a:p>
        </p:txBody>
      </p:sp>
    </p:spTree>
    <p:extLst>
      <p:ext uri="{BB962C8B-B14F-4D97-AF65-F5344CB8AC3E}">
        <p14:creationId xmlns:p14="http://schemas.microsoft.com/office/powerpoint/2010/main" val="3782066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12</a:t>
            </a:fld>
            <a:endParaRPr lang="en-US"/>
          </a:p>
        </p:txBody>
      </p:sp>
    </p:spTree>
    <p:extLst>
      <p:ext uri="{BB962C8B-B14F-4D97-AF65-F5344CB8AC3E}">
        <p14:creationId xmlns:p14="http://schemas.microsoft.com/office/powerpoint/2010/main" val="4279371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http://www.tandfonline.com/doi/full/10.1080/14791420.2015.1119291</a:t>
            </a:r>
            <a:endParaRPr lang="en-US" dirty="0"/>
          </a:p>
        </p:txBody>
      </p:sp>
      <p:sp>
        <p:nvSpPr>
          <p:cNvPr id="4" name="Slide Number Placeholder 3"/>
          <p:cNvSpPr>
            <a:spLocks noGrp="1"/>
          </p:cNvSpPr>
          <p:nvPr>
            <p:ph type="sldNum" sz="quarter" idx="10"/>
          </p:nvPr>
        </p:nvSpPr>
        <p:spPr/>
        <p:txBody>
          <a:bodyPr/>
          <a:lstStyle/>
          <a:p>
            <a:fld id="{D4B6622D-33C8-49F7-906C-7D084644E840}" type="slidenum">
              <a:rPr lang="en-US" smtClean="0"/>
              <a:t>13</a:t>
            </a:fld>
            <a:endParaRPr lang="en-US"/>
          </a:p>
        </p:txBody>
      </p:sp>
    </p:spTree>
    <p:extLst>
      <p:ext uri="{BB962C8B-B14F-4D97-AF65-F5344CB8AC3E}">
        <p14:creationId xmlns:p14="http://schemas.microsoft.com/office/powerpoint/2010/main" val="1808961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14</a:t>
            </a:fld>
            <a:endParaRPr lang="en-US"/>
          </a:p>
        </p:txBody>
      </p:sp>
    </p:spTree>
    <p:extLst>
      <p:ext uri="{BB962C8B-B14F-4D97-AF65-F5344CB8AC3E}">
        <p14:creationId xmlns:p14="http://schemas.microsoft.com/office/powerpoint/2010/main" val="1494323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15</a:t>
            </a:fld>
            <a:endParaRPr lang="en-US"/>
          </a:p>
        </p:txBody>
      </p:sp>
    </p:spTree>
    <p:extLst>
      <p:ext uri="{BB962C8B-B14F-4D97-AF65-F5344CB8AC3E}">
        <p14:creationId xmlns:p14="http://schemas.microsoft.com/office/powerpoint/2010/main" val="3724078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16</a:t>
            </a:fld>
            <a:endParaRPr lang="en-US"/>
          </a:p>
        </p:txBody>
      </p:sp>
    </p:spTree>
    <p:extLst>
      <p:ext uri="{BB962C8B-B14F-4D97-AF65-F5344CB8AC3E}">
        <p14:creationId xmlns:p14="http://schemas.microsoft.com/office/powerpoint/2010/main" val="21748402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17</a:t>
            </a:fld>
            <a:endParaRPr lang="en-US"/>
          </a:p>
        </p:txBody>
      </p:sp>
    </p:spTree>
    <p:extLst>
      <p:ext uri="{BB962C8B-B14F-4D97-AF65-F5344CB8AC3E}">
        <p14:creationId xmlns:p14="http://schemas.microsoft.com/office/powerpoint/2010/main" val="325641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18</a:t>
            </a:fld>
            <a:endParaRPr lang="en-US"/>
          </a:p>
        </p:txBody>
      </p:sp>
    </p:spTree>
    <p:extLst>
      <p:ext uri="{BB962C8B-B14F-4D97-AF65-F5344CB8AC3E}">
        <p14:creationId xmlns:p14="http://schemas.microsoft.com/office/powerpoint/2010/main" val="2702321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19</a:t>
            </a:fld>
            <a:endParaRPr lang="en-US"/>
          </a:p>
        </p:txBody>
      </p:sp>
    </p:spTree>
    <p:extLst>
      <p:ext uri="{BB962C8B-B14F-4D97-AF65-F5344CB8AC3E}">
        <p14:creationId xmlns:p14="http://schemas.microsoft.com/office/powerpoint/2010/main" val="2650444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2</a:t>
            </a:fld>
            <a:endParaRPr lang="en-US"/>
          </a:p>
        </p:txBody>
      </p:sp>
    </p:spTree>
    <p:extLst>
      <p:ext uri="{BB962C8B-B14F-4D97-AF65-F5344CB8AC3E}">
        <p14:creationId xmlns:p14="http://schemas.microsoft.com/office/powerpoint/2010/main" val="2835436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20</a:t>
            </a:fld>
            <a:endParaRPr lang="en-US"/>
          </a:p>
        </p:txBody>
      </p:sp>
    </p:spTree>
    <p:extLst>
      <p:ext uri="{BB962C8B-B14F-4D97-AF65-F5344CB8AC3E}">
        <p14:creationId xmlns:p14="http://schemas.microsoft.com/office/powerpoint/2010/main" val="1066962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21</a:t>
            </a:fld>
            <a:endParaRPr lang="en-US"/>
          </a:p>
        </p:txBody>
      </p:sp>
    </p:spTree>
    <p:extLst>
      <p:ext uri="{BB962C8B-B14F-4D97-AF65-F5344CB8AC3E}">
        <p14:creationId xmlns:p14="http://schemas.microsoft.com/office/powerpoint/2010/main" val="1312753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22</a:t>
            </a:fld>
            <a:endParaRPr lang="en-US"/>
          </a:p>
        </p:txBody>
      </p:sp>
    </p:spTree>
    <p:extLst>
      <p:ext uri="{BB962C8B-B14F-4D97-AF65-F5344CB8AC3E}">
        <p14:creationId xmlns:p14="http://schemas.microsoft.com/office/powerpoint/2010/main" val="593069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3</a:t>
            </a:fld>
            <a:endParaRPr lang="en-US"/>
          </a:p>
        </p:txBody>
      </p:sp>
    </p:spTree>
    <p:extLst>
      <p:ext uri="{BB962C8B-B14F-4D97-AF65-F5344CB8AC3E}">
        <p14:creationId xmlns:p14="http://schemas.microsoft.com/office/powerpoint/2010/main" val="2443747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4</a:t>
            </a:fld>
            <a:endParaRPr lang="en-US"/>
          </a:p>
        </p:txBody>
      </p:sp>
    </p:spTree>
    <p:extLst>
      <p:ext uri="{BB962C8B-B14F-4D97-AF65-F5344CB8AC3E}">
        <p14:creationId xmlns:p14="http://schemas.microsoft.com/office/powerpoint/2010/main" val="840316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5</a:t>
            </a:fld>
            <a:endParaRPr lang="en-US"/>
          </a:p>
        </p:txBody>
      </p:sp>
    </p:spTree>
    <p:extLst>
      <p:ext uri="{BB962C8B-B14F-4D97-AF65-F5344CB8AC3E}">
        <p14:creationId xmlns:p14="http://schemas.microsoft.com/office/powerpoint/2010/main" val="363640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Communication and Critical/Cultural Studies - Taylor &amp; Francis</a:t>
            </a:r>
            <a:endParaRPr lang="en-US" dirty="0"/>
          </a:p>
        </p:txBody>
      </p:sp>
      <p:sp>
        <p:nvSpPr>
          <p:cNvPr id="4" name="Slide Number Placeholder 3"/>
          <p:cNvSpPr>
            <a:spLocks noGrp="1"/>
          </p:cNvSpPr>
          <p:nvPr>
            <p:ph type="sldNum" sz="quarter" idx="10"/>
          </p:nvPr>
        </p:nvSpPr>
        <p:spPr/>
        <p:txBody>
          <a:bodyPr/>
          <a:lstStyle/>
          <a:p>
            <a:fld id="{D4B6622D-33C8-49F7-906C-7D084644E840}" type="slidenum">
              <a:rPr lang="en-US" smtClean="0"/>
              <a:t>6</a:t>
            </a:fld>
            <a:endParaRPr lang="en-US"/>
          </a:p>
        </p:txBody>
      </p:sp>
    </p:spTree>
    <p:extLst>
      <p:ext uri="{BB962C8B-B14F-4D97-AF65-F5344CB8AC3E}">
        <p14:creationId xmlns:p14="http://schemas.microsoft.com/office/powerpoint/2010/main" val="202891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7</a:t>
            </a:fld>
            <a:endParaRPr lang="en-US"/>
          </a:p>
        </p:txBody>
      </p:sp>
    </p:spTree>
    <p:extLst>
      <p:ext uri="{BB962C8B-B14F-4D97-AF65-F5344CB8AC3E}">
        <p14:creationId xmlns:p14="http://schemas.microsoft.com/office/powerpoint/2010/main" val="3800591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8</a:t>
            </a:fld>
            <a:endParaRPr lang="en-US"/>
          </a:p>
        </p:txBody>
      </p:sp>
    </p:spTree>
    <p:extLst>
      <p:ext uri="{BB962C8B-B14F-4D97-AF65-F5344CB8AC3E}">
        <p14:creationId xmlns:p14="http://schemas.microsoft.com/office/powerpoint/2010/main" val="3212865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B6622D-33C8-49F7-906C-7D084644E840}" type="slidenum">
              <a:rPr lang="en-US" smtClean="0"/>
              <a:t>9</a:t>
            </a:fld>
            <a:endParaRPr lang="en-US"/>
          </a:p>
        </p:txBody>
      </p:sp>
    </p:spTree>
    <p:extLst>
      <p:ext uri="{BB962C8B-B14F-4D97-AF65-F5344CB8AC3E}">
        <p14:creationId xmlns:p14="http://schemas.microsoft.com/office/powerpoint/2010/main" val="627713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57300" y="1271588"/>
            <a:ext cx="7543800" cy="2706687"/>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57300" y="4083050"/>
            <a:ext cx="7543800" cy="1876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887C005-7DF0-4CC4-9E5F-82C12E7B3724}" type="slidenum">
              <a:rPr lang="en-US" altLang="en-US"/>
              <a:pPr/>
              <a:t>‹#›</a:t>
            </a:fld>
            <a:endParaRPr lang="en-US" altLang="en-US"/>
          </a:p>
        </p:txBody>
      </p:sp>
    </p:spTree>
    <p:extLst>
      <p:ext uri="{BB962C8B-B14F-4D97-AF65-F5344CB8AC3E}">
        <p14:creationId xmlns:p14="http://schemas.microsoft.com/office/powerpoint/2010/main" val="888566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5316DE7-B2DC-4459-AA8F-6D31A686722A}" type="slidenum">
              <a:rPr lang="en-US" altLang="en-US"/>
              <a:pPr/>
              <a:t>‹#›</a:t>
            </a:fld>
            <a:endParaRPr lang="en-US" altLang="en-US"/>
          </a:p>
        </p:txBody>
      </p:sp>
    </p:spTree>
    <p:extLst>
      <p:ext uri="{BB962C8B-B14F-4D97-AF65-F5344CB8AC3E}">
        <p14:creationId xmlns:p14="http://schemas.microsoft.com/office/powerpoint/2010/main" val="3848480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11150"/>
            <a:ext cx="2262188" cy="6632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11150"/>
            <a:ext cx="6637337" cy="66325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617FF3C-51A7-452C-B813-B26445FFC794}" type="slidenum">
              <a:rPr lang="en-US" altLang="en-US"/>
              <a:pPr/>
              <a:t>‹#›</a:t>
            </a:fld>
            <a:endParaRPr lang="en-US" altLang="en-US"/>
          </a:p>
        </p:txBody>
      </p:sp>
    </p:spTree>
    <p:extLst>
      <p:ext uri="{BB962C8B-B14F-4D97-AF65-F5344CB8AC3E}">
        <p14:creationId xmlns:p14="http://schemas.microsoft.com/office/powerpoint/2010/main" val="2108898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A650803-209D-4CAB-A475-2E75035B826B}" type="slidenum">
              <a:rPr lang="en-US" altLang="en-US"/>
              <a:pPr/>
              <a:t>‹#›</a:t>
            </a:fld>
            <a:endParaRPr lang="en-US" altLang="en-US"/>
          </a:p>
        </p:txBody>
      </p:sp>
    </p:spTree>
    <p:extLst>
      <p:ext uri="{BB962C8B-B14F-4D97-AF65-F5344CB8AC3E}">
        <p14:creationId xmlns:p14="http://schemas.microsoft.com/office/powerpoint/2010/main" val="2213010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938338"/>
            <a:ext cx="8675688" cy="3232150"/>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85800" y="5200650"/>
            <a:ext cx="8675688" cy="1700213"/>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4B39867-9DEC-4223-90ED-AB792BCBAA66}" type="slidenum">
              <a:rPr lang="en-US" altLang="en-US"/>
              <a:pPr/>
              <a:t>‹#›</a:t>
            </a:fld>
            <a:endParaRPr lang="en-US" altLang="en-US"/>
          </a:p>
        </p:txBody>
      </p:sp>
    </p:spTree>
    <p:extLst>
      <p:ext uri="{BB962C8B-B14F-4D97-AF65-F5344CB8AC3E}">
        <p14:creationId xmlns:p14="http://schemas.microsoft.com/office/powerpoint/2010/main" val="1347324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812925"/>
            <a:ext cx="4449762" cy="5130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812925"/>
            <a:ext cx="4449763" cy="5130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D4D2BBC2-FE30-481B-9056-9B73615B68DA}" type="slidenum">
              <a:rPr lang="en-US" altLang="en-US"/>
              <a:pPr/>
              <a:t>‹#›</a:t>
            </a:fld>
            <a:endParaRPr lang="en-US" altLang="en-US"/>
          </a:p>
        </p:txBody>
      </p:sp>
    </p:spTree>
    <p:extLst>
      <p:ext uri="{BB962C8B-B14F-4D97-AF65-F5344CB8AC3E}">
        <p14:creationId xmlns:p14="http://schemas.microsoft.com/office/powerpoint/2010/main" val="2507142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150" y="414338"/>
            <a:ext cx="8675688" cy="15017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92150" y="1905000"/>
            <a:ext cx="425608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92150" y="2838450"/>
            <a:ext cx="4256088" cy="41767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92700" y="1905000"/>
            <a:ext cx="4275138"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92700" y="2838450"/>
            <a:ext cx="4275138" cy="41767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BC28A3FD-93BF-4EC0-8CC8-62BEA4A57F7E}" type="slidenum">
              <a:rPr lang="en-US" altLang="en-US"/>
              <a:pPr/>
              <a:t>‹#›</a:t>
            </a:fld>
            <a:endParaRPr lang="en-US" altLang="en-US"/>
          </a:p>
        </p:txBody>
      </p:sp>
    </p:spTree>
    <p:extLst>
      <p:ext uri="{BB962C8B-B14F-4D97-AF65-F5344CB8AC3E}">
        <p14:creationId xmlns:p14="http://schemas.microsoft.com/office/powerpoint/2010/main" val="14359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4B35B1D6-FF27-4588-8288-1F7F766D4635}" type="slidenum">
              <a:rPr lang="en-US" altLang="en-US"/>
              <a:pPr/>
              <a:t>‹#›</a:t>
            </a:fld>
            <a:endParaRPr lang="en-US" altLang="en-US"/>
          </a:p>
        </p:txBody>
      </p:sp>
    </p:spTree>
    <p:extLst>
      <p:ext uri="{BB962C8B-B14F-4D97-AF65-F5344CB8AC3E}">
        <p14:creationId xmlns:p14="http://schemas.microsoft.com/office/powerpoint/2010/main" val="128515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1D3F145C-0EB7-4872-ACDC-BF8677355776}" type="slidenum">
              <a:rPr lang="en-US" altLang="en-US"/>
              <a:pPr/>
              <a:t>‹#›</a:t>
            </a:fld>
            <a:endParaRPr lang="en-US" altLang="en-US"/>
          </a:p>
        </p:txBody>
      </p:sp>
    </p:spTree>
    <p:extLst>
      <p:ext uri="{BB962C8B-B14F-4D97-AF65-F5344CB8AC3E}">
        <p14:creationId xmlns:p14="http://schemas.microsoft.com/office/powerpoint/2010/main" val="843827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150" y="517525"/>
            <a:ext cx="3244850" cy="1814513"/>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276725" y="1119188"/>
            <a:ext cx="5091113" cy="55229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0172078-C1A5-4C7E-990D-935BAC8450CA}" type="slidenum">
              <a:rPr lang="en-US" altLang="en-US"/>
              <a:pPr/>
              <a:t>‹#›</a:t>
            </a:fld>
            <a:endParaRPr lang="en-US" altLang="en-US"/>
          </a:p>
        </p:txBody>
      </p:sp>
    </p:spTree>
    <p:extLst>
      <p:ext uri="{BB962C8B-B14F-4D97-AF65-F5344CB8AC3E}">
        <p14:creationId xmlns:p14="http://schemas.microsoft.com/office/powerpoint/2010/main" val="2019330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150" y="517525"/>
            <a:ext cx="3244850" cy="1814513"/>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276725" y="1119188"/>
            <a:ext cx="5091113" cy="55229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2150" y="2332038"/>
            <a:ext cx="3244850" cy="43195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27BAAF5-4385-4523-B99D-7F8FD1A65CDF}" type="slidenum">
              <a:rPr lang="en-US" altLang="en-US"/>
              <a:pPr/>
              <a:t>‹#›</a:t>
            </a:fld>
            <a:endParaRPr lang="en-US" altLang="en-US"/>
          </a:p>
        </p:txBody>
      </p:sp>
    </p:spTree>
    <p:extLst>
      <p:ext uri="{BB962C8B-B14F-4D97-AF65-F5344CB8AC3E}">
        <p14:creationId xmlns:p14="http://schemas.microsoft.com/office/powerpoint/2010/main" val="723316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3238" y="311150"/>
            <a:ext cx="9051925" cy="129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03238" y="1812925"/>
            <a:ext cx="9051925" cy="5130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503238" y="7078663"/>
            <a:ext cx="2346325" cy="539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436938" y="7078663"/>
            <a:ext cx="3184525" cy="539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7208838" y="7078663"/>
            <a:ext cx="2346325" cy="539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algn="r">
              <a:defRPr sz="1400"/>
            </a:lvl1pPr>
          </a:lstStyle>
          <a:p>
            <a:fld id="{C3630E8A-A35F-4613-9C68-1F1932DAC8C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300" kern="1200">
          <a:solidFill>
            <a:schemeClr val="tx2"/>
          </a:solidFill>
          <a:latin typeface="+mj-lt"/>
          <a:ea typeface="+mj-ea"/>
          <a:cs typeface="+mj-cs"/>
        </a:defRPr>
      </a:lvl1pPr>
      <a:lvl2pPr algn="ctr" rtl="0" fontAlgn="base">
        <a:spcBef>
          <a:spcPct val="0"/>
        </a:spcBef>
        <a:spcAft>
          <a:spcPct val="0"/>
        </a:spcAft>
        <a:defRPr sz="4300">
          <a:solidFill>
            <a:schemeClr val="tx2"/>
          </a:solidFill>
          <a:latin typeface="Arial" panose="020B0604020202020204" pitchFamily="34" charset="0"/>
        </a:defRPr>
      </a:lvl2pPr>
      <a:lvl3pPr algn="ctr" rtl="0" fontAlgn="base">
        <a:spcBef>
          <a:spcPct val="0"/>
        </a:spcBef>
        <a:spcAft>
          <a:spcPct val="0"/>
        </a:spcAft>
        <a:defRPr sz="4300">
          <a:solidFill>
            <a:schemeClr val="tx2"/>
          </a:solidFill>
          <a:latin typeface="Arial" panose="020B0604020202020204" pitchFamily="34" charset="0"/>
        </a:defRPr>
      </a:lvl3pPr>
      <a:lvl4pPr algn="ctr" rtl="0" fontAlgn="base">
        <a:spcBef>
          <a:spcPct val="0"/>
        </a:spcBef>
        <a:spcAft>
          <a:spcPct val="0"/>
        </a:spcAft>
        <a:defRPr sz="4300">
          <a:solidFill>
            <a:schemeClr val="tx2"/>
          </a:solidFill>
          <a:latin typeface="Arial" panose="020B0604020202020204" pitchFamily="34" charset="0"/>
        </a:defRPr>
      </a:lvl4pPr>
      <a:lvl5pPr algn="ctr" rtl="0" fontAlgn="base">
        <a:spcBef>
          <a:spcPct val="0"/>
        </a:spcBef>
        <a:spcAft>
          <a:spcPct val="0"/>
        </a:spcAft>
        <a:defRPr sz="4300">
          <a:solidFill>
            <a:schemeClr val="tx2"/>
          </a:solidFill>
          <a:latin typeface="Arial" panose="020B0604020202020204" pitchFamily="34" charset="0"/>
        </a:defRPr>
      </a:lvl5pPr>
      <a:lvl6pPr marL="457200" algn="ctr" rtl="0" fontAlgn="base">
        <a:spcBef>
          <a:spcPct val="0"/>
        </a:spcBef>
        <a:spcAft>
          <a:spcPct val="0"/>
        </a:spcAft>
        <a:defRPr sz="4300">
          <a:solidFill>
            <a:schemeClr val="tx2"/>
          </a:solidFill>
          <a:latin typeface="Arial" panose="020B0604020202020204" pitchFamily="34" charset="0"/>
        </a:defRPr>
      </a:lvl6pPr>
      <a:lvl7pPr marL="914400" algn="ctr" rtl="0" fontAlgn="base">
        <a:spcBef>
          <a:spcPct val="0"/>
        </a:spcBef>
        <a:spcAft>
          <a:spcPct val="0"/>
        </a:spcAft>
        <a:defRPr sz="4300">
          <a:solidFill>
            <a:schemeClr val="tx2"/>
          </a:solidFill>
          <a:latin typeface="Arial" panose="020B0604020202020204" pitchFamily="34" charset="0"/>
        </a:defRPr>
      </a:lvl7pPr>
      <a:lvl8pPr marL="1371600" algn="ctr" rtl="0" fontAlgn="base">
        <a:spcBef>
          <a:spcPct val="0"/>
        </a:spcBef>
        <a:spcAft>
          <a:spcPct val="0"/>
        </a:spcAft>
        <a:defRPr sz="4300">
          <a:solidFill>
            <a:schemeClr val="tx2"/>
          </a:solidFill>
          <a:latin typeface="Arial" panose="020B0604020202020204" pitchFamily="34" charset="0"/>
        </a:defRPr>
      </a:lvl8pPr>
      <a:lvl9pPr marL="1828800" algn="ctr" rtl="0" fontAlgn="base">
        <a:spcBef>
          <a:spcPct val="0"/>
        </a:spcBef>
        <a:spcAft>
          <a:spcPct val="0"/>
        </a:spcAft>
        <a:defRPr sz="43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oacompact.org/signatori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3.jpeg"/><Relationship Id="rId7"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hyperlink" Target="https://our.oakland.edu/" TargetMode="External"/><Relationship Id="rId10" Type="http://schemas.openxmlformats.org/officeDocument/2006/relationships/image" Target="../media/image15.jpg"/><Relationship Id="rId4" Type="http://schemas.openxmlformats.org/officeDocument/2006/relationships/image" Target="../media/image10.jpg"/><Relationship Id="rId9" Type="http://schemas.openxmlformats.org/officeDocument/2006/relationships/image" Target="../media/image14.jpg"/></Relationships>
</file>

<file path=ppt/slides/_rels/slide21.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3.jpeg"/><Relationship Id="rId7"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teamopen.cc/all/#science" TargetMode="External"/><Relationship Id="rId5" Type="http://schemas.openxmlformats.org/officeDocument/2006/relationships/image" Target="../media/image16.jpg"/><Relationship Id="rId4" Type="http://schemas.openxmlformats.org/officeDocument/2006/relationships/hyperlink" Target="https://openinorder.to/harness-the-human-genome/"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www.whitehouse.gov/sites/default/files/microsites/ostp/ostp_public_access_memo_2013.pdf" TargetMode="External"/><Relationship Id="rId3" Type="http://schemas.openxmlformats.org/officeDocument/2006/relationships/hyperlink" Target="https://docs.google.com/a/oakland.edu/document/d/13GqZ9eWxukBGX6va3pt01ecOR26aJPvBLjxtFPDpFjI/edit?usp=sharing" TargetMode="External"/><Relationship Id="rId7" Type="http://schemas.openxmlformats.org/officeDocument/2006/relationships/hyperlink" Target="http://creativecommons.org/about/licenses/"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hyperlink" Target="http://www.oacompact.org/" TargetMode="External"/><Relationship Id="rId11" Type="http://schemas.openxmlformats.org/officeDocument/2006/relationships/hyperlink" Target="http://www.sherpa.ac.uk/romeo/index.php" TargetMode="External"/><Relationship Id="rId5" Type="http://schemas.openxmlformats.org/officeDocument/2006/relationships/hyperlink" Target="https://medlib.oakland.edu/services/oa_grant.php" TargetMode="External"/><Relationship Id="rId10" Type="http://schemas.openxmlformats.org/officeDocument/2006/relationships/hyperlink" Target="http://righttoresearch.org/" TargetMode="External"/><Relationship Id="rId4" Type="http://schemas.openxmlformats.org/officeDocument/2006/relationships/hyperlink" Target="https://library.oakland.edu/services/scholarly-communication/OAFund.html" TargetMode="External"/><Relationship Id="rId9" Type="http://schemas.openxmlformats.org/officeDocument/2006/relationships/hyperlink" Target="http://roarmap.eprints.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holcomm.columbia.edu/open-access/public-access-mandates-for-federally-funded-resear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slid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0055225" cy="777081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371600" y="3493978"/>
            <a:ext cx="7097136" cy="923330"/>
          </a:xfrm>
          <a:prstGeom prst="rect">
            <a:avLst/>
          </a:prstGeom>
          <a:noFill/>
        </p:spPr>
        <p:txBody>
          <a:bodyPr wrap="none" rtlCol="0">
            <a:spAutoFit/>
          </a:bodyPr>
          <a:lstStyle/>
          <a:p>
            <a:r>
              <a:rPr lang="en-US" sz="5400" b="1" dirty="0" smtClean="0">
                <a:solidFill>
                  <a:schemeClr val="bg1"/>
                </a:solidFill>
              </a:rPr>
              <a:t>OPEN IN ORDER TO:</a:t>
            </a:r>
            <a:endParaRPr lang="en-US" sz="5400" b="1" dirty="0">
              <a:solidFill>
                <a:schemeClr val="bg1"/>
              </a:solidFill>
            </a:endParaRPr>
          </a:p>
        </p:txBody>
      </p:sp>
      <p:sp>
        <p:nvSpPr>
          <p:cNvPr id="5" name="TextBox 4"/>
          <p:cNvSpPr txBox="1"/>
          <p:nvPr/>
        </p:nvSpPr>
        <p:spPr>
          <a:xfrm>
            <a:off x="4724400" y="1905000"/>
            <a:ext cx="1723549" cy="923330"/>
          </a:xfrm>
          <a:prstGeom prst="rect">
            <a:avLst/>
          </a:prstGeom>
          <a:noFill/>
        </p:spPr>
        <p:txBody>
          <a:bodyPr wrap="none" rtlCol="0">
            <a:spAutoFit/>
          </a:bodyPr>
          <a:lstStyle/>
          <a:p>
            <a:r>
              <a:rPr lang="en-US" sz="5400" b="1" dirty="0" smtClean="0">
                <a:solidFill>
                  <a:srgbClr val="F7F056"/>
                </a:solidFill>
                <a:effectLst>
                  <a:outerShdw blurRad="38100" dist="38100" dir="2700000" algn="tl">
                    <a:srgbClr val="000000">
                      <a:alpha val="43137"/>
                    </a:srgbClr>
                  </a:outerShdw>
                </a:effectLst>
              </a:rPr>
              <a:t>2017</a:t>
            </a:r>
            <a:endParaRPr lang="en-US" sz="5400" b="1" dirty="0">
              <a:solidFill>
                <a:srgbClr val="F7F056"/>
              </a:solidFill>
              <a:effectLst>
                <a:outerShdw blurRad="38100" dist="38100" dir="2700000" algn="tl">
                  <a:srgbClr val="000000">
                    <a:alpha val="43137"/>
                  </a:srgbClr>
                </a:outerShdw>
              </a:effectLst>
            </a:endParaRPr>
          </a:p>
        </p:txBody>
      </p:sp>
      <p:sp>
        <p:nvSpPr>
          <p:cNvPr id="6" name="TextBox 5"/>
          <p:cNvSpPr txBox="1"/>
          <p:nvPr/>
        </p:nvSpPr>
        <p:spPr>
          <a:xfrm>
            <a:off x="2317551" y="5074270"/>
            <a:ext cx="5639364" cy="646331"/>
          </a:xfrm>
          <a:prstGeom prst="rect">
            <a:avLst/>
          </a:prstGeom>
          <a:noFill/>
        </p:spPr>
        <p:txBody>
          <a:bodyPr wrap="none" rtlCol="0">
            <a:spAutoFit/>
          </a:bodyPr>
          <a:lstStyle/>
          <a:p>
            <a:r>
              <a:rPr lang="en-US" sz="3600" b="1" dirty="0" smtClean="0">
                <a:solidFill>
                  <a:srgbClr val="F7F056"/>
                </a:solidFill>
                <a:effectLst>
                  <a:outerShdw blurRad="38100" dist="38100" dir="2700000" algn="tl">
                    <a:srgbClr val="000000">
                      <a:alpha val="43137"/>
                    </a:srgbClr>
                  </a:outerShdw>
                </a:effectLst>
              </a:rPr>
              <a:t>Raise Research Visibility</a:t>
            </a:r>
            <a:endParaRPr lang="en-US" sz="3600" b="1" dirty="0">
              <a:solidFill>
                <a:srgbClr val="F7F056"/>
              </a:solidFill>
              <a:effectLst>
                <a:outerShdw blurRad="38100" dist="38100" dir="2700000" algn="tl">
                  <a:srgbClr val="000000">
                    <a:alpha val="43137"/>
                  </a:srgbClr>
                </a:outerShdw>
              </a:effectLst>
            </a:endParaRPr>
          </a:p>
        </p:txBody>
      </p:sp>
      <p:sp>
        <p:nvSpPr>
          <p:cNvPr id="7" name="Rectangle 6"/>
          <p:cNvSpPr/>
          <p:nvPr/>
        </p:nvSpPr>
        <p:spPr>
          <a:xfrm>
            <a:off x="271158" y="4375743"/>
            <a:ext cx="9732151" cy="707886"/>
          </a:xfrm>
          <a:prstGeom prst="rect">
            <a:avLst/>
          </a:prstGeom>
        </p:spPr>
        <p:txBody>
          <a:bodyPr wrap="none">
            <a:spAutoFit/>
          </a:bodyPr>
          <a:lstStyle/>
          <a:p>
            <a:r>
              <a:rPr lang="en-US" sz="4000" b="1" dirty="0" smtClean="0">
                <a:solidFill>
                  <a:srgbClr val="FFFF00"/>
                </a:solidFill>
              </a:rPr>
              <a:t>Enable Global </a:t>
            </a:r>
            <a:r>
              <a:rPr lang="en-US" sz="3800" b="1" dirty="0" smtClean="0">
                <a:solidFill>
                  <a:srgbClr val="FFFF00"/>
                </a:solidFill>
              </a:rPr>
              <a:t>Participation</a:t>
            </a:r>
            <a:r>
              <a:rPr lang="en-US" sz="4000" b="1" dirty="0" smtClean="0">
                <a:solidFill>
                  <a:srgbClr val="FFFF00"/>
                </a:solidFill>
              </a:rPr>
              <a:t> </a:t>
            </a:r>
            <a:r>
              <a:rPr lang="en-US" sz="4000" b="1" dirty="0">
                <a:solidFill>
                  <a:srgbClr val="FFFF00"/>
                </a:solidFill>
              </a:rPr>
              <a:t>in R</a:t>
            </a:r>
            <a:r>
              <a:rPr lang="en-US" sz="4000" b="1" dirty="0" smtClean="0">
                <a:solidFill>
                  <a:srgbClr val="FFFF00"/>
                </a:solidFill>
              </a:rPr>
              <a:t>esearch</a:t>
            </a:r>
            <a:endParaRPr lang="en-US" sz="4000" b="1" dirty="0">
              <a:solidFill>
                <a:srgbClr val="FFFF00"/>
              </a:solidFill>
            </a:endParaRPr>
          </a:p>
        </p:txBody>
      </p:sp>
      <p:sp>
        <p:nvSpPr>
          <p:cNvPr id="8" name="Rectangle 7"/>
          <p:cNvSpPr/>
          <p:nvPr/>
        </p:nvSpPr>
        <p:spPr>
          <a:xfrm>
            <a:off x="2640548" y="5711241"/>
            <a:ext cx="4350871" cy="584775"/>
          </a:xfrm>
          <a:prstGeom prst="rect">
            <a:avLst/>
          </a:prstGeom>
        </p:spPr>
        <p:txBody>
          <a:bodyPr wrap="none">
            <a:spAutoFit/>
          </a:bodyPr>
          <a:lstStyle/>
          <a:p>
            <a:r>
              <a:rPr lang="en-US" sz="3200" b="1" dirty="0">
                <a:solidFill>
                  <a:srgbClr val="FFFF00"/>
                </a:solidFill>
                <a:effectLst>
                  <a:outerShdw blurRad="38100" dist="38100" dir="2700000" algn="tl">
                    <a:srgbClr val="000000">
                      <a:alpha val="43137"/>
                    </a:srgbClr>
                  </a:outerShdw>
                </a:effectLst>
              </a:rPr>
              <a:t> </a:t>
            </a:r>
            <a:r>
              <a:rPr lang="en-US" sz="3200" b="1" dirty="0" smtClean="0">
                <a:solidFill>
                  <a:srgbClr val="FFFF99"/>
                </a:solidFill>
                <a:effectLst>
                  <a:outerShdw blurRad="38100" dist="38100" dir="2700000" algn="tl">
                    <a:srgbClr val="000000">
                      <a:alpha val="43137"/>
                    </a:srgbClr>
                  </a:outerShdw>
                </a:effectLst>
              </a:rPr>
              <a:t>Enable Public Health</a:t>
            </a:r>
            <a:endParaRPr lang="en-US" sz="3200" b="1" dirty="0">
              <a:solidFill>
                <a:srgbClr val="FFFF99"/>
              </a:solidFill>
              <a:effectLst>
                <a:outerShdw blurRad="38100" dist="38100" dir="2700000" algn="tl">
                  <a:srgbClr val="000000">
                    <a:alpha val="43137"/>
                  </a:srgbClr>
                </a:outerShdw>
              </a:effectLst>
            </a:endParaRPr>
          </a:p>
        </p:txBody>
      </p:sp>
      <p:sp>
        <p:nvSpPr>
          <p:cNvPr id="9" name="TextBox 8"/>
          <p:cNvSpPr txBox="1"/>
          <p:nvPr/>
        </p:nvSpPr>
        <p:spPr>
          <a:xfrm>
            <a:off x="3838782" y="6287638"/>
            <a:ext cx="2162772" cy="523220"/>
          </a:xfrm>
          <a:prstGeom prst="rect">
            <a:avLst/>
          </a:prstGeom>
          <a:noFill/>
        </p:spPr>
        <p:txBody>
          <a:bodyPr wrap="none" rtlCol="0">
            <a:spAutoFit/>
          </a:bodyPr>
          <a:lstStyle/>
          <a:p>
            <a:r>
              <a:rPr lang="en-US" sz="2800" b="1" dirty="0" smtClean="0">
                <a:solidFill>
                  <a:srgbClr val="FFCC66"/>
                </a:solidFill>
                <a:effectLst>
                  <a:outerShdw blurRad="38100" dist="38100" dir="2700000" algn="tl">
                    <a:srgbClr val="000000">
                      <a:alpha val="43137"/>
                    </a:srgbClr>
                  </a:outerShdw>
                </a:effectLst>
              </a:rPr>
              <a:t>Collaborate</a:t>
            </a:r>
            <a:endParaRPr lang="en-US" sz="2800" b="1" dirty="0">
              <a:solidFill>
                <a:srgbClr val="FFCC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55032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txBox="1">
            <a:spLocks noChangeArrowheads="1"/>
          </p:cNvSpPr>
          <p:nvPr/>
        </p:nvSpPr>
        <p:spPr bwMode="auto">
          <a:xfrm>
            <a:off x="1066800" y="1324661"/>
            <a:ext cx="8686800" cy="6142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15000"/>
              </a:lnSpc>
              <a:spcBef>
                <a:spcPts val="0"/>
              </a:spcBef>
              <a:buClr>
                <a:schemeClr val="dk1"/>
              </a:buClr>
              <a:buSzPct val="61111"/>
              <a:buNone/>
            </a:pPr>
            <a:r>
              <a:rPr lang="en" sz="2000" b="1" dirty="0">
                <a:solidFill>
                  <a:srgbClr val="FF0000"/>
                </a:solidFill>
              </a:rPr>
              <a:t>Student success </a:t>
            </a:r>
          </a:p>
          <a:p>
            <a:pPr marL="457200" lvl="0">
              <a:lnSpc>
                <a:spcPct val="115000"/>
              </a:lnSpc>
              <a:spcBef>
                <a:spcPts val="0"/>
              </a:spcBef>
              <a:buClr>
                <a:schemeClr val="dk1"/>
              </a:buClr>
              <a:buSzPct val="100000"/>
              <a:buChar char="●"/>
            </a:pPr>
            <a:r>
              <a:rPr lang="en" sz="2000" b="1" dirty="0">
                <a:solidFill>
                  <a:srgbClr val="F26724"/>
                </a:solidFill>
              </a:rPr>
              <a:t>Access to broadest resources</a:t>
            </a:r>
            <a:r>
              <a:rPr lang="en" sz="2000" dirty="0">
                <a:solidFill>
                  <a:srgbClr val="F26724"/>
                </a:solidFill>
              </a:rPr>
              <a:t> </a:t>
            </a:r>
            <a:r>
              <a:rPr lang="en" sz="2000" dirty="0"/>
              <a:t>- students in </a:t>
            </a:r>
            <a:r>
              <a:rPr lang="en" sz="2000" dirty="0" smtClean="0"/>
              <a:t>all disciplines </a:t>
            </a:r>
            <a:r>
              <a:rPr lang="en" sz="2000" dirty="0"/>
              <a:t>need access to the latest research to have a complete education in their field of study. </a:t>
            </a:r>
          </a:p>
          <a:p>
            <a:pPr marL="457200" lvl="0">
              <a:lnSpc>
                <a:spcPct val="115000"/>
              </a:lnSpc>
              <a:spcBef>
                <a:spcPts val="0"/>
              </a:spcBef>
              <a:buClr>
                <a:schemeClr val="dk1"/>
              </a:buClr>
              <a:buSzPct val="100000"/>
              <a:buChar char="●"/>
            </a:pPr>
            <a:r>
              <a:rPr lang="en" sz="2000" b="1" dirty="0">
                <a:solidFill>
                  <a:srgbClr val="F26724"/>
                </a:solidFill>
              </a:rPr>
              <a:t>Faculty expertise - If professors can’t read it, they can’t teach it:</a:t>
            </a:r>
            <a:r>
              <a:rPr lang="en" sz="2000" dirty="0">
                <a:solidFill>
                  <a:srgbClr val="F26724"/>
                </a:solidFill>
              </a:rPr>
              <a:t> </a:t>
            </a:r>
            <a:r>
              <a:rPr lang="en" sz="2000" dirty="0">
                <a:solidFill>
                  <a:srgbClr val="000000"/>
                </a:solidFill>
              </a:rPr>
              <a:t>when professors can’t access the most recent research, they are deprived of the opportunity to bring that material into the classroom. </a:t>
            </a:r>
            <a:endParaRPr lang="en" sz="2000" dirty="0" smtClean="0">
              <a:solidFill>
                <a:srgbClr val="000000"/>
              </a:solidFill>
            </a:endParaRPr>
          </a:p>
          <a:p>
            <a:pPr marL="457200" lvl="0">
              <a:lnSpc>
                <a:spcPct val="115000"/>
              </a:lnSpc>
              <a:spcBef>
                <a:spcPts val="0"/>
              </a:spcBef>
              <a:buClr>
                <a:schemeClr val="dk1"/>
              </a:buClr>
              <a:buSzPct val="100000"/>
              <a:buChar char="●"/>
            </a:pPr>
            <a:endParaRPr lang="en" sz="2000" dirty="0">
              <a:solidFill>
                <a:srgbClr val="F26724"/>
              </a:solidFill>
            </a:endParaRPr>
          </a:p>
          <a:p>
            <a:pPr lvl="0">
              <a:lnSpc>
                <a:spcPct val="115000"/>
              </a:lnSpc>
              <a:spcBef>
                <a:spcPts val="0"/>
              </a:spcBef>
              <a:buNone/>
            </a:pPr>
            <a:r>
              <a:rPr lang="en" sz="2000" b="1" dirty="0">
                <a:solidFill>
                  <a:srgbClr val="FF0000"/>
                </a:solidFill>
              </a:rPr>
              <a:t>Wasting limited research dollars</a:t>
            </a:r>
            <a:r>
              <a:rPr lang="en" sz="2000" dirty="0">
                <a:solidFill>
                  <a:srgbClr val="FF0000"/>
                </a:solidFill>
              </a:rPr>
              <a:t> </a:t>
            </a:r>
          </a:p>
          <a:p>
            <a:pPr marL="457200" lvl="0">
              <a:lnSpc>
                <a:spcPct val="115000"/>
              </a:lnSpc>
              <a:spcBef>
                <a:spcPts val="0"/>
              </a:spcBef>
              <a:buClr>
                <a:schemeClr val="dk1"/>
              </a:buClr>
              <a:buSzPct val="100000"/>
              <a:buChar char="●"/>
            </a:pPr>
            <a:r>
              <a:rPr lang="en" sz="2000" b="1" dirty="0">
                <a:solidFill>
                  <a:srgbClr val="F26724"/>
                </a:solidFill>
              </a:rPr>
              <a:t>Avoid duplication of research </a:t>
            </a:r>
            <a:r>
              <a:rPr lang="en" sz="2000" dirty="0">
                <a:solidFill>
                  <a:srgbClr val="000000"/>
                </a:solidFill>
              </a:rPr>
              <a:t>- if you can’t access something you don’t know it exist. Limited access limits researchers ability to communicate with each other and </a:t>
            </a:r>
            <a:r>
              <a:rPr lang="en" sz="2000" dirty="0" smtClean="0">
                <a:solidFill>
                  <a:srgbClr val="000000"/>
                </a:solidFill>
              </a:rPr>
              <a:t>collaborate.</a:t>
            </a:r>
            <a:endParaRPr lang="en" sz="2000" dirty="0">
              <a:solidFill>
                <a:srgbClr val="000000"/>
              </a:solidFill>
            </a:endParaRPr>
          </a:p>
          <a:p>
            <a:pPr marL="457200" lvl="0">
              <a:lnSpc>
                <a:spcPct val="115000"/>
              </a:lnSpc>
              <a:spcBef>
                <a:spcPts val="0"/>
              </a:spcBef>
              <a:buClr>
                <a:schemeClr val="dk1"/>
              </a:buClr>
              <a:buSzPct val="100000"/>
              <a:buChar char="●"/>
            </a:pPr>
            <a:r>
              <a:rPr lang="en" sz="2000" b="1" dirty="0">
                <a:solidFill>
                  <a:srgbClr val="F26724"/>
                </a:solidFill>
              </a:rPr>
              <a:t>Library’s inability to continue to pay high prices for journals</a:t>
            </a:r>
            <a:r>
              <a:rPr lang="en" sz="2000" dirty="0">
                <a:solidFill>
                  <a:srgbClr val="F26724"/>
                </a:solidFill>
              </a:rPr>
              <a:t> </a:t>
            </a:r>
            <a:r>
              <a:rPr lang="en" sz="2000" dirty="0">
                <a:solidFill>
                  <a:srgbClr val="000000"/>
                </a:solidFill>
              </a:rPr>
              <a:t>- faculty giving away scholarship, library buying back. Not able to subscribe to all the journals faculty publish in or increased number of important journals. </a:t>
            </a:r>
          </a:p>
          <a:p>
            <a:pPr marL="457200" lvl="0">
              <a:lnSpc>
                <a:spcPct val="115000"/>
              </a:lnSpc>
              <a:spcBef>
                <a:spcPts val="0"/>
              </a:spcBef>
              <a:buClr>
                <a:schemeClr val="dk1"/>
              </a:buClr>
              <a:buSzPct val="100000"/>
              <a:buChar char="●"/>
            </a:pPr>
            <a:endParaRPr lang="en" sz="2000" dirty="0">
              <a:solidFill>
                <a:srgbClr val="F26724"/>
              </a:solidFill>
            </a:endParaRPr>
          </a:p>
          <a:p>
            <a:pPr marL="457200">
              <a:lnSpc>
                <a:spcPct val="115000"/>
              </a:lnSpc>
              <a:spcBef>
                <a:spcPts val="0"/>
              </a:spcBef>
              <a:buClr>
                <a:schemeClr val="dk1"/>
              </a:buClr>
              <a:buSzPct val="100000"/>
              <a:buFontTx/>
              <a:buChar char="●"/>
            </a:pPr>
            <a:endParaRPr lang="en" sz="2000" dirty="0" smtClean="0">
              <a:solidFill>
                <a:srgbClr val="F26724"/>
              </a:solidFill>
            </a:endParaRPr>
          </a:p>
          <a:p>
            <a:pPr marL="457200">
              <a:lnSpc>
                <a:spcPct val="115000"/>
              </a:lnSpc>
              <a:spcBef>
                <a:spcPts val="0"/>
              </a:spcBef>
              <a:buClr>
                <a:schemeClr val="dk1"/>
              </a:buClr>
              <a:buSzPct val="100000"/>
              <a:buFontTx/>
              <a:buChar char="●"/>
            </a:pPr>
            <a:endParaRPr lang="en" sz="1800" dirty="0">
              <a:solidFill>
                <a:schemeClr val="dk1"/>
              </a:solidFill>
            </a:endParaRPr>
          </a:p>
        </p:txBody>
      </p:sp>
      <p:sp>
        <p:nvSpPr>
          <p:cNvPr id="5" name="Shape 422"/>
          <p:cNvSpPr txBox="1"/>
          <p:nvPr/>
        </p:nvSpPr>
        <p:spPr>
          <a:xfrm>
            <a:off x="990600" y="457200"/>
            <a:ext cx="3124200" cy="997508"/>
          </a:xfrm>
          <a:prstGeom prst="rect">
            <a:avLst/>
          </a:prstGeom>
          <a:noFill/>
          <a:ln>
            <a:noFill/>
          </a:ln>
        </p:spPr>
        <p:txBody>
          <a:bodyPr wrap="square" lIns="100568" tIns="100568" rIns="100568" bIns="100568" anchor="t" anchorCtr="0">
            <a:noAutofit/>
          </a:bodyPr>
          <a:lstStyle/>
          <a:p>
            <a:pPr>
              <a:spcBef>
                <a:spcPts val="0"/>
              </a:spcBef>
            </a:pPr>
            <a:r>
              <a:rPr lang="en" sz="4800" b="1" dirty="0" smtClean="0">
                <a:latin typeface="Calibri"/>
                <a:ea typeface="Calibri"/>
                <a:cs typeface="Calibri"/>
                <a:sym typeface="Calibri"/>
              </a:rPr>
              <a:t>SUCCESS </a:t>
            </a:r>
            <a:r>
              <a:rPr lang="en" sz="4800" b="1" dirty="0">
                <a:solidFill>
                  <a:srgbClr val="FF0000"/>
                </a:solidFill>
                <a:latin typeface="Calibri"/>
                <a:ea typeface="Calibri"/>
                <a:cs typeface="Calibri"/>
                <a:sym typeface="Calibri"/>
              </a:rPr>
              <a:t>↑</a:t>
            </a:r>
          </a:p>
          <a:p>
            <a:pPr>
              <a:spcBef>
                <a:spcPts val="0"/>
              </a:spcBef>
            </a:pPr>
            <a:endParaRPr lang="en" sz="4800" b="1" dirty="0">
              <a:latin typeface="Calibri"/>
              <a:ea typeface="Calibri"/>
              <a:cs typeface="Calibri"/>
              <a:sym typeface="Calibri"/>
            </a:endParaRPr>
          </a:p>
        </p:txBody>
      </p:sp>
    </p:spTree>
    <p:extLst>
      <p:ext uri="{BB962C8B-B14F-4D97-AF65-F5344CB8AC3E}">
        <p14:creationId xmlns:p14="http://schemas.microsoft.com/office/powerpoint/2010/main" val="20091007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txBox="1">
            <a:spLocks noChangeArrowheads="1"/>
          </p:cNvSpPr>
          <p:nvPr/>
        </p:nvSpPr>
        <p:spPr bwMode="auto">
          <a:xfrm>
            <a:off x="995616" y="1310013"/>
            <a:ext cx="8899525" cy="63861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a:lnSpc>
                <a:spcPct val="115000"/>
              </a:lnSpc>
              <a:spcBef>
                <a:spcPts val="0"/>
              </a:spcBef>
              <a:buClr>
                <a:schemeClr val="dk1"/>
              </a:buClr>
              <a:buSzPct val="100000"/>
              <a:buFontTx/>
              <a:buChar char="●"/>
            </a:pPr>
            <a:r>
              <a:rPr lang="en" sz="2000" b="1" dirty="0" smtClean="0">
                <a:solidFill>
                  <a:srgbClr val="FF0000"/>
                </a:solidFill>
              </a:rPr>
              <a:t>OA policies at other universities – staying in-step with peers</a:t>
            </a:r>
            <a:endParaRPr lang="en-US" sz="2000" b="1" dirty="0" smtClean="0">
              <a:solidFill>
                <a:srgbClr val="FF0000"/>
              </a:solidFill>
            </a:endParaRPr>
          </a:p>
          <a:p>
            <a:pPr marL="857250" lvl="1">
              <a:lnSpc>
                <a:spcPct val="115000"/>
              </a:lnSpc>
              <a:spcBef>
                <a:spcPts val="0"/>
              </a:spcBef>
              <a:buClr>
                <a:schemeClr val="dk1"/>
              </a:buClr>
              <a:buSzPct val="100000"/>
              <a:buFontTx/>
              <a:buChar char="●"/>
            </a:pPr>
            <a:r>
              <a:rPr lang="en" sz="2000" u="sng" dirty="0" smtClean="0">
                <a:solidFill>
                  <a:srgbClr val="F26724"/>
                </a:solidFill>
                <a:hlinkClick r:id="rId4"/>
              </a:rPr>
              <a:t>COMPACT 20 major signatories</a:t>
            </a:r>
            <a:endParaRPr lang="en-US" sz="2000" dirty="0">
              <a:solidFill>
                <a:srgbClr val="F26724"/>
              </a:solidFill>
            </a:endParaRPr>
          </a:p>
          <a:p>
            <a:pPr marL="857250" lvl="1">
              <a:lnSpc>
                <a:spcPct val="115000"/>
              </a:lnSpc>
              <a:spcBef>
                <a:spcPts val="0"/>
              </a:spcBef>
              <a:buClr>
                <a:schemeClr val="dk1"/>
              </a:buClr>
              <a:buSzPct val="100000"/>
              <a:buFontTx/>
              <a:buChar char="●"/>
            </a:pPr>
            <a:r>
              <a:rPr lang="en" sz="2000" dirty="0" smtClean="0">
                <a:solidFill>
                  <a:srgbClr val="F26724"/>
                </a:solidFill>
              </a:rPr>
              <a:t>33 universities with OA funds</a:t>
            </a:r>
            <a:endParaRPr lang="en-US" sz="2000" dirty="0" smtClean="0">
              <a:solidFill>
                <a:srgbClr val="F26724"/>
              </a:solidFill>
            </a:endParaRPr>
          </a:p>
          <a:p>
            <a:pPr marL="857250" lvl="1">
              <a:lnSpc>
                <a:spcPct val="115000"/>
              </a:lnSpc>
              <a:spcBef>
                <a:spcPts val="0"/>
              </a:spcBef>
              <a:buClr>
                <a:schemeClr val="dk1"/>
              </a:buClr>
              <a:buSzPct val="100000"/>
              <a:buFontTx/>
              <a:buChar char="●"/>
            </a:pPr>
            <a:r>
              <a:rPr lang="en" sz="2000" dirty="0" smtClean="0">
                <a:solidFill>
                  <a:srgbClr val="F26724"/>
                </a:solidFill>
              </a:rPr>
              <a:t>74 universities faculty voted for </a:t>
            </a:r>
            <a:r>
              <a:rPr lang="en-US" sz="2000" dirty="0" smtClean="0">
                <a:solidFill>
                  <a:srgbClr val="F26724"/>
                </a:solidFill>
              </a:rPr>
              <a:t>OA </a:t>
            </a:r>
            <a:r>
              <a:rPr lang="en" sz="2000" dirty="0" smtClean="0">
                <a:solidFill>
                  <a:srgbClr val="F26724"/>
                </a:solidFill>
              </a:rPr>
              <a:t>policies  </a:t>
            </a:r>
            <a:endParaRPr lang="en-US" sz="2000" dirty="0" smtClean="0">
              <a:solidFill>
                <a:srgbClr val="F26724"/>
              </a:solidFill>
            </a:endParaRPr>
          </a:p>
          <a:p>
            <a:pPr marL="1257300" lvl="2">
              <a:lnSpc>
                <a:spcPct val="115000"/>
              </a:lnSpc>
              <a:spcBef>
                <a:spcPts val="0"/>
              </a:spcBef>
              <a:buClr>
                <a:schemeClr val="dk1"/>
              </a:buClr>
              <a:buSzPct val="100000"/>
              <a:buFontTx/>
              <a:buChar char="●"/>
            </a:pPr>
            <a:r>
              <a:rPr lang="en" sz="1700" i="1" dirty="0" smtClean="0">
                <a:solidFill>
                  <a:srgbClr val="403838"/>
                </a:solidFill>
              </a:rPr>
              <a:t>Example: Indiana University-Purdue University Indianapolis (IUPUI), to reward OA scholarship in the P&amp;T process</a:t>
            </a:r>
            <a:endParaRPr lang="en" sz="1700" dirty="0" smtClean="0">
              <a:solidFill>
                <a:schemeClr val="dk1"/>
              </a:solidFill>
            </a:endParaRPr>
          </a:p>
          <a:p>
            <a:pPr>
              <a:lnSpc>
                <a:spcPct val="115000"/>
              </a:lnSpc>
              <a:spcBef>
                <a:spcPts val="0"/>
              </a:spcBef>
              <a:buFontTx/>
              <a:buNone/>
            </a:pPr>
            <a:endParaRPr lang="en" sz="2000" b="1" dirty="0" smtClean="0">
              <a:solidFill>
                <a:srgbClr val="F26724"/>
              </a:solidFill>
            </a:endParaRPr>
          </a:p>
          <a:p>
            <a:pPr>
              <a:lnSpc>
                <a:spcPct val="115000"/>
              </a:lnSpc>
              <a:spcBef>
                <a:spcPts val="0"/>
              </a:spcBef>
              <a:buFontTx/>
              <a:buNone/>
            </a:pPr>
            <a:endParaRPr lang="en" sz="2000" b="1" dirty="0" smtClean="0">
              <a:solidFill>
                <a:srgbClr val="F26724"/>
              </a:solidFill>
            </a:endParaRPr>
          </a:p>
          <a:p>
            <a:endParaRPr lang="en-US" altLang="en-US" sz="1800" dirty="0" smtClean="0">
              <a:solidFill>
                <a:srgbClr val="F26724"/>
              </a:solidFill>
            </a:endParaRPr>
          </a:p>
          <a:p>
            <a:pPr>
              <a:lnSpc>
                <a:spcPct val="115000"/>
              </a:lnSpc>
              <a:spcBef>
                <a:spcPts val="0"/>
              </a:spcBef>
              <a:buFontTx/>
              <a:buNone/>
            </a:pPr>
            <a:r>
              <a:rPr lang="en" sz="1800" dirty="0" smtClean="0">
                <a:solidFill>
                  <a:srgbClr val="F26724"/>
                </a:solidFill>
              </a:rPr>
              <a:t/>
            </a:r>
            <a:br>
              <a:rPr lang="en" sz="1800" dirty="0" smtClean="0">
                <a:solidFill>
                  <a:srgbClr val="F26724"/>
                </a:solidFill>
              </a:rPr>
            </a:br>
            <a:endParaRPr lang="en" sz="1800" dirty="0" smtClean="0">
              <a:solidFill>
                <a:srgbClr val="F26724"/>
              </a:solidFill>
            </a:endParaRPr>
          </a:p>
        </p:txBody>
      </p:sp>
      <p:sp>
        <p:nvSpPr>
          <p:cNvPr id="7" name="Shape 316"/>
          <p:cNvSpPr txBox="1"/>
          <p:nvPr/>
        </p:nvSpPr>
        <p:spPr>
          <a:xfrm>
            <a:off x="1295400" y="4038600"/>
            <a:ext cx="8305800" cy="3200400"/>
          </a:xfrm>
          <a:prstGeom prst="rect">
            <a:avLst/>
          </a:prstGeom>
          <a:solidFill>
            <a:srgbClr val="F26724"/>
          </a:solidFill>
          <a:ln>
            <a:noFill/>
          </a:ln>
        </p:spPr>
        <p:txBody>
          <a:bodyPr wrap="square" lIns="91425" tIns="91425" rIns="91425" bIns="91425" anchor="t" anchorCtr="0">
            <a:noAutofit/>
          </a:bodyPr>
          <a:lstStyle/>
          <a:p>
            <a:pPr algn="ctr">
              <a:spcBef>
                <a:spcPts val="0"/>
              </a:spcBef>
            </a:pPr>
            <a:r>
              <a:rPr lang="en-US" sz="2400" b="1" dirty="0">
                <a:latin typeface="Arial"/>
                <a:cs typeface="Arial"/>
              </a:rPr>
              <a:t>THE COMPACT FOR </a:t>
            </a:r>
            <a:r>
              <a:rPr lang="en-US" sz="2400" b="1" dirty="0" smtClean="0">
                <a:latin typeface="Arial"/>
                <a:cs typeface="Arial"/>
              </a:rPr>
              <a:t>OPEN ACCESS </a:t>
            </a:r>
          </a:p>
          <a:p>
            <a:pPr algn="ctr">
              <a:spcBef>
                <a:spcPts val="0"/>
              </a:spcBef>
            </a:pPr>
            <a:r>
              <a:rPr lang="en-US" sz="2400" b="1" dirty="0" smtClean="0">
                <a:latin typeface="Arial"/>
                <a:cs typeface="Arial"/>
              </a:rPr>
              <a:t>PUBLISHING </a:t>
            </a:r>
            <a:r>
              <a:rPr lang="en-US" sz="2400" b="1" dirty="0">
                <a:latin typeface="Arial"/>
                <a:cs typeface="Arial"/>
              </a:rPr>
              <a:t>EQUITY </a:t>
            </a:r>
            <a:endParaRPr lang="en-US" sz="2400" b="1" dirty="0" smtClean="0">
              <a:latin typeface="Arial"/>
              <a:cs typeface="Arial"/>
            </a:endParaRPr>
          </a:p>
          <a:p>
            <a:pPr algn="ctr">
              <a:spcBef>
                <a:spcPts val="0"/>
              </a:spcBef>
            </a:pPr>
            <a:r>
              <a:rPr lang="en-US" sz="2400" b="1" i="1" dirty="0" smtClean="0">
                <a:solidFill>
                  <a:schemeClr val="bg1"/>
                </a:solidFill>
                <a:latin typeface="Arial"/>
                <a:cs typeface="Arial"/>
              </a:rPr>
              <a:t>Each </a:t>
            </a:r>
            <a:r>
              <a:rPr lang="en-US" sz="2400" b="1" i="1" dirty="0">
                <a:solidFill>
                  <a:schemeClr val="bg1"/>
                </a:solidFill>
                <a:latin typeface="Arial"/>
                <a:cs typeface="Arial"/>
              </a:rPr>
              <a:t>of the undersigned universities commits to the timely establishment of durable mechanisms for underwriting reasonable publication charges for articles written by its faculty and published in fee-based open-access journals and for which other institutions would not be expected to provide </a:t>
            </a:r>
            <a:r>
              <a:rPr lang="en-US" sz="2400" b="1" i="1" dirty="0" smtClean="0">
                <a:solidFill>
                  <a:schemeClr val="bg1"/>
                </a:solidFill>
                <a:latin typeface="Arial"/>
                <a:cs typeface="Arial"/>
              </a:rPr>
              <a:t>funds</a:t>
            </a:r>
            <a:endParaRPr lang="en-US" sz="2400" b="1" i="1" dirty="0">
              <a:solidFill>
                <a:schemeClr val="bg1"/>
              </a:solidFill>
              <a:latin typeface="Arial"/>
              <a:cs typeface="Arial"/>
            </a:endParaRPr>
          </a:p>
          <a:p>
            <a:pPr lvl="0">
              <a:spcBef>
                <a:spcPts val="0"/>
              </a:spcBef>
              <a:buNone/>
            </a:pPr>
            <a:endParaRPr lang="en" sz="1100" i="1" dirty="0">
              <a:solidFill>
                <a:srgbClr val="959494"/>
              </a:solidFill>
              <a:highlight>
                <a:srgbClr val="FFFFFF"/>
              </a:highlight>
              <a:latin typeface="Georgia"/>
              <a:ea typeface="Georgia"/>
              <a:cs typeface="Georgia"/>
              <a:sym typeface="Georgia"/>
            </a:endParaRPr>
          </a:p>
        </p:txBody>
      </p:sp>
      <p:sp>
        <p:nvSpPr>
          <p:cNvPr id="8" name="Shape 422"/>
          <p:cNvSpPr txBox="1"/>
          <p:nvPr/>
        </p:nvSpPr>
        <p:spPr>
          <a:xfrm>
            <a:off x="990600" y="457200"/>
            <a:ext cx="3124200" cy="997508"/>
          </a:xfrm>
          <a:prstGeom prst="rect">
            <a:avLst/>
          </a:prstGeom>
          <a:noFill/>
          <a:ln>
            <a:noFill/>
          </a:ln>
        </p:spPr>
        <p:txBody>
          <a:bodyPr wrap="square" lIns="100568" tIns="100568" rIns="100568" bIns="100568" anchor="t" anchorCtr="0">
            <a:noAutofit/>
          </a:bodyPr>
          <a:lstStyle/>
          <a:p>
            <a:pPr>
              <a:spcBef>
                <a:spcPts val="0"/>
              </a:spcBef>
            </a:pPr>
            <a:r>
              <a:rPr lang="en" sz="4800" b="1" dirty="0" smtClean="0">
                <a:latin typeface="Calibri"/>
                <a:ea typeface="Calibri"/>
                <a:cs typeface="Calibri"/>
                <a:sym typeface="Calibri"/>
              </a:rPr>
              <a:t>SUCCESS </a:t>
            </a:r>
            <a:r>
              <a:rPr lang="en" sz="4800" b="1" dirty="0">
                <a:solidFill>
                  <a:srgbClr val="FF0000"/>
                </a:solidFill>
                <a:latin typeface="Calibri"/>
                <a:ea typeface="Calibri"/>
                <a:cs typeface="Calibri"/>
                <a:sym typeface="Calibri"/>
              </a:rPr>
              <a:t>↑</a:t>
            </a:r>
          </a:p>
          <a:p>
            <a:pPr>
              <a:spcBef>
                <a:spcPts val="0"/>
              </a:spcBef>
            </a:pPr>
            <a:endParaRPr lang="en" sz="4800" b="1" dirty="0">
              <a:latin typeface="Calibri"/>
              <a:ea typeface="Calibri"/>
              <a:cs typeface="Calibri"/>
              <a:sym typeface="Calibri"/>
            </a:endParaRPr>
          </a:p>
        </p:txBody>
      </p:sp>
    </p:spTree>
    <p:extLst>
      <p:ext uri="{BB962C8B-B14F-4D97-AF65-F5344CB8AC3E}">
        <p14:creationId xmlns:p14="http://schemas.microsoft.com/office/powerpoint/2010/main" val="19800227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PT backdrop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b="1" dirty="0" smtClean="0">
                <a:latin typeface="Bookman Old Style"/>
                <a:cs typeface="Bookman Old Style"/>
              </a:rPr>
              <a:t>OA Authors at OU</a:t>
            </a:r>
            <a:endParaRPr lang="en-US" b="1" dirty="0">
              <a:latin typeface="Bookman Old Style"/>
              <a:cs typeface="Bookman Old Style"/>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79689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PT backdrop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5731713" y="2828005"/>
            <a:ext cx="4168940" cy="677108"/>
          </a:xfrm>
          <a:prstGeom prst="rect">
            <a:avLst/>
          </a:prstGeom>
        </p:spPr>
        <p:txBody>
          <a:bodyPr wrap="square">
            <a:spAutoFit/>
          </a:bodyPr>
          <a:lstStyle/>
          <a:p>
            <a:endParaRPr lang="en-US" sz="2000" dirty="0">
              <a:solidFill>
                <a:srgbClr val="F26724"/>
              </a:solidFill>
            </a:endParaRPr>
          </a:p>
          <a:p>
            <a:endParaRPr lang="en-US" i="1" dirty="0"/>
          </a:p>
        </p:txBody>
      </p:sp>
      <p:sp>
        <p:nvSpPr>
          <p:cNvPr id="4" name="Rounded Rectangle 3"/>
          <p:cNvSpPr/>
          <p:nvPr/>
        </p:nvSpPr>
        <p:spPr>
          <a:xfrm>
            <a:off x="185153" y="152743"/>
            <a:ext cx="9715500" cy="2285657"/>
          </a:xfrm>
          <a:prstGeom prst="roundRect">
            <a:avLst/>
          </a:prstGeom>
          <a:solidFill>
            <a:srgbClr val="F267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304800" y="304800"/>
            <a:ext cx="4439515" cy="2031325"/>
          </a:xfrm>
          <a:prstGeom prst="rect">
            <a:avLst/>
          </a:prstGeom>
          <a:noFill/>
        </p:spPr>
        <p:txBody>
          <a:bodyPr wrap="square" rtlCol="0">
            <a:spAutoFit/>
          </a:bodyPr>
          <a:lstStyle/>
          <a:p>
            <a:pPr algn="ctr"/>
            <a:r>
              <a:rPr lang="en-US" b="1" dirty="0" smtClean="0"/>
              <a:t>G. </a:t>
            </a:r>
            <a:r>
              <a:rPr lang="en-US" b="1" dirty="0" err="1" smtClean="0"/>
              <a:t>Rasul</a:t>
            </a:r>
            <a:r>
              <a:rPr lang="en-US" b="1" dirty="0" smtClean="0"/>
              <a:t> </a:t>
            </a:r>
            <a:r>
              <a:rPr lang="en-US" b="1" dirty="0" err="1" smtClean="0"/>
              <a:t>Chaudhry</a:t>
            </a:r>
            <a:endParaRPr lang="en-US" b="1" dirty="0"/>
          </a:p>
          <a:p>
            <a:pPr algn="ctr"/>
            <a:r>
              <a:rPr lang="en-US" b="1" dirty="0" smtClean="0"/>
              <a:t>Professor of Molecular Biology </a:t>
            </a:r>
          </a:p>
          <a:p>
            <a:pPr algn="ctr"/>
            <a:r>
              <a:rPr lang="en-US" dirty="0" smtClean="0"/>
              <a:t>studies </a:t>
            </a:r>
            <a:r>
              <a:rPr lang="en-US" dirty="0"/>
              <a:t>a wide-range of basic and applied biomedical research problems, stem cells, tissue engineering, regulation of gene expression, biotechnology and </a:t>
            </a:r>
            <a:r>
              <a:rPr lang="en-US" dirty="0" smtClean="0"/>
              <a:t>toxicology</a:t>
            </a:r>
            <a:endParaRPr lang="en-US" dirty="0"/>
          </a:p>
          <a:p>
            <a:endParaRPr lang="en-US" dirty="0"/>
          </a:p>
        </p:txBody>
      </p:sp>
      <p:sp>
        <p:nvSpPr>
          <p:cNvPr id="7" name="TextBox 6"/>
          <p:cNvSpPr txBox="1"/>
          <p:nvPr/>
        </p:nvSpPr>
        <p:spPr>
          <a:xfrm>
            <a:off x="4800600" y="304800"/>
            <a:ext cx="4876800" cy="2308324"/>
          </a:xfrm>
          <a:prstGeom prst="rect">
            <a:avLst/>
          </a:prstGeom>
          <a:noFill/>
        </p:spPr>
        <p:txBody>
          <a:bodyPr wrap="square" rtlCol="0">
            <a:spAutoFit/>
          </a:bodyPr>
          <a:lstStyle/>
          <a:p>
            <a:pPr algn="ctr"/>
            <a:r>
              <a:rPr lang="en-US" b="1" dirty="0"/>
              <a:t>Valerie Palmer-</a:t>
            </a:r>
            <a:r>
              <a:rPr lang="en-US" b="1" dirty="0" smtClean="0"/>
              <a:t>Mehta</a:t>
            </a:r>
            <a:endParaRPr lang="en-US" b="1" dirty="0"/>
          </a:p>
          <a:p>
            <a:pPr algn="ctr"/>
            <a:r>
              <a:rPr lang="en-US" b="1" dirty="0" smtClean="0"/>
              <a:t>Professor </a:t>
            </a:r>
            <a:r>
              <a:rPr lang="en-US" b="1" dirty="0"/>
              <a:t>of </a:t>
            </a:r>
            <a:r>
              <a:rPr lang="en-US" b="1" dirty="0" smtClean="0"/>
              <a:t>Communication</a:t>
            </a:r>
            <a:r>
              <a:rPr lang="en-US" dirty="0"/>
              <a:t/>
            </a:r>
            <a:br>
              <a:rPr lang="en-US" dirty="0"/>
            </a:br>
            <a:r>
              <a:rPr lang="en-US" dirty="0"/>
              <a:t>Communication Program </a:t>
            </a:r>
            <a:r>
              <a:rPr lang="en-US" dirty="0" smtClean="0"/>
              <a:t>Director </a:t>
            </a:r>
          </a:p>
          <a:p>
            <a:pPr algn="ctr"/>
            <a:r>
              <a:rPr lang="en-US" dirty="0" smtClean="0"/>
              <a:t>Scholarship </a:t>
            </a:r>
            <a:r>
              <a:rPr lang="en-US" dirty="0"/>
              <a:t>sits at the intersection of rhetorical studies and gender/sexuality studies with a specialization is feminist rhetorical </a:t>
            </a:r>
            <a:r>
              <a:rPr lang="en-US" dirty="0" smtClean="0"/>
              <a:t>studies</a:t>
            </a:r>
            <a:endParaRPr lang="en-US" dirty="0"/>
          </a:p>
          <a:p>
            <a:endParaRPr lang="en-US" dirty="0"/>
          </a:p>
        </p:txBody>
      </p:sp>
      <p:sp>
        <p:nvSpPr>
          <p:cNvPr id="9" name="Content Placeholder 3"/>
          <p:cNvSpPr txBox="1">
            <a:spLocks/>
          </p:cNvSpPr>
          <p:nvPr/>
        </p:nvSpPr>
        <p:spPr>
          <a:xfrm>
            <a:off x="381000" y="2590800"/>
            <a:ext cx="4419600" cy="4267200"/>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rgbClr val="F26724"/>
                </a:solidFill>
              </a:rPr>
              <a:t>Advances and challenges in stem cell culture </a:t>
            </a:r>
            <a:r>
              <a:rPr lang="en-US" sz="1800" i="1" dirty="0" smtClean="0"/>
              <a:t>Colloids and Surfaces B: </a:t>
            </a:r>
            <a:r>
              <a:rPr lang="en-US" sz="1800" i="1" dirty="0" err="1" smtClean="0"/>
              <a:t>Biointerfaces</a:t>
            </a:r>
            <a:endParaRPr lang="en-US" sz="1800" dirty="0" smtClean="0"/>
          </a:p>
          <a:p>
            <a:r>
              <a:rPr lang="en-US" sz="1800" dirty="0" smtClean="0">
                <a:solidFill>
                  <a:srgbClr val="F26724"/>
                </a:solidFill>
              </a:rPr>
              <a:t>Isolation and comparative analysis of potential stem/progenitor cells from different regions of human umbilical cord </a:t>
            </a:r>
            <a:r>
              <a:rPr lang="en-US" sz="1800" i="1" dirty="0" smtClean="0"/>
              <a:t>Stem Cell Research </a:t>
            </a:r>
            <a:endParaRPr lang="en-US" sz="1800" dirty="0" smtClean="0"/>
          </a:p>
          <a:p>
            <a:r>
              <a:rPr lang="en-US" sz="1800" dirty="0" smtClean="0">
                <a:solidFill>
                  <a:srgbClr val="F26724"/>
                </a:solidFill>
              </a:rPr>
              <a:t>Isolation and characterization of </a:t>
            </a:r>
            <a:r>
              <a:rPr lang="en-US" sz="1800" dirty="0" err="1" smtClean="0">
                <a:solidFill>
                  <a:srgbClr val="F26724"/>
                </a:solidFill>
              </a:rPr>
              <a:t>mesenchymal</a:t>
            </a:r>
            <a:r>
              <a:rPr lang="en-US" sz="1800" dirty="0" smtClean="0">
                <a:solidFill>
                  <a:srgbClr val="F26724"/>
                </a:solidFill>
              </a:rPr>
              <a:t> stromal cells from human umbilical cord and fetal placenta </a:t>
            </a:r>
            <a:r>
              <a:rPr lang="en-US" sz="1800" i="1" dirty="0" smtClean="0"/>
              <a:t>Journal of Visualized Experiments (JOVE)</a:t>
            </a:r>
          </a:p>
          <a:p>
            <a:r>
              <a:rPr lang="en-US" sz="1800" dirty="0" smtClean="0"/>
              <a:t>2,044 VIEWS since published 4/03/2017</a:t>
            </a:r>
          </a:p>
          <a:p>
            <a:endParaRPr lang="en-US" dirty="0"/>
          </a:p>
        </p:txBody>
      </p:sp>
      <p:sp>
        <p:nvSpPr>
          <p:cNvPr id="10" name="Content Placeholder 5"/>
          <p:cNvSpPr txBox="1">
            <a:spLocks/>
          </p:cNvSpPr>
          <p:nvPr/>
        </p:nvSpPr>
        <p:spPr>
          <a:xfrm>
            <a:off x="5181600" y="2590800"/>
            <a:ext cx="4351338" cy="4176713"/>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rgbClr val="F26724"/>
                </a:solidFill>
              </a:rPr>
              <a:t>A “suitably dead” woman: Grieving Andrea </a:t>
            </a:r>
            <a:r>
              <a:rPr lang="en-US" sz="1800" dirty="0" err="1" smtClean="0">
                <a:solidFill>
                  <a:srgbClr val="F26724"/>
                </a:solidFill>
              </a:rPr>
              <a:t>Dworkin</a:t>
            </a:r>
            <a:r>
              <a:rPr lang="en-US" sz="1800" dirty="0" smtClean="0">
                <a:solidFill>
                  <a:srgbClr val="F26724"/>
                </a:solidFill>
              </a:rPr>
              <a:t> </a:t>
            </a:r>
            <a:r>
              <a:rPr lang="en-US" sz="1800" i="1" dirty="0" smtClean="0"/>
              <a:t>Communication and Critical/Cultural Studies  </a:t>
            </a:r>
          </a:p>
          <a:p>
            <a:r>
              <a:rPr lang="en-US" sz="1800" dirty="0" smtClean="0"/>
              <a:t>587 VIEWS since publication in 2016</a:t>
            </a:r>
          </a:p>
          <a:p>
            <a:endParaRPr lang="en-US" dirty="0"/>
          </a:p>
        </p:txBody>
      </p:sp>
    </p:spTree>
    <p:extLst>
      <p:ext uri="{BB962C8B-B14F-4D97-AF65-F5344CB8AC3E}">
        <p14:creationId xmlns:p14="http://schemas.microsoft.com/office/powerpoint/2010/main" val="28235345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52"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itle 4"/>
          <p:cNvSpPr>
            <a:spLocks noGrp="1"/>
          </p:cNvSpPr>
          <p:nvPr>
            <p:ph type="title"/>
          </p:nvPr>
        </p:nvSpPr>
        <p:spPr>
          <a:xfrm>
            <a:off x="762000" y="304800"/>
            <a:ext cx="9051925" cy="1295400"/>
          </a:xfrm>
        </p:spPr>
        <p:txBody>
          <a:bodyPr/>
          <a:lstStyle/>
          <a:p>
            <a:pPr algn="l"/>
            <a:r>
              <a:rPr lang="en-US" b="1" dirty="0" smtClean="0"/>
              <a:t>Discussion Points</a:t>
            </a:r>
            <a:endParaRPr lang="en-US" b="1" dirty="0"/>
          </a:p>
        </p:txBody>
      </p:sp>
      <p:sp>
        <p:nvSpPr>
          <p:cNvPr id="6" name="Content Placeholder 5"/>
          <p:cNvSpPr>
            <a:spLocks noGrp="1"/>
          </p:cNvSpPr>
          <p:nvPr>
            <p:ph idx="1"/>
          </p:nvPr>
        </p:nvSpPr>
        <p:spPr>
          <a:xfrm>
            <a:off x="838200" y="1828800"/>
            <a:ext cx="9051925" cy="5130800"/>
          </a:xfrm>
        </p:spPr>
        <p:txBody>
          <a:bodyPr/>
          <a:lstStyle/>
          <a:p>
            <a:r>
              <a:rPr lang="en-US" sz="2600" dirty="0"/>
              <a:t>What do you think are the major benefits of publishing open access?</a:t>
            </a:r>
          </a:p>
          <a:p>
            <a:r>
              <a:rPr lang="en-US" sz="2600" dirty="0"/>
              <a:t>What advice would you give to a colleague who is currently seeking to publish a research study (related to open access)?</a:t>
            </a:r>
          </a:p>
          <a:p>
            <a:r>
              <a:rPr lang="en-US" sz="2600" dirty="0"/>
              <a:t>How would you compare your experience with publishing in an open access versus a traditional journal? </a:t>
            </a:r>
          </a:p>
          <a:p>
            <a:r>
              <a:rPr lang="en-US" sz="2600" dirty="0"/>
              <a:t>How </a:t>
            </a:r>
            <a:r>
              <a:rPr lang="en-US" sz="2600" dirty="0" smtClean="0"/>
              <a:t>do </a:t>
            </a:r>
            <a:r>
              <a:rPr lang="en-US" sz="2600" dirty="0"/>
              <a:t>you currently assess the quality of journals when investigating where to publish your work?</a:t>
            </a:r>
          </a:p>
          <a:p>
            <a:r>
              <a:rPr lang="en-US" sz="2600" dirty="0"/>
              <a:t> What do you see as the role of libraries/librarians in aiding researchers/faculty/authors with open access publishing?</a:t>
            </a:r>
          </a:p>
          <a:p>
            <a:endParaRPr lang="en-US" dirty="0"/>
          </a:p>
        </p:txBody>
      </p:sp>
    </p:spTree>
    <p:extLst>
      <p:ext uri="{BB962C8B-B14F-4D97-AF65-F5344CB8AC3E}">
        <p14:creationId xmlns:p14="http://schemas.microsoft.com/office/powerpoint/2010/main" val="2413031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52"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295400"/>
            <a:ext cx="9395381" cy="5695950"/>
          </a:xfrm>
          <a:prstGeom prst="rect">
            <a:avLst/>
          </a:prstGeom>
        </p:spPr>
      </p:pic>
      <p:sp>
        <p:nvSpPr>
          <p:cNvPr id="4" name="Rectangle 3"/>
          <p:cNvSpPr/>
          <p:nvPr/>
        </p:nvSpPr>
        <p:spPr>
          <a:xfrm>
            <a:off x="838200" y="381000"/>
            <a:ext cx="8839200" cy="646331"/>
          </a:xfrm>
          <a:prstGeom prst="rect">
            <a:avLst/>
          </a:prstGeom>
        </p:spPr>
        <p:txBody>
          <a:bodyPr wrap="square">
            <a:spAutoFit/>
          </a:bodyPr>
          <a:lstStyle/>
          <a:p>
            <a:r>
              <a:rPr lang="en-US" sz="3600" b="1" dirty="0" smtClean="0"/>
              <a:t>OA Articles by </a:t>
            </a:r>
            <a:r>
              <a:rPr lang="en-US" sz="3600" b="1" dirty="0"/>
              <a:t>OU </a:t>
            </a:r>
            <a:r>
              <a:rPr lang="en-US" sz="3600" b="1" dirty="0" smtClean="0"/>
              <a:t>Faculty </a:t>
            </a:r>
            <a:r>
              <a:rPr lang="en-US" sz="2400" i="1" dirty="0" smtClean="0"/>
              <a:t>in </a:t>
            </a:r>
            <a:r>
              <a:rPr lang="en-US" sz="2400" i="1" dirty="0"/>
              <a:t>Web of Science</a:t>
            </a:r>
          </a:p>
        </p:txBody>
      </p:sp>
    </p:spTree>
    <p:extLst>
      <p:ext uri="{BB962C8B-B14F-4D97-AF65-F5344CB8AC3E}">
        <p14:creationId xmlns:p14="http://schemas.microsoft.com/office/powerpoint/2010/main" val="2183868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PT backdrop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b="1" dirty="0" smtClean="0">
                <a:latin typeface="Bookman Old Style"/>
                <a:cs typeface="Bookman Old Style"/>
              </a:rPr>
              <a:t>OA at OU Libraries</a:t>
            </a:r>
            <a:endParaRPr lang="en-US" b="1" dirty="0">
              <a:latin typeface="Bookman Old Style"/>
              <a:cs typeface="Bookman Old Style"/>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45327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1" name="Shape 391"/>
          <p:cNvSpPr txBox="1"/>
          <p:nvPr/>
        </p:nvSpPr>
        <p:spPr>
          <a:xfrm>
            <a:off x="990600" y="1676400"/>
            <a:ext cx="8529797" cy="1195921"/>
          </a:xfrm>
          <a:prstGeom prst="rect">
            <a:avLst/>
          </a:prstGeom>
          <a:noFill/>
          <a:ln>
            <a:noFill/>
          </a:ln>
        </p:spPr>
        <p:txBody>
          <a:bodyPr wrap="square" lIns="100557" tIns="100557" rIns="100557" bIns="100557" anchor="t" anchorCtr="0">
            <a:noAutofit/>
          </a:bodyPr>
          <a:lstStyle/>
          <a:p>
            <a:r>
              <a:rPr lang="en" sz="2400" dirty="0"/>
              <a:t>Kresge Library </a:t>
            </a:r>
            <a:r>
              <a:rPr lang="en-US" sz="2400" dirty="0"/>
              <a:t>&amp;</a:t>
            </a:r>
            <a:r>
              <a:rPr lang="en" sz="2400" dirty="0"/>
              <a:t> OUWB Medical Library launched pilot programs last year to help fund APF for faculty publishing in OA journals or traditional journals with OA options </a:t>
            </a:r>
          </a:p>
        </p:txBody>
      </p:sp>
      <p:pic>
        <p:nvPicPr>
          <p:cNvPr id="22" name="Shape 392" descr="justLOCKsmall.jpg"/>
          <p:cNvPicPr preferRelativeResize="0"/>
          <p:nvPr/>
        </p:nvPicPr>
        <p:blipFill>
          <a:blip r:embed="rId4">
            <a:alphaModFix/>
          </a:blip>
          <a:stretch>
            <a:fillRect/>
          </a:stretch>
        </p:blipFill>
        <p:spPr>
          <a:xfrm>
            <a:off x="8871570" y="315515"/>
            <a:ext cx="824753" cy="1195836"/>
          </a:xfrm>
          <a:prstGeom prst="rect">
            <a:avLst/>
          </a:prstGeom>
          <a:noFill/>
          <a:ln>
            <a:noFill/>
          </a:ln>
        </p:spPr>
      </p:pic>
      <p:sp>
        <p:nvSpPr>
          <p:cNvPr id="23" name="Shape 395"/>
          <p:cNvSpPr txBox="1"/>
          <p:nvPr/>
        </p:nvSpPr>
        <p:spPr>
          <a:xfrm>
            <a:off x="1322531" y="7057726"/>
            <a:ext cx="8529797" cy="403920"/>
          </a:xfrm>
          <a:prstGeom prst="rect">
            <a:avLst/>
          </a:prstGeom>
          <a:noFill/>
          <a:ln>
            <a:noFill/>
          </a:ln>
        </p:spPr>
        <p:txBody>
          <a:bodyPr wrap="square" lIns="100557" tIns="100557" rIns="100557" bIns="100557" anchor="t" anchorCtr="0">
            <a:noAutofit/>
          </a:bodyPr>
          <a:lstStyle/>
          <a:p>
            <a:pPr algn="ctr"/>
            <a:r>
              <a:rPr lang="en" sz="1600" i="1" dirty="0"/>
              <a:t>Find out more on each library’s website</a:t>
            </a:r>
          </a:p>
        </p:txBody>
      </p:sp>
      <p:graphicFrame>
        <p:nvGraphicFramePr>
          <p:cNvPr id="24" name="Table 23"/>
          <p:cNvGraphicFramePr>
            <a:graphicFrameLocks noGrp="1"/>
          </p:cNvGraphicFramePr>
          <p:nvPr>
            <p:extLst>
              <p:ext uri="{D42A27DB-BD31-4B8C-83A1-F6EECF244321}">
                <p14:modId xmlns:p14="http://schemas.microsoft.com/office/powerpoint/2010/main" val="250231657"/>
              </p:ext>
            </p:extLst>
          </p:nvPr>
        </p:nvGraphicFramePr>
        <p:xfrm>
          <a:off x="891347" y="3279871"/>
          <a:ext cx="4292711" cy="3418264"/>
        </p:xfrm>
        <a:graphic>
          <a:graphicData uri="http://schemas.openxmlformats.org/drawingml/2006/table">
            <a:tbl>
              <a:tblPr/>
              <a:tblGrid>
                <a:gridCol w="2722289">
                  <a:extLst>
                    <a:ext uri="{9D8B030D-6E8A-4147-A177-3AD203B41FA5}">
                      <a16:colId xmlns:a16="http://schemas.microsoft.com/office/drawing/2014/main" val="2897199856"/>
                    </a:ext>
                  </a:extLst>
                </a:gridCol>
                <a:gridCol w="1570422">
                  <a:extLst>
                    <a:ext uri="{9D8B030D-6E8A-4147-A177-3AD203B41FA5}">
                      <a16:colId xmlns:a16="http://schemas.microsoft.com/office/drawing/2014/main" val="1447392312"/>
                    </a:ext>
                  </a:extLst>
                </a:gridCol>
              </a:tblGrid>
              <a:tr h="641566">
                <a:tc>
                  <a:txBody>
                    <a:bodyPr/>
                    <a:lstStyle/>
                    <a:p>
                      <a:pPr algn="ctr" rtl="0" fontAlgn="t">
                        <a:spcBef>
                          <a:spcPts val="0"/>
                        </a:spcBef>
                        <a:spcAft>
                          <a:spcPts val="0"/>
                        </a:spcAft>
                      </a:pPr>
                      <a:r>
                        <a:rPr lang="en-US" sz="1800" b="1" i="0" u="none" strike="noStrike" dirty="0" smtClean="0">
                          <a:solidFill>
                            <a:srgbClr val="000000"/>
                          </a:solidFill>
                          <a:effectLst/>
                          <a:latin typeface="Arial" panose="020B0604020202020204" pitchFamily="34" charset="0"/>
                        </a:rPr>
                        <a:t>KL OA </a:t>
                      </a:r>
                      <a:r>
                        <a:rPr lang="en-US" sz="1800" b="1" i="0" u="none" strike="noStrike" dirty="0">
                          <a:solidFill>
                            <a:srgbClr val="000000"/>
                          </a:solidFill>
                          <a:effectLst/>
                          <a:latin typeface="Arial" panose="020B0604020202020204" pitchFamily="34" charset="0"/>
                        </a:rPr>
                        <a:t>fund </a:t>
                      </a:r>
                      <a:r>
                        <a:rPr lang="en-US" sz="1800" b="1" i="0" u="none" strike="noStrike" dirty="0" smtClean="0">
                          <a:solidFill>
                            <a:srgbClr val="000000"/>
                          </a:solidFill>
                          <a:effectLst/>
                          <a:latin typeface="Arial" panose="020B0604020202020204" pitchFamily="34" charset="0"/>
                        </a:rPr>
                        <a:t>2016</a:t>
                      </a:r>
                      <a:r>
                        <a:rPr lang="en-US" sz="1800" b="1" i="0" u="none" strike="noStrike" dirty="0">
                          <a:solidFill>
                            <a:srgbClr val="000000"/>
                          </a:solidFill>
                          <a:effectLst/>
                          <a:latin typeface="Arial" panose="020B0604020202020204" pitchFamily="34" charset="0"/>
                        </a:rPr>
                        <a:t>-17 </a:t>
                      </a:r>
                      <a:endParaRPr lang="en-US" sz="18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ADA"/>
                    </a:solidFill>
                  </a:tcPr>
                </a:tc>
                <a:tc>
                  <a:txBody>
                    <a:bodyPr/>
                    <a:lstStyle/>
                    <a:p>
                      <a:pPr algn="ctr" rtl="0" fontAlgn="t">
                        <a:spcBef>
                          <a:spcPts val="0"/>
                        </a:spcBef>
                        <a:spcAft>
                          <a:spcPts val="0"/>
                        </a:spcAft>
                      </a:pPr>
                      <a:r>
                        <a:rPr lang="en-US" sz="1800" b="1" i="0" u="none" strike="noStrike" dirty="0">
                          <a:solidFill>
                            <a:srgbClr val="000000"/>
                          </a:solidFill>
                          <a:effectLst/>
                          <a:latin typeface="Arial" panose="020B0604020202020204" pitchFamily="34" charset="0"/>
                        </a:rPr>
                        <a:t>Amounts</a:t>
                      </a:r>
                      <a:endParaRPr lang="en-US" sz="18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ADA"/>
                    </a:solidFill>
                  </a:tcPr>
                </a:tc>
                <a:extLst>
                  <a:ext uri="{0D108BD9-81ED-4DB2-BD59-A6C34878D82A}">
                    <a16:rowId xmlns:a16="http://schemas.microsoft.com/office/drawing/2014/main" val="3707693930"/>
                  </a:ext>
                </a:extLst>
              </a:tr>
              <a:tr h="641566">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Total Amount Requested </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a:solidFill>
                            <a:srgbClr val="000000"/>
                          </a:solidFill>
                          <a:effectLst/>
                          <a:latin typeface="Calibri" panose="020F0502020204030204" pitchFamily="34" charset="0"/>
                        </a:rPr>
                        <a:t>$28,465.00</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04815"/>
                  </a:ext>
                </a:extLst>
              </a:tr>
              <a:tr h="533783">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Total Amount Paid</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a:solidFill>
                            <a:srgbClr val="000000"/>
                          </a:solidFill>
                          <a:effectLst/>
                          <a:latin typeface="Calibri" panose="020F0502020204030204" pitchFamily="34" charset="0"/>
                        </a:rPr>
                        <a:t>$17,740.00</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4208401"/>
                  </a:ext>
                </a:extLst>
              </a:tr>
              <a:tr h="533783">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Average amount paid </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a:solidFill>
                            <a:srgbClr val="000000"/>
                          </a:solidFill>
                          <a:effectLst/>
                          <a:latin typeface="Calibri" panose="020F0502020204030204" pitchFamily="34" charset="0"/>
                        </a:rPr>
                        <a:t>$1,364.62</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4494424"/>
                  </a:ext>
                </a:extLst>
              </a:tr>
              <a:tr h="533783">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Minimum payment </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a:solidFill>
                            <a:srgbClr val="000000"/>
                          </a:solidFill>
                          <a:effectLst/>
                          <a:latin typeface="Calibri" panose="020F0502020204030204" pitchFamily="34" charset="0"/>
                        </a:rPr>
                        <a:t>$350</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0354987"/>
                  </a:ext>
                </a:extLst>
              </a:tr>
              <a:tr h="533783">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Maximum payment</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a:solidFill>
                            <a:srgbClr val="000000"/>
                          </a:solidFill>
                          <a:effectLst/>
                          <a:latin typeface="Calibri" panose="020F0502020204030204" pitchFamily="34" charset="0"/>
                        </a:rPr>
                        <a:t>$4,200</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794500"/>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333359371"/>
              </p:ext>
            </p:extLst>
          </p:nvPr>
        </p:nvGraphicFramePr>
        <p:xfrm>
          <a:off x="5319701" y="3279872"/>
          <a:ext cx="4532627" cy="3418264"/>
        </p:xfrm>
        <a:graphic>
          <a:graphicData uri="http://schemas.openxmlformats.org/drawingml/2006/table">
            <a:tbl>
              <a:tblPr/>
              <a:tblGrid>
                <a:gridCol w="2968823">
                  <a:extLst>
                    <a:ext uri="{9D8B030D-6E8A-4147-A177-3AD203B41FA5}">
                      <a16:colId xmlns:a16="http://schemas.microsoft.com/office/drawing/2014/main" val="2897199856"/>
                    </a:ext>
                  </a:extLst>
                </a:gridCol>
                <a:gridCol w="1563804">
                  <a:extLst>
                    <a:ext uri="{9D8B030D-6E8A-4147-A177-3AD203B41FA5}">
                      <a16:colId xmlns:a16="http://schemas.microsoft.com/office/drawing/2014/main" val="1447392312"/>
                    </a:ext>
                  </a:extLst>
                </a:gridCol>
              </a:tblGrid>
              <a:tr h="686854">
                <a:tc>
                  <a:txBody>
                    <a:bodyPr/>
                    <a:lstStyle/>
                    <a:p>
                      <a:pPr algn="ctr" rtl="0" fontAlgn="t">
                        <a:spcBef>
                          <a:spcPts val="0"/>
                        </a:spcBef>
                        <a:spcAft>
                          <a:spcPts val="0"/>
                        </a:spcAft>
                      </a:pPr>
                      <a:r>
                        <a:rPr lang="en-US" sz="1800" b="1" i="0" u="none" strike="noStrike" dirty="0" smtClean="0">
                          <a:solidFill>
                            <a:srgbClr val="000000"/>
                          </a:solidFill>
                          <a:effectLst/>
                          <a:latin typeface="Arial" panose="020B0604020202020204" pitchFamily="34" charset="0"/>
                        </a:rPr>
                        <a:t>Med Lib OA </a:t>
                      </a:r>
                      <a:r>
                        <a:rPr lang="en-US" sz="1800" b="1" i="0" u="none" strike="noStrike" dirty="0">
                          <a:solidFill>
                            <a:srgbClr val="000000"/>
                          </a:solidFill>
                          <a:effectLst/>
                          <a:latin typeface="Arial" panose="020B0604020202020204" pitchFamily="34" charset="0"/>
                        </a:rPr>
                        <a:t>fund </a:t>
                      </a:r>
                      <a:r>
                        <a:rPr lang="en-US" sz="1800" b="1" i="0" u="none" strike="noStrike" dirty="0" smtClean="0">
                          <a:solidFill>
                            <a:srgbClr val="000000"/>
                          </a:solidFill>
                          <a:effectLst/>
                          <a:latin typeface="Arial" panose="020B0604020202020204" pitchFamily="34" charset="0"/>
                        </a:rPr>
                        <a:t>2015-</a:t>
                      </a:r>
                      <a:r>
                        <a:rPr lang="en-US" sz="1800" b="1" i="0" u="none" strike="noStrike" dirty="0">
                          <a:solidFill>
                            <a:srgbClr val="000000"/>
                          </a:solidFill>
                          <a:effectLst/>
                          <a:latin typeface="Arial" panose="020B0604020202020204" pitchFamily="34" charset="0"/>
                        </a:rPr>
                        <a:t>17 </a:t>
                      </a:r>
                      <a:endParaRPr lang="en-US" sz="18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rtl="0" fontAlgn="t">
                        <a:spcBef>
                          <a:spcPts val="0"/>
                        </a:spcBef>
                        <a:spcAft>
                          <a:spcPts val="0"/>
                        </a:spcAft>
                      </a:pPr>
                      <a:r>
                        <a:rPr lang="en-US" sz="1800" b="1" i="0" u="none" strike="noStrike" dirty="0">
                          <a:solidFill>
                            <a:srgbClr val="000000"/>
                          </a:solidFill>
                          <a:effectLst/>
                          <a:latin typeface="Arial" panose="020B0604020202020204" pitchFamily="34" charset="0"/>
                        </a:rPr>
                        <a:t>Amounts</a:t>
                      </a:r>
                      <a:endParaRPr lang="en-US" sz="18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707693930"/>
                  </a:ext>
                </a:extLst>
              </a:tr>
              <a:tr h="631102">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Total Amount Requested </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smtClean="0">
                          <a:solidFill>
                            <a:srgbClr val="000000"/>
                          </a:solidFill>
                          <a:effectLst/>
                          <a:latin typeface="Calibri" panose="020F0502020204030204" pitchFamily="34" charset="0"/>
                        </a:rPr>
                        <a:t>$9,737.77</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04815"/>
                  </a:ext>
                </a:extLst>
              </a:tr>
              <a:tr h="525077">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Total Amount Paid</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smtClean="0">
                          <a:solidFill>
                            <a:srgbClr val="000000"/>
                          </a:solidFill>
                          <a:effectLst/>
                          <a:latin typeface="Calibri" panose="020F0502020204030204" pitchFamily="34" charset="0"/>
                        </a:rPr>
                        <a:t>$9,259.77</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4208401"/>
                  </a:ext>
                </a:extLst>
              </a:tr>
              <a:tr h="525077">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Average amount paid </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smtClean="0">
                          <a:solidFill>
                            <a:srgbClr val="000000"/>
                          </a:solidFill>
                          <a:effectLst/>
                          <a:latin typeface="Calibri" panose="020F0502020204030204" pitchFamily="34" charset="0"/>
                        </a:rPr>
                        <a:t>$973.78</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4494424"/>
                  </a:ext>
                </a:extLst>
              </a:tr>
              <a:tr h="525077">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Minimum payment </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smtClean="0">
                          <a:solidFill>
                            <a:srgbClr val="000000"/>
                          </a:solidFill>
                          <a:effectLst/>
                          <a:latin typeface="Calibri" panose="020F0502020204030204" pitchFamily="34" charset="0"/>
                        </a:rPr>
                        <a:t>$435</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0354987"/>
                  </a:ext>
                </a:extLst>
              </a:tr>
              <a:tr h="525077">
                <a:tc>
                  <a:txBody>
                    <a:bodyPr/>
                    <a:lstStyle/>
                    <a:p>
                      <a:pPr algn="ctr" rtl="0" fontAlgn="t">
                        <a:spcBef>
                          <a:spcPts val="0"/>
                        </a:spcBef>
                        <a:spcAft>
                          <a:spcPts val="0"/>
                        </a:spcAft>
                      </a:pPr>
                      <a:r>
                        <a:rPr lang="en-US" sz="1800" b="0" i="1" u="none" strike="noStrike" dirty="0">
                          <a:solidFill>
                            <a:srgbClr val="000000"/>
                          </a:solidFill>
                          <a:effectLst/>
                          <a:latin typeface="Calibri" panose="020F0502020204030204" pitchFamily="34" charset="0"/>
                        </a:rPr>
                        <a:t>Maximum payment</a:t>
                      </a:r>
                      <a:endParaRPr lang="en-US" sz="1800" i="1"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000" b="0" i="0" u="none" strike="noStrike" dirty="0" smtClean="0">
                          <a:solidFill>
                            <a:srgbClr val="000000"/>
                          </a:solidFill>
                          <a:effectLst/>
                          <a:latin typeface="Calibri" panose="020F0502020204030204" pitchFamily="34" charset="0"/>
                        </a:rPr>
                        <a:t>$1,823</a:t>
                      </a:r>
                      <a:endParaRPr lang="en-US" sz="2000" dirty="0">
                        <a:effectLst/>
                      </a:endParaRPr>
                    </a:p>
                  </a:txBody>
                  <a:tcPr marL="63500" marR="63500" marT="63500" marB="635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794500"/>
                  </a:ext>
                </a:extLst>
              </a:tr>
            </a:tbl>
          </a:graphicData>
        </a:graphic>
      </p:graphicFrame>
      <p:sp>
        <p:nvSpPr>
          <p:cNvPr id="5" name="Title 4"/>
          <p:cNvSpPr>
            <a:spLocks noGrp="1"/>
          </p:cNvSpPr>
          <p:nvPr>
            <p:ph type="title"/>
          </p:nvPr>
        </p:nvSpPr>
        <p:spPr>
          <a:xfrm>
            <a:off x="838200" y="304800"/>
            <a:ext cx="9051925" cy="1295400"/>
          </a:xfrm>
        </p:spPr>
        <p:txBody>
          <a:bodyPr/>
          <a:lstStyle/>
          <a:p>
            <a:pPr algn="l"/>
            <a:r>
              <a:rPr lang="en-US" b="1" dirty="0" smtClean="0"/>
              <a:t>OA Fund Pilot Programs</a:t>
            </a:r>
            <a:endParaRPr lang="en-US" b="1" dirty="0"/>
          </a:p>
        </p:txBody>
      </p:sp>
    </p:spTree>
    <p:extLst>
      <p:ext uri="{BB962C8B-B14F-4D97-AF65-F5344CB8AC3E}">
        <p14:creationId xmlns:p14="http://schemas.microsoft.com/office/powerpoint/2010/main" val="37491022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25" name="Table 24"/>
          <p:cNvGraphicFramePr>
            <a:graphicFrameLocks noGrp="1"/>
          </p:cNvGraphicFramePr>
          <p:nvPr>
            <p:extLst>
              <p:ext uri="{D42A27DB-BD31-4B8C-83A1-F6EECF244321}">
                <p14:modId xmlns:p14="http://schemas.microsoft.com/office/powerpoint/2010/main" val="3108195117"/>
              </p:ext>
            </p:extLst>
          </p:nvPr>
        </p:nvGraphicFramePr>
        <p:xfrm>
          <a:off x="762000" y="228600"/>
          <a:ext cx="8825867" cy="7443216"/>
        </p:xfrm>
        <a:graphic>
          <a:graphicData uri="http://schemas.openxmlformats.org/drawingml/2006/table">
            <a:tbl>
              <a:tblPr/>
              <a:tblGrid>
                <a:gridCol w="4473384">
                  <a:extLst>
                    <a:ext uri="{9D8B030D-6E8A-4147-A177-3AD203B41FA5}">
                      <a16:colId xmlns:a16="http://schemas.microsoft.com/office/drawing/2014/main" val="3718753118"/>
                    </a:ext>
                  </a:extLst>
                </a:gridCol>
                <a:gridCol w="3054590">
                  <a:extLst>
                    <a:ext uri="{9D8B030D-6E8A-4147-A177-3AD203B41FA5}">
                      <a16:colId xmlns:a16="http://schemas.microsoft.com/office/drawing/2014/main" val="3463948510"/>
                    </a:ext>
                  </a:extLst>
                </a:gridCol>
                <a:gridCol w="1297893">
                  <a:extLst>
                    <a:ext uri="{9D8B030D-6E8A-4147-A177-3AD203B41FA5}">
                      <a16:colId xmlns:a16="http://schemas.microsoft.com/office/drawing/2014/main" val="3286632164"/>
                    </a:ext>
                  </a:extLst>
                </a:gridCol>
              </a:tblGrid>
              <a:tr h="310896">
                <a:tc>
                  <a:txBody>
                    <a:bodyPr/>
                    <a:lstStyle/>
                    <a:p>
                      <a:pPr algn="ctr" rtl="0" fontAlgn="b">
                        <a:spcBef>
                          <a:spcPts val="0"/>
                        </a:spcBef>
                        <a:spcAft>
                          <a:spcPts val="0"/>
                        </a:spcAft>
                      </a:pPr>
                      <a:r>
                        <a:rPr lang="en-US" sz="1400" b="1" i="0" u="none" strike="noStrike" dirty="0">
                          <a:solidFill>
                            <a:srgbClr val="000000"/>
                          </a:solidFill>
                          <a:effectLst/>
                          <a:latin typeface="+mj-lt"/>
                        </a:rPr>
                        <a:t>Journal </a:t>
                      </a:r>
                      <a:r>
                        <a:rPr lang="en-US" sz="1400" b="1" i="0" u="none" strike="noStrike" dirty="0" smtClean="0">
                          <a:solidFill>
                            <a:srgbClr val="000000"/>
                          </a:solidFill>
                          <a:effectLst/>
                          <a:latin typeface="+mj-lt"/>
                        </a:rPr>
                        <a:t>Names </a:t>
                      </a:r>
                      <a:endParaRPr lang="en-US" sz="1400" dirty="0">
                        <a:effectLst/>
                        <a:latin typeface="+mj-lt"/>
                      </a:endParaRPr>
                    </a:p>
                  </a:txBody>
                  <a:tcPr marL="50292" marR="50292" marT="51816" marB="51816"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ADA"/>
                    </a:solidFill>
                  </a:tcPr>
                </a:tc>
                <a:tc>
                  <a:txBody>
                    <a:bodyPr/>
                    <a:lstStyle/>
                    <a:p>
                      <a:pPr algn="ctr" rtl="0" fontAlgn="b">
                        <a:spcBef>
                          <a:spcPts val="0"/>
                        </a:spcBef>
                        <a:spcAft>
                          <a:spcPts val="0"/>
                        </a:spcAft>
                      </a:pPr>
                      <a:r>
                        <a:rPr lang="en-US" sz="1400" b="1" i="0" u="none" strike="noStrike" dirty="0">
                          <a:solidFill>
                            <a:srgbClr val="000000"/>
                          </a:solidFill>
                          <a:effectLst/>
                          <a:latin typeface="+mj-lt"/>
                        </a:rPr>
                        <a:t>Publisher</a:t>
                      </a:r>
                      <a:endParaRPr lang="en-US" sz="1400" dirty="0">
                        <a:effectLst/>
                        <a:latin typeface="+mj-lt"/>
                      </a:endParaRPr>
                    </a:p>
                  </a:txBody>
                  <a:tcPr marL="50292" marR="50292" marT="51816" marB="51816"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ADA"/>
                    </a:solidFill>
                  </a:tcPr>
                </a:tc>
                <a:tc>
                  <a:txBody>
                    <a:bodyPr/>
                    <a:lstStyle/>
                    <a:p>
                      <a:pPr algn="ctr" rtl="0" fontAlgn="b">
                        <a:spcBef>
                          <a:spcPts val="0"/>
                        </a:spcBef>
                        <a:spcAft>
                          <a:spcPts val="0"/>
                        </a:spcAft>
                      </a:pPr>
                      <a:r>
                        <a:rPr lang="en-US" sz="1400" b="1" i="0" u="none" strike="noStrike" dirty="0">
                          <a:solidFill>
                            <a:srgbClr val="000000"/>
                          </a:solidFill>
                          <a:effectLst/>
                          <a:latin typeface="+mj-lt"/>
                        </a:rPr>
                        <a:t>OA </a:t>
                      </a:r>
                      <a:r>
                        <a:rPr lang="en-US" sz="1400" b="1" i="0" u="none" strike="noStrike" dirty="0" smtClean="0">
                          <a:solidFill>
                            <a:srgbClr val="000000"/>
                          </a:solidFill>
                          <a:effectLst/>
                          <a:latin typeface="+mj-lt"/>
                        </a:rPr>
                        <a:t>Type</a:t>
                      </a:r>
                      <a:endParaRPr lang="en-US" sz="1400" dirty="0">
                        <a:effectLst/>
                        <a:latin typeface="+mj-lt"/>
                      </a:endParaRPr>
                    </a:p>
                  </a:txBody>
                  <a:tcPr marL="50292" marR="50292" marT="51816" marB="51816"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ADA"/>
                    </a:solidFill>
                  </a:tcPr>
                </a:tc>
                <a:extLst>
                  <a:ext uri="{0D108BD9-81ED-4DB2-BD59-A6C34878D82A}">
                    <a16:rowId xmlns:a16="http://schemas.microsoft.com/office/drawing/2014/main" val="3950493239"/>
                  </a:ext>
                </a:extLst>
              </a:tr>
              <a:tr h="345440">
                <a:tc>
                  <a:txBody>
                    <a:bodyPr/>
                    <a:lstStyle/>
                    <a:p>
                      <a:pPr algn="l" rtl="0" fontAlgn="b">
                        <a:spcBef>
                          <a:spcPts val="0"/>
                        </a:spcBef>
                        <a:spcAft>
                          <a:spcPts val="0"/>
                        </a:spcAft>
                      </a:pPr>
                      <a:r>
                        <a:rPr lang="en-US" sz="1600" dirty="0" smtClean="0">
                          <a:effectLst/>
                          <a:latin typeface="+mn-lt"/>
                        </a:rPr>
                        <a:t>BMC Public Health</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dirty="0" err="1" smtClean="0">
                          <a:effectLst/>
                          <a:latin typeface="+mn-lt"/>
                        </a:rPr>
                        <a:t>BioMed</a:t>
                      </a:r>
                      <a:r>
                        <a:rPr lang="en-US" sz="1600" baseline="0" dirty="0" smtClean="0">
                          <a:effectLst/>
                          <a:latin typeface="+mn-lt"/>
                        </a:rPr>
                        <a:t> Central</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600" b="1" i="0" u="none" strike="noStrike" dirty="0" smtClean="0">
                          <a:solidFill>
                            <a:srgbClr val="FF9900"/>
                          </a:solidFill>
                          <a:effectLst/>
                          <a:latin typeface="+mn-lt"/>
                        </a:rPr>
                        <a:t>Gold Open</a:t>
                      </a:r>
                      <a:r>
                        <a:rPr lang="en-US" sz="1600" b="0" i="0" u="none" strike="noStrike" dirty="0" smtClean="0">
                          <a:solidFill>
                            <a:srgbClr val="000000"/>
                          </a:solidFill>
                          <a:effectLst/>
                          <a:latin typeface="+mn-lt"/>
                        </a:rPr>
                        <a:t> </a:t>
                      </a:r>
                      <a:endParaRPr lang="en-US" sz="1600" dirty="0" smtClean="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45440">
                <a:tc>
                  <a:txBody>
                    <a:bodyPr/>
                    <a:lstStyle/>
                    <a:p>
                      <a:pPr algn="l" rtl="0" fontAlgn="b">
                        <a:spcBef>
                          <a:spcPts val="0"/>
                        </a:spcBef>
                        <a:spcAft>
                          <a:spcPts val="0"/>
                        </a:spcAft>
                      </a:pPr>
                      <a:r>
                        <a:rPr lang="en-US" sz="1600" b="0" i="0" u="none" strike="noStrike" dirty="0">
                          <a:solidFill>
                            <a:srgbClr val="000000"/>
                          </a:solidFill>
                          <a:effectLst/>
                          <a:latin typeface="+mn-lt"/>
                        </a:rPr>
                        <a:t>Cogent Engineering</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00"/>
                          </a:solidFill>
                          <a:effectLst/>
                          <a:latin typeface="+mn-lt"/>
                        </a:rPr>
                        <a:t>Cogent (T&amp;F imprint)</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1" i="0" u="none" strike="noStrike" dirty="0">
                          <a:solidFill>
                            <a:srgbClr val="FF9900"/>
                          </a:solidFill>
                          <a:effectLst/>
                          <a:latin typeface="+mn-lt"/>
                        </a:rPr>
                        <a:t>Gold Open</a:t>
                      </a:r>
                      <a:r>
                        <a:rPr lang="en-US" sz="1600" b="0" i="0" u="none" strike="noStrike" dirty="0">
                          <a:solidFill>
                            <a:srgbClr val="000000"/>
                          </a:solidFill>
                          <a:effectLst/>
                          <a:latin typeface="+mn-lt"/>
                        </a:rPr>
                        <a:t>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5440">
                <a:tc>
                  <a:txBody>
                    <a:bodyPr/>
                    <a:lstStyle/>
                    <a:p>
                      <a:pPr algn="l" rtl="0" fontAlgn="b">
                        <a:spcBef>
                          <a:spcPts val="0"/>
                        </a:spcBef>
                        <a:spcAft>
                          <a:spcPts val="0"/>
                        </a:spcAft>
                      </a:pPr>
                      <a:r>
                        <a:rPr lang="en-US" sz="1600" b="0" i="0" u="none" strike="noStrike" dirty="0">
                          <a:solidFill>
                            <a:srgbClr val="000000"/>
                          </a:solidFill>
                          <a:effectLst/>
                          <a:latin typeface="+mn-lt"/>
                        </a:rPr>
                        <a:t>Cogent Environmental Science</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00"/>
                          </a:solidFill>
                          <a:effectLst/>
                          <a:latin typeface="+mn-lt"/>
                        </a:rPr>
                        <a:t>Cogent (T&amp;F imprint)</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1" i="0" u="none" strike="noStrike" dirty="0">
                          <a:solidFill>
                            <a:srgbClr val="FF9900"/>
                          </a:solidFill>
                          <a:effectLst/>
                          <a:latin typeface="+mn-lt"/>
                        </a:rPr>
                        <a:t>Gold Open</a:t>
                      </a:r>
                      <a:r>
                        <a:rPr lang="en-US" sz="1600" b="0" i="0" u="none" strike="noStrike" dirty="0">
                          <a:solidFill>
                            <a:srgbClr val="000000"/>
                          </a:solidFill>
                          <a:effectLst/>
                          <a:latin typeface="+mn-lt"/>
                        </a:rPr>
                        <a:t>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45440">
                <a:tc>
                  <a:txBody>
                    <a:bodyPr/>
                    <a:lstStyle/>
                    <a:p>
                      <a:pPr algn="l" rtl="0" fontAlgn="b">
                        <a:spcBef>
                          <a:spcPts val="0"/>
                        </a:spcBef>
                        <a:spcAft>
                          <a:spcPts val="0"/>
                        </a:spcAft>
                      </a:pPr>
                      <a:r>
                        <a:rPr lang="en-US" sz="1600" b="0" i="0" u="none" strike="noStrike" dirty="0">
                          <a:solidFill>
                            <a:srgbClr val="000000"/>
                          </a:solidFill>
                          <a:effectLst/>
                          <a:latin typeface="+mn-lt"/>
                        </a:rPr>
                        <a:t>Colloids and Surfaces B: </a:t>
                      </a:r>
                      <a:r>
                        <a:rPr lang="en-US" sz="1600" b="0" i="0" u="none" strike="noStrike" dirty="0" err="1">
                          <a:solidFill>
                            <a:srgbClr val="000000"/>
                          </a:solidFill>
                          <a:effectLst/>
                          <a:latin typeface="+mn-lt"/>
                        </a:rPr>
                        <a:t>Biointerfaces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00"/>
                          </a:solidFill>
                          <a:effectLst/>
                          <a:latin typeface="+mn-lt"/>
                        </a:rPr>
                        <a:t>Elsevier</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FF"/>
                          </a:solidFill>
                          <a:effectLst/>
                          <a:latin typeface="+mn-lt"/>
                        </a:rPr>
                        <a:t>hybrid</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45440">
                <a:tc>
                  <a:txBody>
                    <a:bodyPr/>
                    <a:lstStyle/>
                    <a:p>
                      <a:pPr algn="l" rtl="0" fontAlgn="b">
                        <a:spcBef>
                          <a:spcPts val="0"/>
                        </a:spcBef>
                        <a:spcAft>
                          <a:spcPts val="0"/>
                        </a:spcAft>
                      </a:pPr>
                      <a:r>
                        <a:rPr lang="en-US" sz="1600" b="0" i="0" u="none" strike="noStrike" dirty="0">
                          <a:solidFill>
                            <a:srgbClr val="000000"/>
                          </a:solidFill>
                          <a:effectLst/>
                          <a:latin typeface="+mn-lt"/>
                        </a:rPr>
                        <a:t>Communication and Critical/Cultural Studies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00"/>
                          </a:solidFill>
                          <a:effectLst/>
                          <a:latin typeface="+mn-lt"/>
                        </a:rPr>
                        <a:t>Taylor &amp; Francis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FF"/>
                          </a:solidFill>
                          <a:effectLst/>
                          <a:latin typeface="+mn-lt"/>
                        </a:rPr>
                        <a:t>hybrid</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45440">
                <a:tc>
                  <a:txBody>
                    <a:bodyPr/>
                    <a:lstStyle/>
                    <a:p>
                      <a:pPr algn="l" rtl="0" fontAlgn="b">
                        <a:spcBef>
                          <a:spcPts val="0"/>
                        </a:spcBef>
                        <a:spcAft>
                          <a:spcPts val="0"/>
                        </a:spcAft>
                      </a:pPr>
                      <a:r>
                        <a:rPr lang="en-US" sz="1600" b="0" i="0" u="none" strike="noStrike" dirty="0">
                          <a:solidFill>
                            <a:srgbClr val="000000"/>
                          </a:solidFill>
                          <a:effectLst/>
                          <a:latin typeface="+mn-lt"/>
                        </a:rPr>
                        <a:t>Frontiers in Physiology</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0" i="0" u="none" strike="noStrike" dirty="0">
                          <a:solidFill>
                            <a:srgbClr val="000000"/>
                          </a:solidFill>
                          <a:effectLst/>
                          <a:latin typeface="+mn-lt"/>
                        </a:rPr>
                        <a:t>Frontiers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spcBef>
                          <a:spcPts val="0"/>
                        </a:spcBef>
                        <a:spcAft>
                          <a:spcPts val="0"/>
                        </a:spcAft>
                      </a:pPr>
                      <a:r>
                        <a:rPr lang="en-US" sz="1600" b="1" i="0" u="none" strike="noStrike" dirty="0">
                          <a:solidFill>
                            <a:srgbClr val="FF9900"/>
                          </a:solidFill>
                          <a:effectLst/>
                          <a:latin typeface="+mn-lt"/>
                        </a:rPr>
                        <a:t>Gold Open</a:t>
                      </a:r>
                      <a:r>
                        <a:rPr lang="en-US" sz="1600" b="0" i="0" u="none" strike="noStrike" dirty="0">
                          <a:solidFill>
                            <a:srgbClr val="000000"/>
                          </a:solidFill>
                          <a:effectLst/>
                          <a:latin typeface="+mn-lt"/>
                        </a:rPr>
                        <a:t>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0478899"/>
                  </a:ext>
                </a:extLst>
              </a:tr>
              <a:tr h="345440">
                <a:tc>
                  <a:txBody>
                    <a:bodyPr/>
                    <a:lstStyle/>
                    <a:p>
                      <a:pPr algn="l" rtl="0" fontAlgn="b">
                        <a:lnSpc>
                          <a:spcPct val="100000"/>
                        </a:lnSpc>
                        <a:spcBef>
                          <a:spcPts val="0"/>
                        </a:spcBef>
                        <a:spcAft>
                          <a:spcPts val="0"/>
                        </a:spcAft>
                      </a:pPr>
                      <a:r>
                        <a:rPr lang="en-US" sz="1600" dirty="0" smtClean="0">
                          <a:effectLst/>
                          <a:latin typeface="+mn-lt"/>
                        </a:rPr>
                        <a:t>International</a:t>
                      </a:r>
                      <a:r>
                        <a:rPr lang="en-US" sz="1600" baseline="0" dirty="0" smtClean="0">
                          <a:effectLst/>
                          <a:latin typeface="+mn-lt"/>
                        </a:rPr>
                        <a:t> Journal of Medical Education</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dirty="0" smtClean="0">
                          <a:effectLst/>
                          <a:latin typeface="+mn-lt"/>
                        </a:rPr>
                        <a:t>IJME</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600" b="1" i="0" u="none" strike="noStrike" dirty="0" smtClean="0">
                          <a:solidFill>
                            <a:srgbClr val="FF9900"/>
                          </a:solidFill>
                          <a:effectLst/>
                          <a:latin typeface="+mn-lt"/>
                        </a:rPr>
                        <a:t>Gold Open</a:t>
                      </a:r>
                      <a:r>
                        <a:rPr lang="en-US" sz="1600" b="0" i="0" u="none" strike="noStrike" dirty="0" smtClean="0">
                          <a:solidFill>
                            <a:srgbClr val="000000"/>
                          </a:solidFill>
                          <a:effectLst/>
                          <a:latin typeface="+mn-lt"/>
                        </a:rPr>
                        <a:t> </a:t>
                      </a:r>
                      <a:endParaRPr lang="en-US" sz="1600" dirty="0" smtClean="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829056">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Journal of Biological Chemistry</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American Society for Biochemistry and Molecular Biology</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1" i="0" u="none" strike="noStrike" dirty="0">
                          <a:solidFill>
                            <a:srgbClr val="FF9900"/>
                          </a:solidFill>
                          <a:effectLst/>
                          <a:latin typeface="+mn-lt"/>
                        </a:rPr>
                        <a:t>Gold Open</a:t>
                      </a:r>
                      <a:r>
                        <a:rPr lang="en-US" sz="1600" b="0" i="0" u="none" strike="noStrike" dirty="0">
                          <a:solidFill>
                            <a:srgbClr val="000000"/>
                          </a:solidFill>
                          <a:effectLst/>
                          <a:latin typeface="+mn-lt"/>
                        </a:rPr>
                        <a:t>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478592"/>
                  </a:ext>
                </a:extLst>
              </a:tr>
              <a:tr h="345440">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600" dirty="0" smtClean="0">
                          <a:effectLst/>
                          <a:latin typeface="+mn-lt"/>
                        </a:rPr>
                        <a:t>Journal of Cytology</a:t>
                      </a:r>
                      <a:r>
                        <a:rPr lang="en-US" sz="1600" baseline="0" dirty="0" smtClean="0">
                          <a:effectLst/>
                          <a:latin typeface="+mn-lt"/>
                        </a:rPr>
                        <a:t> &amp; Histology</a:t>
                      </a:r>
                      <a:endParaRPr lang="en-US" sz="1600" dirty="0" smtClean="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dirty="0" smtClean="0">
                          <a:effectLst/>
                          <a:latin typeface="+mn-lt"/>
                        </a:rPr>
                        <a:t>OMICS International</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600" b="1" i="0" u="none" strike="noStrike" dirty="0" smtClean="0">
                          <a:solidFill>
                            <a:srgbClr val="FF9900"/>
                          </a:solidFill>
                          <a:effectLst/>
                          <a:latin typeface="+mn-lt"/>
                        </a:rPr>
                        <a:t>Gold Open</a:t>
                      </a:r>
                      <a:r>
                        <a:rPr lang="en-US" sz="1600" b="0" i="0" u="none" strike="noStrike" dirty="0" smtClean="0">
                          <a:solidFill>
                            <a:srgbClr val="000000"/>
                          </a:solidFill>
                          <a:effectLst/>
                          <a:latin typeface="+mn-lt"/>
                        </a:rPr>
                        <a:t> </a:t>
                      </a:r>
                      <a:endParaRPr lang="en-US" sz="1600" dirty="0" smtClean="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587248">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Journal of Patient-Reported Outcomes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International Society for Quality of Life Research</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1" i="0" u="none" strike="noStrike" dirty="0">
                          <a:solidFill>
                            <a:srgbClr val="FF9900"/>
                          </a:solidFill>
                          <a:effectLst/>
                          <a:latin typeface="+mn-lt"/>
                        </a:rPr>
                        <a:t>Gold Open</a:t>
                      </a:r>
                      <a:r>
                        <a:rPr lang="en-US" sz="1600" b="0" i="0" u="none" strike="noStrike" dirty="0">
                          <a:solidFill>
                            <a:srgbClr val="000000"/>
                          </a:solidFill>
                          <a:effectLst/>
                          <a:latin typeface="+mn-lt"/>
                        </a:rPr>
                        <a:t>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8225489"/>
                  </a:ext>
                </a:extLst>
              </a:tr>
              <a:tr h="345440">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Journal of Visualized Experiments (JOVE)</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JOVE  - video publication</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FF"/>
                          </a:solidFill>
                          <a:effectLst/>
                          <a:latin typeface="+mn-lt"/>
                        </a:rPr>
                        <a:t>hybrid</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45440">
                <a:tc>
                  <a:txBody>
                    <a:bodyPr/>
                    <a:lstStyle/>
                    <a:p>
                      <a:pPr algn="l" rtl="0" fontAlgn="b">
                        <a:lnSpc>
                          <a:spcPct val="100000"/>
                        </a:lnSpc>
                        <a:spcBef>
                          <a:spcPts val="0"/>
                        </a:spcBef>
                        <a:spcAft>
                          <a:spcPts val="0"/>
                        </a:spcAft>
                      </a:pPr>
                      <a:r>
                        <a:rPr lang="en-US" sz="1600" dirty="0" smtClean="0">
                          <a:effectLst/>
                          <a:latin typeface="+mn-lt"/>
                        </a:rPr>
                        <a:t>Medical Science Monitor Basic Research</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dirty="0" smtClean="0">
                          <a:effectLst/>
                          <a:latin typeface="+mn-lt"/>
                        </a:rPr>
                        <a:t>International</a:t>
                      </a:r>
                      <a:r>
                        <a:rPr lang="en-US" sz="1600" baseline="0" dirty="0" smtClean="0">
                          <a:effectLst/>
                          <a:latin typeface="+mn-lt"/>
                        </a:rPr>
                        <a:t> Scientific Information</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600" b="1" i="0" u="none" strike="noStrike" dirty="0" smtClean="0">
                          <a:solidFill>
                            <a:srgbClr val="FF9900"/>
                          </a:solidFill>
                          <a:effectLst/>
                          <a:latin typeface="+mn-lt"/>
                        </a:rPr>
                        <a:t>Gold Open</a:t>
                      </a:r>
                      <a:endParaRPr lang="en-US" sz="1600" dirty="0" smtClean="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345440">
                <a:tc>
                  <a:txBody>
                    <a:bodyPr/>
                    <a:lstStyle/>
                    <a:p>
                      <a:pPr algn="l" rtl="0" fontAlgn="b">
                        <a:lnSpc>
                          <a:spcPct val="100000"/>
                        </a:lnSpc>
                        <a:spcBef>
                          <a:spcPts val="0"/>
                        </a:spcBef>
                        <a:spcAft>
                          <a:spcPts val="0"/>
                        </a:spcAft>
                      </a:pPr>
                      <a:r>
                        <a:rPr lang="en-US" sz="1600" b="0" i="0" u="none" strike="noStrike" dirty="0" err="1">
                          <a:solidFill>
                            <a:srgbClr val="000000"/>
                          </a:solidFill>
                          <a:effectLst/>
                          <a:latin typeface="+mn-lt"/>
                        </a:rPr>
                        <a:t>Oncotarget</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333333"/>
                          </a:solidFill>
                          <a:effectLst/>
                          <a:latin typeface="+mn-lt"/>
                        </a:rPr>
                        <a:t>Impact Journals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1" i="0" u="none" strike="noStrike" dirty="0">
                          <a:solidFill>
                            <a:srgbClr val="FF9900"/>
                          </a:solidFill>
                          <a:effectLst/>
                          <a:latin typeface="+mn-lt"/>
                        </a:rPr>
                        <a:t>Gold Open</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345440">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PLOS ONE</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err="1" smtClean="0">
                          <a:solidFill>
                            <a:srgbClr val="000000"/>
                          </a:solidFill>
                          <a:effectLst/>
                          <a:latin typeface="+mn-lt"/>
                        </a:rPr>
                        <a:t>PLoS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1" i="0" u="none" strike="noStrike" dirty="0">
                          <a:solidFill>
                            <a:srgbClr val="FF9900"/>
                          </a:solidFill>
                          <a:effectLst/>
                          <a:latin typeface="+mn-lt"/>
                        </a:rPr>
                        <a:t>Gold Open</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345440">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PLOS Genetics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600" dirty="0" err="1">
                          <a:effectLst/>
                          <a:latin typeface="+mn-lt"/>
                        </a:rPr>
                        <a:t>P</a:t>
                      </a:r>
                      <a:r>
                        <a:rPr lang="en-US" sz="1600" dirty="0" err="1" smtClean="0">
                          <a:effectLst/>
                          <a:latin typeface="+mn-lt"/>
                        </a:rPr>
                        <a:t>LoS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1" i="0" u="none" strike="noStrike" dirty="0">
                          <a:solidFill>
                            <a:srgbClr val="FF9900"/>
                          </a:solidFill>
                          <a:effectLst/>
                          <a:latin typeface="+mn-lt"/>
                        </a:rPr>
                        <a:t>Gold Open</a:t>
                      </a:r>
                      <a:r>
                        <a:rPr lang="en-US" sz="1600" b="0" i="0" u="none" strike="noStrike" dirty="0">
                          <a:solidFill>
                            <a:srgbClr val="000000"/>
                          </a:solidFill>
                          <a:effectLst/>
                          <a:latin typeface="+mn-lt"/>
                        </a:rPr>
                        <a:t> </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345440">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Stem Cell Research</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Elsevier</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1" i="0" u="none" strike="noStrike" dirty="0">
                          <a:solidFill>
                            <a:srgbClr val="FF9900"/>
                          </a:solidFill>
                          <a:effectLst/>
                          <a:latin typeface="+mn-lt"/>
                        </a:rPr>
                        <a:t>Gold Open</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587248">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Wiley Interdisciplinary Reviews: Computational Statistics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00"/>
                          </a:solidFill>
                          <a:effectLst/>
                          <a:latin typeface="+mn-lt"/>
                        </a:rPr>
                        <a:t>Wiley- WIREs</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lnSpc>
                          <a:spcPct val="100000"/>
                        </a:lnSpc>
                        <a:spcBef>
                          <a:spcPts val="0"/>
                        </a:spcBef>
                        <a:spcAft>
                          <a:spcPts val="0"/>
                        </a:spcAft>
                      </a:pPr>
                      <a:r>
                        <a:rPr lang="en-US" sz="1600" b="0" i="0" u="none" strike="noStrike" dirty="0">
                          <a:solidFill>
                            <a:srgbClr val="0000FF"/>
                          </a:solidFill>
                          <a:effectLst/>
                          <a:latin typeface="+mn-lt"/>
                        </a:rPr>
                        <a:t>hybrid</a:t>
                      </a:r>
                      <a:endParaRPr lang="en-US" sz="1600" dirty="0">
                        <a:effectLst/>
                        <a:latin typeface="+mn-lt"/>
                      </a:endParaRPr>
                    </a:p>
                  </a:txBody>
                  <a:tcPr marL="50292" marR="50292" marT="51816" marB="51816"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34227516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Shape 431"/>
          <p:cNvSpPr txBox="1"/>
          <p:nvPr/>
        </p:nvSpPr>
        <p:spPr>
          <a:xfrm>
            <a:off x="3429000" y="1524000"/>
            <a:ext cx="4376130" cy="698940"/>
          </a:xfrm>
          <a:prstGeom prst="rect">
            <a:avLst/>
          </a:prstGeom>
          <a:noFill/>
          <a:ln>
            <a:noFill/>
          </a:ln>
        </p:spPr>
        <p:txBody>
          <a:bodyPr wrap="square" lIns="100568" tIns="50270" rIns="100568" bIns="50270" anchor="t" anchorCtr="0">
            <a:noAutofit/>
          </a:bodyPr>
          <a:lstStyle/>
          <a:p>
            <a:pPr>
              <a:spcBef>
                <a:spcPts val="0"/>
              </a:spcBef>
              <a:buSzPct val="25000"/>
            </a:pPr>
            <a:r>
              <a:rPr lang="en" sz="3300" b="1" dirty="0">
                <a:solidFill>
                  <a:schemeClr val="dk1"/>
                </a:solidFill>
                <a:latin typeface="Calibri"/>
                <a:ea typeface="Calibri"/>
                <a:cs typeface="Calibri"/>
                <a:sym typeface="Calibri"/>
              </a:rPr>
              <a:t>Open Access Pledge</a:t>
            </a:r>
          </a:p>
        </p:txBody>
      </p:sp>
      <p:pic>
        <p:nvPicPr>
          <p:cNvPr id="6" name="Shape 433" descr="OU-stacked-Sail_Libraries_2c_blk-gold.jpg"/>
          <p:cNvPicPr preferRelativeResize="0"/>
          <p:nvPr/>
        </p:nvPicPr>
        <p:blipFill>
          <a:blip r:embed="rId4">
            <a:alphaModFix/>
          </a:blip>
          <a:stretch>
            <a:fillRect/>
          </a:stretch>
        </p:blipFill>
        <p:spPr>
          <a:xfrm>
            <a:off x="4038600" y="304800"/>
            <a:ext cx="2252663" cy="1204913"/>
          </a:xfrm>
          <a:prstGeom prst="rect">
            <a:avLst/>
          </a:prstGeom>
          <a:noFill/>
          <a:ln>
            <a:noFill/>
          </a:ln>
        </p:spPr>
      </p:pic>
      <p:sp>
        <p:nvSpPr>
          <p:cNvPr id="7" name="Shape 434"/>
          <p:cNvSpPr txBox="1"/>
          <p:nvPr/>
        </p:nvSpPr>
        <p:spPr>
          <a:xfrm>
            <a:off x="1219200" y="2362200"/>
            <a:ext cx="2679600" cy="583110"/>
          </a:xfrm>
          <a:prstGeom prst="rect">
            <a:avLst/>
          </a:prstGeom>
          <a:noFill/>
          <a:ln>
            <a:noFill/>
          </a:ln>
        </p:spPr>
        <p:txBody>
          <a:bodyPr wrap="square" lIns="100568" tIns="100568" rIns="100568" bIns="100568" anchor="t" anchorCtr="0">
            <a:noAutofit/>
          </a:bodyPr>
          <a:lstStyle/>
          <a:p>
            <a:pPr>
              <a:spcBef>
                <a:spcPts val="0"/>
              </a:spcBef>
            </a:pPr>
            <a:r>
              <a:rPr lang="en" sz="2640" dirty="0"/>
              <a:t>Kresge Library</a:t>
            </a:r>
          </a:p>
        </p:txBody>
      </p:sp>
      <p:sp>
        <p:nvSpPr>
          <p:cNvPr id="8" name="Shape 435"/>
          <p:cNvSpPr txBox="1"/>
          <p:nvPr/>
        </p:nvSpPr>
        <p:spPr>
          <a:xfrm>
            <a:off x="6019800" y="2362200"/>
            <a:ext cx="3685110" cy="583110"/>
          </a:xfrm>
          <a:prstGeom prst="rect">
            <a:avLst/>
          </a:prstGeom>
          <a:noFill/>
          <a:ln>
            <a:noFill/>
          </a:ln>
        </p:spPr>
        <p:txBody>
          <a:bodyPr wrap="square" lIns="100568" tIns="100568" rIns="100568" bIns="100568" anchor="t" anchorCtr="0">
            <a:noAutofit/>
          </a:bodyPr>
          <a:lstStyle/>
          <a:p>
            <a:pPr>
              <a:spcBef>
                <a:spcPts val="0"/>
              </a:spcBef>
            </a:pPr>
            <a:r>
              <a:rPr lang="en" sz="2640" dirty="0"/>
              <a:t>OUWB Medical Library</a:t>
            </a:r>
          </a:p>
        </p:txBody>
      </p:sp>
      <p:sp>
        <p:nvSpPr>
          <p:cNvPr id="9" name="Shape 436"/>
          <p:cNvSpPr txBox="1"/>
          <p:nvPr/>
        </p:nvSpPr>
        <p:spPr>
          <a:xfrm>
            <a:off x="1447800" y="3657600"/>
            <a:ext cx="7858620" cy="3252275"/>
          </a:xfrm>
          <a:prstGeom prst="rect">
            <a:avLst/>
          </a:prstGeom>
          <a:noFill/>
          <a:ln>
            <a:noFill/>
          </a:ln>
        </p:spPr>
        <p:txBody>
          <a:bodyPr wrap="square" lIns="100568" tIns="100568" rIns="100568" bIns="100568" anchor="ctr" anchorCtr="0">
            <a:noAutofit/>
          </a:bodyPr>
          <a:lstStyle/>
          <a:p>
            <a:pPr marL="439420" indent="-285750">
              <a:lnSpc>
                <a:spcPct val="115000"/>
              </a:lnSpc>
              <a:spcBef>
                <a:spcPts val="0"/>
              </a:spcBef>
              <a:buClr>
                <a:schemeClr val="dk1"/>
              </a:buClr>
              <a:buFont typeface="Arial"/>
              <a:buChar char="•"/>
            </a:pPr>
            <a:r>
              <a:rPr lang="en" sz="2000" dirty="0">
                <a:solidFill>
                  <a:schemeClr val="dk1"/>
                </a:solidFill>
              </a:rPr>
              <a:t>Make our own research freely available whenever possible by seeking publishers that have either adopted open access policies, publish content online without restriction, and/or allow authors to self-archive their publications on the web; </a:t>
            </a:r>
            <a:endParaRPr lang="en-US" sz="2000" dirty="0" smtClean="0">
              <a:solidFill>
                <a:schemeClr val="dk1"/>
              </a:solidFill>
            </a:endParaRPr>
          </a:p>
          <a:p>
            <a:pPr marL="439420" indent="-285750">
              <a:lnSpc>
                <a:spcPct val="115000"/>
              </a:lnSpc>
              <a:spcBef>
                <a:spcPts val="0"/>
              </a:spcBef>
              <a:buClr>
                <a:schemeClr val="dk1"/>
              </a:buClr>
              <a:buFont typeface="Arial"/>
              <a:buChar char="•"/>
            </a:pPr>
            <a:endParaRPr lang="en" sz="2000" dirty="0">
              <a:solidFill>
                <a:schemeClr val="dk1"/>
              </a:solidFill>
            </a:endParaRPr>
          </a:p>
          <a:p>
            <a:pPr marL="439420" indent="-285750">
              <a:lnSpc>
                <a:spcPct val="115000"/>
              </a:lnSpc>
              <a:spcBef>
                <a:spcPts val="0"/>
              </a:spcBef>
              <a:buClr>
                <a:schemeClr val="dk1"/>
              </a:buClr>
              <a:buFont typeface="Arial"/>
              <a:buChar char="•"/>
            </a:pPr>
            <a:r>
              <a:rPr lang="en" sz="2000" dirty="0">
                <a:solidFill>
                  <a:schemeClr val="dk1"/>
                </a:solidFill>
              </a:rPr>
              <a:t>Link to and/or self-archive our publications to make them freely available</a:t>
            </a:r>
            <a:r>
              <a:rPr lang="en" sz="2000" dirty="0" smtClean="0">
                <a:solidFill>
                  <a:schemeClr val="dk1"/>
                </a:solidFill>
              </a:rPr>
              <a:t>;</a:t>
            </a:r>
            <a:endParaRPr lang="en-US" sz="2000" dirty="0" smtClean="0">
              <a:solidFill>
                <a:schemeClr val="dk1"/>
              </a:solidFill>
            </a:endParaRPr>
          </a:p>
          <a:p>
            <a:pPr marL="439420" indent="-285750">
              <a:lnSpc>
                <a:spcPct val="115000"/>
              </a:lnSpc>
              <a:spcBef>
                <a:spcPts val="0"/>
              </a:spcBef>
              <a:buClr>
                <a:schemeClr val="dk1"/>
              </a:buClr>
              <a:buFont typeface="Arial"/>
              <a:buChar char="•"/>
            </a:pPr>
            <a:endParaRPr lang="en" sz="2000" dirty="0">
              <a:solidFill>
                <a:schemeClr val="dk1"/>
              </a:solidFill>
            </a:endParaRPr>
          </a:p>
          <a:p>
            <a:pPr marL="439420" indent="-285750">
              <a:lnSpc>
                <a:spcPct val="115000"/>
              </a:lnSpc>
              <a:spcBef>
                <a:spcPts val="0"/>
              </a:spcBef>
              <a:buClr>
                <a:schemeClr val="dk1"/>
              </a:buClr>
              <a:buFont typeface="Arial"/>
              <a:buChar char="•"/>
            </a:pPr>
            <a:r>
              <a:rPr lang="en" sz="2000" dirty="0">
                <a:solidFill>
                  <a:schemeClr val="dk1"/>
                </a:solidFill>
              </a:rPr>
              <a:t>Give equal consideration to peer-reviewed articles published in open access journals during the tenure and promotion process and encourage this practice throughout the university</a:t>
            </a:r>
            <a:r>
              <a:rPr lang="en" sz="2000" dirty="0" smtClean="0">
                <a:solidFill>
                  <a:schemeClr val="dk1"/>
                </a:solidFill>
              </a:rPr>
              <a:t>.</a:t>
            </a:r>
            <a:endParaRPr lang="en-US" sz="2000" dirty="0" smtClean="0">
              <a:solidFill>
                <a:schemeClr val="dk1"/>
              </a:solidFill>
            </a:endParaRPr>
          </a:p>
          <a:p>
            <a:pPr marL="153670">
              <a:lnSpc>
                <a:spcPct val="115000"/>
              </a:lnSpc>
              <a:spcBef>
                <a:spcPts val="0"/>
              </a:spcBef>
              <a:buClr>
                <a:schemeClr val="dk1"/>
              </a:buClr>
            </a:pPr>
            <a:r>
              <a:rPr lang="en" dirty="0" smtClean="0">
                <a:solidFill>
                  <a:schemeClr val="dk1"/>
                </a:solidFill>
              </a:rPr>
              <a:t>  </a:t>
            </a:r>
            <a:endParaRPr lang="en-US" dirty="0" smtClean="0">
              <a:solidFill>
                <a:schemeClr val="dk1"/>
              </a:solidFill>
            </a:endParaRPr>
          </a:p>
          <a:p>
            <a:pPr marL="153670" algn="r">
              <a:lnSpc>
                <a:spcPct val="115000"/>
              </a:lnSpc>
              <a:spcBef>
                <a:spcPts val="0"/>
              </a:spcBef>
              <a:buClr>
                <a:schemeClr val="dk1"/>
              </a:buClr>
            </a:pPr>
            <a:r>
              <a:rPr lang="en" sz="1100" i="1" dirty="0" smtClean="0">
                <a:solidFill>
                  <a:schemeClr val="dk1"/>
                </a:solidFill>
              </a:rPr>
              <a:t>Adopted </a:t>
            </a:r>
            <a:r>
              <a:rPr lang="en" sz="1100" i="1" dirty="0">
                <a:solidFill>
                  <a:schemeClr val="dk1"/>
                </a:solidFill>
              </a:rPr>
              <a:t>by unanimous vote Nov. 2016</a:t>
            </a:r>
          </a:p>
        </p:txBody>
      </p:sp>
    </p:spTree>
    <p:extLst>
      <p:ext uri="{BB962C8B-B14F-4D97-AF65-F5344CB8AC3E}">
        <p14:creationId xmlns:p14="http://schemas.microsoft.com/office/powerpoint/2010/main" val="3967239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PT backdrop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25442" y="457200"/>
            <a:ext cx="9982200" cy="6186309"/>
          </a:xfrm>
          <a:prstGeom prst="rect">
            <a:avLst/>
          </a:prstGeom>
        </p:spPr>
        <p:txBody>
          <a:bodyPr wrap="square">
            <a:spAutoFit/>
          </a:bodyPr>
          <a:lstStyle/>
          <a:p>
            <a:pPr algn="ctr">
              <a:spcBef>
                <a:spcPts val="0"/>
              </a:spcBef>
              <a:spcAft>
                <a:spcPts val="0"/>
              </a:spcAft>
            </a:pPr>
            <a:r>
              <a:rPr lang="en-US" sz="3600" b="1" i="1" strike="noStrike" dirty="0" smtClean="0">
                <a:solidFill>
                  <a:schemeClr val="accent3"/>
                </a:solidFill>
                <a:effectLst/>
                <a:latin typeface="+mn-lt"/>
              </a:rPr>
              <a:t>Open Access (OA)</a:t>
            </a:r>
            <a:r>
              <a:rPr lang="en-US" sz="3200" b="1" i="1" strike="noStrike" dirty="0" smtClean="0">
                <a:solidFill>
                  <a:srgbClr val="3F3F3F"/>
                </a:solidFill>
                <a:effectLst/>
                <a:latin typeface="+mn-lt"/>
              </a:rPr>
              <a:t> </a:t>
            </a:r>
          </a:p>
          <a:p>
            <a:pPr algn="ctr">
              <a:spcBef>
                <a:spcPts val="0"/>
              </a:spcBef>
              <a:spcAft>
                <a:spcPts val="0"/>
              </a:spcAft>
            </a:pPr>
            <a:r>
              <a:rPr lang="en-US" sz="3200" b="1" i="1" u="none" strike="noStrike" dirty="0" smtClean="0">
                <a:solidFill>
                  <a:srgbClr val="3F3F3F"/>
                </a:solidFill>
                <a:effectLst/>
                <a:latin typeface="+mn-lt"/>
              </a:rPr>
              <a:t>is free, immediate access to scholarly information online, along with the right to use and reuse that information </a:t>
            </a:r>
            <a:r>
              <a:rPr lang="en-US" sz="3200" b="0" i="1" u="none" strike="noStrike" dirty="0" smtClean="0">
                <a:solidFill>
                  <a:srgbClr val="3F3F3F"/>
                </a:solidFill>
                <a:effectLst/>
                <a:latin typeface="+mn-lt"/>
              </a:rPr>
              <a:t>(SPARC)</a:t>
            </a:r>
            <a:endParaRPr lang="en-US" sz="3200" b="0" dirty="0" smtClean="0">
              <a:effectLst/>
              <a:latin typeface="+mn-lt"/>
            </a:endParaRPr>
          </a:p>
          <a:p>
            <a:pPr algn="ctr">
              <a:spcBef>
                <a:spcPts val="0"/>
              </a:spcBef>
              <a:spcAft>
                <a:spcPts val="0"/>
              </a:spcAft>
            </a:pPr>
            <a:r>
              <a:rPr lang="en-US" sz="3200" b="0" dirty="0" smtClean="0">
                <a:effectLst/>
                <a:latin typeface="+mn-lt"/>
              </a:rPr>
              <a:t/>
            </a:r>
            <a:br>
              <a:rPr lang="en-US" sz="3200" b="0" dirty="0" smtClean="0">
                <a:effectLst/>
                <a:latin typeface="+mn-lt"/>
              </a:rPr>
            </a:br>
            <a:r>
              <a:rPr lang="en-US" sz="3200" b="0" dirty="0" smtClean="0">
                <a:effectLst/>
                <a:latin typeface="+mn-lt"/>
              </a:rPr>
              <a:t/>
            </a:r>
            <a:br>
              <a:rPr lang="en-US" sz="3200" b="0" dirty="0" smtClean="0">
                <a:effectLst/>
                <a:latin typeface="+mn-lt"/>
              </a:rPr>
            </a:br>
            <a:r>
              <a:rPr lang="en-US" sz="3600" b="1" i="1" strike="noStrike" dirty="0" smtClean="0">
                <a:solidFill>
                  <a:schemeClr val="accent3"/>
                </a:solidFill>
                <a:effectLst/>
                <a:latin typeface="+mn-lt"/>
              </a:rPr>
              <a:t>OA Week </a:t>
            </a:r>
          </a:p>
          <a:p>
            <a:pPr algn="ctr">
              <a:spcBef>
                <a:spcPts val="0"/>
              </a:spcBef>
              <a:spcAft>
                <a:spcPts val="0"/>
              </a:spcAft>
            </a:pPr>
            <a:r>
              <a:rPr lang="en-US" sz="3200" b="1" i="1" u="none" strike="noStrike" dirty="0" smtClean="0">
                <a:solidFill>
                  <a:srgbClr val="3F3F3F"/>
                </a:solidFill>
                <a:effectLst/>
                <a:latin typeface="+mn-lt"/>
              </a:rPr>
              <a:t>is a global event to promote the potential benefits of Open Access and to help inspire wider participation in helping to make Open Access a new norm in scholarship and research</a:t>
            </a:r>
            <a:endParaRPr lang="en-US" b="1" i="1" dirty="0" smtClean="0">
              <a:effectLst/>
            </a:endParaRPr>
          </a:p>
          <a:p>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Shape 424" descr="big-data_small.jpg"/>
          <p:cNvPicPr preferRelativeResize="0"/>
          <p:nvPr/>
        </p:nvPicPr>
        <p:blipFill>
          <a:blip r:embed="rId4">
            <a:alphaModFix/>
          </a:blip>
          <a:stretch>
            <a:fillRect/>
          </a:stretch>
        </p:blipFill>
        <p:spPr>
          <a:xfrm>
            <a:off x="4267200" y="1295400"/>
            <a:ext cx="1738342" cy="1488849"/>
          </a:xfrm>
          <a:prstGeom prst="rect">
            <a:avLst/>
          </a:prstGeom>
          <a:noFill/>
          <a:ln>
            <a:noFill/>
          </a:ln>
        </p:spPr>
      </p:pic>
      <p:pic>
        <p:nvPicPr>
          <p:cNvPr id="5" name="Shape 415">
            <a:hlinkClick r:id="rId5"/>
          </p:cNvPr>
          <p:cNvPicPr preferRelativeResize="0"/>
          <p:nvPr/>
        </p:nvPicPr>
        <p:blipFill rotWithShape="1">
          <a:blip r:embed="rId6">
            <a:alphaModFix/>
          </a:blip>
          <a:srcRect/>
          <a:stretch/>
        </p:blipFill>
        <p:spPr>
          <a:xfrm>
            <a:off x="752400" y="4651529"/>
            <a:ext cx="4243470" cy="660000"/>
          </a:xfrm>
          <a:prstGeom prst="rect">
            <a:avLst/>
          </a:prstGeom>
          <a:noFill/>
          <a:ln>
            <a:noFill/>
          </a:ln>
        </p:spPr>
      </p:pic>
      <p:sp>
        <p:nvSpPr>
          <p:cNvPr id="6" name="Shape 416"/>
          <p:cNvSpPr txBox="1"/>
          <p:nvPr/>
        </p:nvSpPr>
        <p:spPr>
          <a:xfrm>
            <a:off x="723290" y="4229230"/>
            <a:ext cx="3239786" cy="384199"/>
          </a:xfrm>
          <a:prstGeom prst="rect">
            <a:avLst/>
          </a:prstGeom>
          <a:noFill/>
          <a:ln>
            <a:noFill/>
          </a:ln>
        </p:spPr>
        <p:txBody>
          <a:bodyPr wrap="square" lIns="100568" tIns="100568" rIns="100568" bIns="100568" anchor="t" anchorCtr="0">
            <a:noAutofit/>
          </a:bodyPr>
          <a:lstStyle/>
          <a:p>
            <a:pPr>
              <a:spcBef>
                <a:spcPts val="0"/>
              </a:spcBef>
            </a:pPr>
            <a:r>
              <a:rPr lang="en" dirty="0"/>
              <a:t>OU Institutional Repository </a:t>
            </a:r>
          </a:p>
        </p:txBody>
      </p:sp>
      <p:grpSp>
        <p:nvGrpSpPr>
          <p:cNvPr id="7" name="Group 6"/>
          <p:cNvGrpSpPr/>
          <p:nvPr/>
        </p:nvGrpSpPr>
        <p:grpSpPr>
          <a:xfrm>
            <a:off x="6807861" y="2040649"/>
            <a:ext cx="2448219" cy="2123828"/>
            <a:chOff x="9408480" y="2461858"/>
            <a:chExt cx="2448219" cy="2123828"/>
          </a:xfrm>
        </p:grpSpPr>
        <p:pic>
          <p:nvPicPr>
            <p:cNvPr id="8" name="Shape 414" descr="keepcopyrights_logo copy.jpg"/>
            <p:cNvPicPr preferRelativeResize="0"/>
            <p:nvPr/>
          </p:nvPicPr>
          <p:blipFill rotWithShape="1">
            <a:blip r:embed="rId7">
              <a:alphaModFix/>
            </a:blip>
            <a:srcRect/>
            <a:stretch/>
          </p:blipFill>
          <p:spPr>
            <a:xfrm>
              <a:off x="9408480" y="2938656"/>
              <a:ext cx="2281950" cy="1647030"/>
            </a:xfrm>
            <a:prstGeom prst="rect">
              <a:avLst/>
            </a:prstGeom>
            <a:noFill/>
            <a:ln>
              <a:noFill/>
            </a:ln>
          </p:spPr>
        </p:pic>
        <p:sp>
          <p:nvSpPr>
            <p:cNvPr id="9" name="Shape 417"/>
            <p:cNvSpPr txBox="1"/>
            <p:nvPr/>
          </p:nvSpPr>
          <p:spPr>
            <a:xfrm>
              <a:off x="9408480" y="2461858"/>
              <a:ext cx="2448219" cy="490633"/>
            </a:xfrm>
            <a:prstGeom prst="rect">
              <a:avLst/>
            </a:prstGeom>
            <a:noFill/>
            <a:ln>
              <a:noFill/>
            </a:ln>
          </p:spPr>
          <p:txBody>
            <a:bodyPr wrap="square" lIns="100568" tIns="100568" rIns="100568" bIns="100568" anchor="t" anchorCtr="0">
              <a:noAutofit/>
            </a:bodyPr>
            <a:lstStyle/>
            <a:p>
              <a:pPr>
                <a:spcBef>
                  <a:spcPts val="0"/>
                </a:spcBef>
              </a:pPr>
              <a:r>
                <a:rPr lang="en" dirty="0"/>
                <a:t>Author Rights support </a:t>
              </a:r>
            </a:p>
          </p:txBody>
        </p:sp>
      </p:grpSp>
      <p:grpSp>
        <p:nvGrpSpPr>
          <p:cNvPr id="10" name="Shape 419"/>
          <p:cNvGrpSpPr/>
          <p:nvPr/>
        </p:nvGrpSpPr>
        <p:grpSpPr>
          <a:xfrm>
            <a:off x="838577" y="2041482"/>
            <a:ext cx="3342445" cy="1943066"/>
            <a:chOff x="843180" y="1754296"/>
            <a:chExt cx="3038586" cy="1766423"/>
          </a:xfrm>
        </p:grpSpPr>
        <p:pic>
          <p:nvPicPr>
            <p:cNvPr id="11" name="Shape 420"/>
            <p:cNvPicPr preferRelativeResize="0"/>
            <p:nvPr/>
          </p:nvPicPr>
          <p:blipFill rotWithShape="1">
            <a:blip r:embed="rId8">
              <a:alphaModFix/>
            </a:blip>
            <a:srcRect/>
            <a:stretch/>
          </p:blipFill>
          <p:spPr>
            <a:xfrm>
              <a:off x="994504" y="2148819"/>
              <a:ext cx="2619000" cy="1371900"/>
            </a:xfrm>
            <a:prstGeom prst="rect">
              <a:avLst/>
            </a:prstGeom>
            <a:noFill/>
            <a:ln>
              <a:noFill/>
            </a:ln>
          </p:spPr>
        </p:pic>
        <p:sp>
          <p:nvSpPr>
            <p:cNvPr id="12" name="Shape 421"/>
            <p:cNvSpPr txBox="1"/>
            <p:nvPr/>
          </p:nvSpPr>
          <p:spPr>
            <a:xfrm>
              <a:off x="843180" y="1754296"/>
              <a:ext cx="3038586" cy="702867"/>
            </a:xfrm>
            <a:prstGeom prst="rect">
              <a:avLst/>
            </a:prstGeom>
            <a:noFill/>
            <a:ln>
              <a:noFill/>
            </a:ln>
          </p:spPr>
          <p:txBody>
            <a:bodyPr wrap="square" lIns="100568" tIns="100568" rIns="100568" bIns="100568" anchor="t" anchorCtr="0">
              <a:noAutofit/>
            </a:bodyPr>
            <a:lstStyle/>
            <a:p>
              <a:pPr>
                <a:spcBef>
                  <a:spcPts val="0"/>
                </a:spcBef>
              </a:pPr>
              <a:r>
                <a:rPr lang="en" dirty="0"/>
                <a:t>Increasing Impact of research</a:t>
              </a:r>
            </a:p>
          </p:txBody>
        </p:sp>
      </p:grpSp>
      <p:sp>
        <p:nvSpPr>
          <p:cNvPr id="13" name="Shape 422"/>
          <p:cNvSpPr txBox="1"/>
          <p:nvPr/>
        </p:nvSpPr>
        <p:spPr>
          <a:xfrm>
            <a:off x="2091938" y="450292"/>
            <a:ext cx="6518661" cy="537240"/>
          </a:xfrm>
          <a:prstGeom prst="rect">
            <a:avLst/>
          </a:prstGeom>
          <a:noFill/>
          <a:ln>
            <a:noFill/>
          </a:ln>
        </p:spPr>
        <p:txBody>
          <a:bodyPr wrap="square" lIns="100568" tIns="100568" rIns="100568" bIns="100568" anchor="t" anchorCtr="0">
            <a:noAutofit/>
          </a:bodyPr>
          <a:lstStyle/>
          <a:p>
            <a:pPr>
              <a:spcBef>
                <a:spcPts val="0"/>
              </a:spcBef>
            </a:pPr>
            <a:r>
              <a:rPr lang="en" sz="3300" dirty="0">
                <a:latin typeface="+mn-lt"/>
                <a:ea typeface="Calibri"/>
                <a:cs typeface="Calibri"/>
                <a:sym typeface="Calibri"/>
              </a:rPr>
              <a:t>Service to Support OA Publishing</a:t>
            </a:r>
          </a:p>
        </p:txBody>
      </p:sp>
      <p:sp>
        <p:nvSpPr>
          <p:cNvPr id="14" name="Shape 423"/>
          <p:cNvSpPr txBox="1"/>
          <p:nvPr/>
        </p:nvSpPr>
        <p:spPr>
          <a:xfrm>
            <a:off x="969210" y="1106404"/>
            <a:ext cx="3546917" cy="592665"/>
          </a:xfrm>
          <a:prstGeom prst="rect">
            <a:avLst/>
          </a:prstGeom>
          <a:noFill/>
          <a:ln>
            <a:noFill/>
          </a:ln>
        </p:spPr>
        <p:txBody>
          <a:bodyPr wrap="square" lIns="100568" tIns="100568" rIns="100568" bIns="100568" anchor="t" anchorCtr="0">
            <a:noAutofit/>
          </a:bodyPr>
          <a:lstStyle/>
          <a:p>
            <a:pPr>
              <a:spcBef>
                <a:spcPts val="0"/>
              </a:spcBef>
            </a:pPr>
            <a:r>
              <a:rPr lang="en" dirty="0"/>
              <a:t>Data Librarian - </a:t>
            </a:r>
            <a:r>
              <a:rPr lang="en" b="1" dirty="0">
                <a:solidFill>
                  <a:srgbClr val="222222"/>
                </a:solidFill>
                <a:highlight>
                  <a:srgbClr val="FFFFFF"/>
                </a:highlight>
              </a:rPr>
              <a:t>Joanna </a:t>
            </a:r>
            <a:r>
              <a:rPr lang="en" b="1" dirty="0" smtClean="0">
                <a:solidFill>
                  <a:srgbClr val="222222"/>
                </a:solidFill>
                <a:highlight>
                  <a:srgbClr val="FFFFFF"/>
                </a:highlight>
              </a:rPr>
              <a:t>Thielen</a:t>
            </a:r>
            <a:endParaRPr lang="en" b="1" dirty="0">
              <a:solidFill>
                <a:srgbClr val="222222"/>
              </a:solidFill>
              <a:highlight>
                <a:srgbClr val="FFFFFF"/>
              </a:highlight>
            </a:endParaRPr>
          </a:p>
        </p:txBody>
      </p:sp>
      <p:sp>
        <p:nvSpPr>
          <p:cNvPr id="15" name="Shape 425"/>
          <p:cNvSpPr txBox="1"/>
          <p:nvPr/>
        </p:nvSpPr>
        <p:spPr>
          <a:xfrm>
            <a:off x="6017487" y="1219200"/>
            <a:ext cx="4040913" cy="713644"/>
          </a:xfrm>
          <a:prstGeom prst="rect">
            <a:avLst/>
          </a:prstGeom>
          <a:noFill/>
          <a:ln>
            <a:noFill/>
          </a:ln>
        </p:spPr>
        <p:txBody>
          <a:bodyPr wrap="square" lIns="100568" tIns="100568" rIns="100568" bIns="100568" anchor="ctr" anchorCtr="0">
            <a:noAutofit/>
          </a:bodyPr>
          <a:lstStyle/>
          <a:p>
            <a:pPr>
              <a:spcBef>
                <a:spcPts val="0"/>
              </a:spcBef>
            </a:pPr>
            <a:r>
              <a:rPr lang="en" dirty="0">
                <a:solidFill>
                  <a:schemeClr val="dk1"/>
                </a:solidFill>
              </a:rPr>
              <a:t>Scholarly Communications Librarian - </a:t>
            </a:r>
            <a:r>
              <a:rPr lang="en" b="1" dirty="0">
                <a:solidFill>
                  <a:srgbClr val="222222"/>
                </a:solidFill>
                <a:highlight>
                  <a:srgbClr val="FFFFFF"/>
                </a:highlight>
              </a:rPr>
              <a:t>Julia Rodriguez</a:t>
            </a:r>
          </a:p>
          <a:p>
            <a:pPr>
              <a:spcBef>
                <a:spcPts val="0"/>
              </a:spcBef>
            </a:pPr>
            <a:endParaRPr sz="1320" dirty="0">
              <a:solidFill>
                <a:srgbClr val="333333"/>
              </a:solidFill>
              <a:highlight>
                <a:srgbClr val="FFFFFF"/>
              </a:highlight>
            </a:endParaRPr>
          </a:p>
        </p:txBody>
      </p:sp>
      <p:pic>
        <p:nvPicPr>
          <p:cNvPr id="16" name="Shape 405" descr="biomed_central_logo.jpg"/>
          <p:cNvPicPr preferRelativeResize="0"/>
          <p:nvPr/>
        </p:nvPicPr>
        <p:blipFill>
          <a:blip r:embed="rId9">
            <a:alphaModFix/>
          </a:blip>
          <a:stretch>
            <a:fillRect/>
          </a:stretch>
        </p:blipFill>
        <p:spPr>
          <a:xfrm>
            <a:off x="5474961" y="4370618"/>
            <a:ext cx="3669039" cy="887182"/>
          </a:xfrm>
          <a:prstGeom prst="rect">
            <a:avLst/>
          </a:prstGeom>
          <a:noFill/>
          <a:ln>
            <a:noFill/>
          </a:ln>
        </p:spPr>
      </p:pic>
      <p:sp>
        <p:nvSpPr>
          <p:cNvPr id="17" name="Shape 406"/>
          <p:cNvSpPr txBox="1"/>
          <p:nvPr/>
        </p:nvSpPr>
        <p:spPr>
          <a:xfrm>
            <a:off x="6040388" y="4993307"/>
            <a:ext cx="4018012" cy="1540860"/>
          </a:xfrm>
          <a:prstGeom prst="rect">
            <a:avLst/>
          </a:prstGeom>
          <a:noFill/>
          <a:ln>
            <a:noFill/>
          </a:ln>
        </p:spPr>
        <p:txBody>
          <a:bodyPr wrap="square" lIns="100568" tIns="100568" rIns="100568" bIns="100568" anchor="t" anchorCtr="0">
            <a:noAutofit/>
          </a:bodyPr>
          <a:lstStyle/>
          <a:p>
            <a:pPr>
              <a:spcBef>
                <a:spcPts val="0"/>
              </a:spcBef>
            </a:pPr>
            <a:r>
              <a:rPr lang="en" dirty="0">
                <a:solidFill>
                  <a:srgbClr val="222222"/>
                </a:solidFill>
                <a:highlight>
                  <a:srgbClr val="FFFFFF"/>
                </a:highlight>
                <a:latin typeface="Verdana"/>
                <a:ea typeface="Verdana"/>
                <a:cs typeface="Verdana"/>
                <a:sym typeface="Verdana"/>
              </a:rPr>
              <a:t>OU Libraries is now a member in BioMed Central, which means OU authors get a 15% discount off author publication fees</a:t>
            </a:r>
          </a:p>
        </p:txBody>
      </p:sp>
      <p:pic>
        <p:nvPicPr>
          <p:cNvPr id="18" name="Shape 413"/>
          <p:cNvPicPr preferRelativeResize="0"/>
          <p:nvPr/>
        </p:nvPicPr>
        <p:blipFill rotWithShape="1">
          <a:blip r:embed="rId10">
            <a:alphaModFix/>
          </a:blip>
          <a:srcRect/>
          <a:stretch/>
        </p:blipFill>
        <p:spPr>
          <a:xfrm>
            <a:off x="2445750" y="5926920"/>
            <a:ext cx="3354450" cy="1576410"/>
          </a:xfrm>
          <a:prstGeom prst="rect">
            <a:avLst/>
          </a:prstGeom>
          <a:noFill/>
          <a:ln>
            <a:noFill/>
          </a:ln>
        </p:spPr>
      </p:pic>
      <p:sp>
        <p:nvSpPr>
          <p:cNvPr id="19" name="Shape 418"/>
          <p:cNvSpPr txBox="1"/>
          <p:nvPr/>
        </p:nvSpPr>
        <p:spPr>
          <a:xfrm>
            <a:off x="845790" y="5511382"/>
            <a:ext cx="2492296" cy="620118"/>
          </a:xfrm>
          <a:prstGeom prst="rect">
            <a:avLst/>
          </a:prstGeom>
          <a:noFill/>
          <a:ln>
            <a:noFill/>
          </a:ln>
        </p:spPr>
        <p:txBody>
          <a:bodyPr wrap="square" lIns="100568" tIns="100568" rIns="100568" bIns="100568" anchor="t" anchorCtr="0">
            <a:noAutofit/>
          </a:bodyPr>
          <a:lstStyle/>
          <a:p>
            <a:pPr>
              <a:spcBef>
                <a:spcPts val="0"/>
              </a:spcBef>
            </a:pPr>
            <a:r>
              <a:rPr lang="en" dirty="0"/>
              <a:t>Tracking Citations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50" y="-15025"/>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Shape 422"/>
          <p:cNvSpPr txBox="1"/>
          <p:nvPr/>
        </p:nvSpPr>
        <p:spPr>
          <a:xfrm>
            <a:off x="2512490" y="18682"/>
            <a:ext cx="6479110" cy="537240"/>
          </a:xfrm>
          <a:prstGeom prst="rect">
            <a:avLst/>
          </a:prstGeom>
          <a:noFill/>
          <a:ln>
            <a:noFill/>
          </a:ln>
        </p:spPr>
        <p:txBody>
          <a:bodyPr wrap="square" lIns="100568" tIns="100568" rIns="100568" bIns="100568" anchor="t" anchorCtr="0">
            <a:noAutofit/>
          </a:bodyPr>
          <a:lstStyle/>
          <a:p>
            <a:pPr>
              <a:spcBef>
                <a:spcPts val="0"/>
              </a:spcBef>
            </a:pPr>
            <a:r>
              <a:rPr lang="en" sz="3300" dirty="0" smtClean="0">
                <a:latin typeface="+mn-lt"/>
                <a:ea typeface="Calibri"/>
                <a:cs typeface="Calibri"/>
                <a:sym typeface="Calibri"/>
              </a:rPr>
              <a:t>Open in order to - </a:t>
            </a:r>
            <a:r>
              <a:rPr lang="en" sz="3300" dirty="0">
                <a:latin typeface="+mn-lt"/>
                <a:ea typeface="Calibri"/>
                <a:cs typeface="Calibri"/>
                <a:sym typeface="Calibri"/>
              </a:rPr>
              <a:t>I</a:t>
            </a:r>
            <a:r>
              <a:rPr lang="en" sz="3300" dirty="0" smtClean="0">
                <a:latin typeface="+mn-lt"/>
                <a:ea typeface="Calibri"/>
                <a:cs typeface="Calibri"/>
                <a:sym typeface="Calibri"/>
              </a:rPr>
              <a:t>mpact stories </a:t>
            </a:r>
            <a:endParaRPr lang="en" sz="3300" dirty="0">
              <a:latin typeface="+mn-lt"/>
              <a:ea typeface="Calibri"/>
              <a:cs typeface="Calibri"/>
              <a:sym typeface="Calibri"/>
            </a:endParaRPr>
          </a:p>
        </p:txBody>
      </p:sp>
      <p:sp>
        <p:nvSpPr>
          <p:cNvPr id="2" name="Rectangle 1"/>
          <p:cNvSpPr/>
          <p:nvPr/>
        </p:nvSpPr>
        <p:spPr>
          <a:xfrm>
            <a:off x="713959" y="838200"/>
            <a:ext cx="2884891" cy="5632311"/>
          </a:xfrm>
          <a:prstGeom prst="rect">
            <a:avLst/>
          </a:prstGeom>
        </p:spPr>
        <p:txBody>
          <a:bodyPr wrap="square">
            <a:spAutoFit/>
          </a:bodyPr>
          <a:lstStyle/>
          <a:p>
            <a:r>
              <a:rPr lang="en-US" b="1" dirty="0">
                <a:solidFill>
                  <a:srgbClr val="000000"/>
                </a:solidFill>
              </a:rPr>
              <a:t>Harness the Human Genome </a:t>
            </a:r>
            <a:r>
              <a:rPr lang="en-US" dirty="0">
                <a:solidFill>
                  <a:srgbClr val="000000"/>
                </a:solidFill>
              </a:rPr>
              <a:t>- Researchers with the Human Genome Project agreed that all new information they produced should be </a:t>
            </a:r>
            <a:r>
              <a:rPr lang="en-US" b="1" dirty="0">
                <a:solidFill>
                  <a:srgbClr val="000000"/>
                </a:solidFill>
              </a:rPr>
              <a:t>made freely available online within 24 hours of discovery</a:t>
            </a:r>
            <a:r>
              <a:rPr lang="en-US" dirty="0">
                <a:solidFill>
                  <a:srgbClr val="000000"/>
                </a:solidFill>
              </a:rPr>
              <a:t>. F</a:t>
            </a:r>
            <a:r>
              <a:rPr lang="en-US" dirty="0" smtClean="0">
                <a:solidFill>
                  <a:srgbClr val="000000"/>
                </a:solidFill>
              </a:rPr>
              <a:t>irst </a:t>
            </a:r>
            <a:r>
              <a:rPr lang="en-US" dirty="0">
                <a:solidFill>
                  <a:srgbClr val="000000"/>
                </a:solidFill>
              </a:rPr>
              <a:t>time, the public had unrestricted access to the findings and data as it was being discovered and shared.</a:t>
            </a:r>
          </a:p>
          <a:p>
            <a:endParaRPr lang="en-US" dirty="0">
              <a:solidFill>
                <a:srgbClr val="000000"/>
              </a:solidFill>
            </a:endParaRPr>
          </a:p>
          <a:p>
            <a:r>
              <a:rPr lang="en-US" dirty="0">
                <a:solidFill>
                  <a:srgbClr val="000000"/>
                </a:solidFill>
              </a:rPr>
              <a:t>T</a:t>
            </a:r>
            <a:r>
              <a:rPr lang="en-US" dirty="0" smtClean="0">
                <a:solidFill>
                  <a:srgbClr val="000000"/>
                </a:solidFill>
              </a:rPr>
              <a:t>he </a:t>
            </a:r>
            <a:r>
              <a:rPr lang="en-US" dirty="0">
                <a:solidFill>
                  <a:srgbClr val="000000"/>
                </a:solidFill>
              </a:rPr>
              <a:t>Human Genome Project was completed, presenting the world with the human genetic </a:t>
            </a:r>
            <a:r>
              <a:rPr lang="en-US" dirty="0" smtClean="0">
                <a:solidFill>
                  <a:srgbClr val="000000"/>
                </a:solidFill>
              </a:rPr>
              <a:t>blueprint in </a:t>
            </a:r>
            <a:r>
              <a:rPr lang="en-US" dirty="0">
                <a:solidFill>
                  <a:srgbClr val="000000"/>
                </a:solidFill>
              </a:rPr>
              <a:t>April </a:t>
            </a:r>
            <a:r>
              <a:rPr lang="en-US" dirty="0" smtClean="0">
                <a:solidFill>
                  <a:srgbClr val="000000"/>
                </a:solidFill>
              </a:rPr>
              <a:t>2003.</a:t>
            </a:r>
          </a:p>
          <a:p>
            <a:r>
              <a:rPr lang="en-US" dirty="0" smtClean="0">
                <a:solidFill>
                  <a:srgbClr val="000000"/>
                </a:solidFill>
                <a:hlinkClick r:id="rId4"/>
              </a:rPr>
              <a:t>Read about impact…</a:t>
            </a:r>
            <a:endParaRPr lang="en-US" dirty="0">
              <a:solidFill>
                <a:srgbClr val="000000"/>
              </a:solidFill>
            </a:endParaRPr>
          </a:p>
        </p:txBody>
      </p:sp>
      <p:sp>
        <p:nvSpPr>
          <p:cNvPr id="20" name="Rectangle 19"/>
          <p:cNvSpPr/>
          <p:nvPr/>
        </p:nvSpPr>
        <p:spPr>
          <a:xfrm>
            <a:off x="6765039" y="1545610"/>
            <a:ext cx="3206408" cy="3416320"/>
          </a:xfrm>
          <a:prstGeom prst="rect">
            <a:avLst/>
          </a:prstGeom>
        </p:spPr>
        <p:txBody>
          <a:bodyPr wrap="square">
            <a:spAutoFit/>
          </a:bodyPr>
          <a:lstStyle/>
          <a:p>
            <a:pPr>
              <a:spcBef>
                <a:spcPts val="0"/>
              </a:spcBef>
              <a:spcAft>
                <a:spcPts val="0"/>
              </a:spcAft>
            </a:pPr>
            <a:r>
              <a:rPr lang="en-US" b="1" u="sng" dirty="0">
                <a:solidFill>
                  <a:srgbClr val="2998E3"/>
                </a:solidFill>
                <a:latin typeface="+mj-lt"/>
              </a:rPr>
              <a:t>Smartphone become a </a:t>
            </a:r>
            <a:r>
              <a:rPr lang="en-US" b="1" u="sng" dirty="0" smtClean="0">
                <a:solidFill>
                  <a:srgbClr val="2998E3"/>
                </a:solidFill>
                <a:latin typeface="+mj-lt"/>
              </a:rPr>
              <a:t>microscope  </a:t>
            </a:r>
            <a:r>
              <a:rPr lang="en-US" dirty="0" smtClean="0">
                <a:latin typeface="+mj-lt"/>
              </a:rPr>
              <a:t>Using an open access </a:t>
            </a:r>
            <a:r>
              <a:rPr lang="en-US" dirty="0">
                <a:latin typeface="+mj-lt"/>
              </a:rPr>
              <a:t>article by global health researchers who’d invented the original cell phone microscope for use in remote clinical settings </a:t>
            </a:r>
            <a:r>
              <a:rPr lang="en-US" dirty="0" smtClean="0">
                <a:latin typeface="+mj-lt"/>
              </a:rPr>
              <a:t>a middle </a:t>
            </a:r>
            <a:r>
              <a:rPr lang="en-US" dirty="0">
                <a:latin typeface="+mj-lt"/>
              </a:rPr>
              <a:t>school teacher </a:t>
            </a:r>
            <a:r>
              <a:rPr lang="en-US" dirty="0" smtClean="0">
                <a:latin typeface="+mj-lt"/>
              </a:rPr>
              <a:t>developed a student-ready </a:t>
            </a:r>
            <a:r>
              <a:rPr lang="en-US" dirty="0">
                <a:latin typeface="+mj-lt"/>
              </a:rPr>
              <a:t>cell phone </a:t>
            </a:r>
            <a:r>
              <a:rPr lang="en-US" dirty="0" smtClean="0">
                <a:latin typeface="+mj-lt"/>
              </a:rPr>
              <a:t>microscope</a:t>
            </a:r>
            <a:r>
              <a:rPr lang="en-US" dirty="0">
                <a:latin typeface="+mj-lt"/>
              </a:rPr>
              <a:t>.</a:t>
            </a:r>
            <a:endParaRPr lang="en-US" dirty="0" smtClean="0">
              <a:latin typeface="+mj-lt"/>
            </a:endParaRPr>
          </a:p>
          <a:p>
            <a:r>
              <a:rPr lang="en-US" dirty="0"/>
              <a:t/>
            </a:r>
            <a:br>
              <a:rPr lang="en-US" dirty="0"/>
            </a:br>
            <a:endParaRPr lang="en-US" dirty="0"/>
          </a:p>
        </p:txBody>
      </p:sp>
      <p:sp>
        <p:nvSpPr>
          <p:cNvPr id="22" name="Rectangle 21"/>
          <p:cNvSpPr/>
          <p:nvPr/>
        </p:nvSpPr>
        <p:spPr>
          <a:xfrm>
            <a:off x="10744200" y="4038600"/>
            <a:ext cx="5029200" cy="923330"/>
          </a:xfrm>
          <a:prstGeom prst="rect">
            <a:avLst/>
          </a:prstGeom>
        </p:spPr>
        <p:txBody>
          <a:bodyPr>
            <a:spAutoFit/>
          </a:bodyPr>
          <a:lstStyle/>
          <a:p>
            <a:pPr>
              <a:spcBef>
                <a:spcPts val="0"/>
              </a:spcBef>
              <a:spcAft>
                <a:spcPts val="0"/>
              </a:spcAft>
            </a:pPr>
            <a:r>
              <a:rPr lang="en-US" dirty="0"/>
              <a:t/>
            </a:r>
            <a:br>
              <a:rPr lang="en-US" dirty="0"/>
            </a:br>
            <a:r>
              <a:rPr lang="en-US" dirty="0"/>
              <a:t/>
            </a:r>
            <a:br>
              <a:rPr lang="en-US" dirty="0"/>
            </a:br>
            <a:endParaRPr lang="en-US" dirty="0"/>
          </a:p>
        </p:txBody>
      </p:sp>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7459" y="673240"/>
            <a:ext cx="3057525" cy="952500"/>
          </a:xfrm>
          <a:prstGeom prst="rect">
            <a:avLst/>
          </a:prstGeom>
        </p:spPr>
      </p:pic>
      <p:pic>
        <p:nvPicPr>
          <p:cNvPr id="24" name="Picture 23">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20872" y="4472076"/>
            <a:ext cx="4363658" cy="2286001"/>
          </a:xfrm>
          <a:prstGeom prst="rect">
            <a:avLst/>
          </a:prstGeom>
        </p:spPr>
      </p:pic>
      <p:pic>
        <p:nvPicPr>
          <p:cNvPr id="25" name="Picture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11609" y="990600"/>
            <a:ext cx="3037291" cy="1898307"/>
          </a:xfrm>
          <a:prstGeom prst="rect">
            <a:avLst/>
          </a:prstGeom>
        </p:spPr>
      </p:pic>
      <p:sp>
        <p:nvSpPr>
          <p:cNvPr id="26" name="Rectangle 25"/>
          <p:cNvSpPr/>
          <p:nvPr/>
        </p:nvSpPr>
        <p:spPr>
          <a:xfrm>
            <a:off x="3720872" y="6792791"/>
            <a:ext cx="5029200" cy="923330"/>
          </a:xfrm>
          <a:prstGeom prst="rect">
            <a:avLst/>
          </a:prstGeom>
        </p:spPr>
        <p:txBody>
          <a:bodyPr>
            <a:spAutoFit/>
          </a:bodyPr>
          <a:lstStyle/>
          <a:p>
            <a:r>
              <a:rPr lang="en-US" dirty="0" smtClean="0"/>
              <a:t>At 15 years old Jack </a:t>
            </a:r>
            <a:r>
              <a:rPr lang="en-US" dirty="0" err="1"/>
              <a:t>Andraka</a:t>
            </a:r>
            <a:r>
              <a:rPr lang="en-US" dirty="0"/>
              <a:t> developed an innovative method for detecting a rare type of pancreatic </a:t>
            </a:r>
            <a:r>
              <a:rPr lang="en-US" dirty="0" smtClean="0"/>
              <a:t>cancer using open access research.</a:t>
            </a:r>
            <a:endParaRPr lang="en-US" dirty="0"/>
          </a:p>
        </p:txBody>
      </p:sp>
    </p:spTree>
    <p:extLst>
      <p:ext uri="{BB962C8B-B14F-4D97-AF65-F5344CB8AC3E}">
        <p14:creationId xmlns:p14="http://schemas.microsoft.com/office/powerpoint/2010/main" val="28294900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447800"/>
            <a:ext cx="9753600" cy="5886227"/>
          </a:xfrm>
          <a:prstGeom prst="rect">
            <a:avLst/>
          </a:prstGeom>
        </p:spPr>
        <p:txBody>
          <a:bodyPr wrap="square">
            <a:spAutoFit/>
          </a:bodyPr>
          <a:lstStyle/>
          <a:p>
            <a:pPr marL="537210" indent="-285750">
              <a:lnSpc>
                <a:spcPct val="150000"/>
              </a:lnSpc>
              <a:spcBef>
                <a:spcPts val="0"/>
              </a:spcBef>
              <a:buFont typeface="Arial"/>
              <a:buChar char="•"/>
            </a:pPr>
            <a:r>
              <a:rPr lang="en-US" b="1" dirty="0" err="1" smtClean="0">
                <a:solidFill>
                  <a:schemeClr val="dk1"/>
                </a:solidFill>
                <a:latin typeface="+mn-lt"/>
                <a:ea typeface="Calibri"/>
                <a:cs typeface="Calibri"/>
                <a:sym typeface="Calibri"/>
              </a:rPr>
              <a:t>Kresge</a:t>
            </a:r>
            <a:r>
              <a:rPr lang="en-US" b="1" dirty="0" smtClean="0">
                <a:solidFill>
                  <a:schemeClr val="dk1"/>
                </a:solidFill>
                <a:latin typeface="+mn-lt"/>
                <a:ea typeface="Calibri"/>
                <a:cs typeface="Calibri"/>
                <a:sym typeface="Calibri"/>
              </a:rPr>
              <a:t> Library:</a:t>
            </a:r>
          </a:p>
          <a:p>
            <a:pPr marL="994410" lvl="1" indent="-285750">
              <a:lnSpc>
                <a:spcPct val="150000"/>
              </a:lnSpc>
              <a:spcBef>
                <a:spcPts val="0"/>
              </a:spcBef>
              <a:buFont typeface="Arial"/>
              <a:buChar char="•"/>
            </a:pPr>
            <a:r>
              <a:rPr lang="en-US" u="sng" dirty="0" smtClean="0">
                <a:solidFill>
                  <a:schemeClr val="hlink"/>
                </a:solidFill>
                <a:latin typeface="+mn-lt"/>
                <a:ea typeface="Calibri"/>
                <a:cs typeface="Calibri"/>
                <a:sym typeface="Calibri"/>
              </a:rPr>
              <a:t>Scholarly </a:t>
            </a:r>
            <a:r>
              <a:rPr lang="en-US" u="sng" dirty="0">
                <a:solidFill>
                  <a:schemeClr val="hlink"/>
                </a:solidFill>
                <a:latin typeface="+mn-lt"/>
                <a:ea typeface="Calibri"/>
                <a:cs typeface="Calibri"/>
                <a:sym typeface="Calibri"/>
              </a:rPr>
              <a:t>communication </a:t>
            </a:r>
            <a:r>
              <a:rPr lang="en-US" u="sng" dirty="0" smtClean="0">
                <a:solidFill>
                  <a:schemeClr val="hlink"/>
                </a:solidFill>
                <a:latin typeface="+mn-lt"/>
                <a:ea typeface="Calibri"/>
                <a:cs typeface="Calibri"/>
                <a:sym typeface="Calibri"/>
              </a:rPr>
              <a:t>webpages</a:t>
            </a:r>
          </a:p>
          <a:p>
            <a:pPr marL="994410" lvl="1" indent="-285750">
              <a:lnSpc>
                <a:spcPct val="150000"/>
              </a:lnSpc>
              <a:spcBef>
                <a:spcPts val="0"/>
              </a:spcBef>
              <a:buFont typeface="Arial"/>
              <a:buChar char="•"/>
            </a:pPr>
            <a:r>
              <a:rPr lang="en-US" u="sng" dirty="0" smtClean="0">
                <a:solidFill>
                  <a:schemeClr val="hlink"/>
                </a:solidFill>
                <a:latin typeface="+mn-lt"/>
                <a:ea typeface="Calibri"/>
                <a:cs typeface="Calibri"/>
                <a:sym typeface="Calibri"/>
              </a:rPr>
              <a:t>Open </a:t>
            </a:r>
            <a:r>
              <a:rPr lang="en-US" u="sng" dirty="0">
                <a:solidFill>
                  <a:schemeClr val="hlink"/>
                </a:solidFill>
                <a:latin typeface="+mn-lt"/>
                <a:ea typeface="Calibri"/>
                <a:cs typeface="Calibri"/>
                <a:sym typeface="Calibri"/>
              </a:rPr>
              <a:t>Access </a:t>
            </a:r>
            <a:r>
              <a:rPr lang="en-US" u="sng" dirty="0" smtClean="0">
                <a:solidFill>
                  <a:schemeClr val="hlink"/>
                </a:solidFill>
                <a:latin typeface="+mn-lt"/>
                <a:ea typeface="Calibri"/>
                <a:cs typeface="Calibri"/>
                <a:sym typeface="Calibri"/>
              </a:rPr>
              <a:t>guide</a:t>
            </a:r>
          </a:p>
          <a:p>
            <a:pPr marL="994410" lvl="1" indent="-285750">
              <a:lnSpc>
                <a:spcPct val="150000"/>
              </a:lnSpc>
              <a:spcBef>
                <a:spcPts val="0"/>
              </a:spcBef>
              <a:buFont typeface="Arial"/>
              <a:buChar char="•"/>
            </a:pPr>
            <a:r>
              <a:rPr lang="en-US" u="sng" dirty="0" smtClean="0">
                <a:solidFill>
                  <a:schemeClr val="hlink"/>
                </a:solidFill>
                <a:latin typeface="+mn-lt"/>
                <a:ea typeface="Calibri"/>
                <a:cs typeface="Calibri"/>
                <a:sym typeface="Calibri"/>
                <a:hlinkClick r:id="rId3"/>
              </a:rPr>
              <a:t>Open </a:t>
            </a:r>
            <a:r>
              <a:rPr lang="en-US" u="sng" dirty="0">
                <a:solidFill>
                  <a:schemeClr val="hlink"/>
                </a:solidFill>
                <a:latin typeface="+mn-lt"/>
                <a:ea typeface="Calibri"/>
                <a:cs typeface="Calibri"/>
                <a:sym typeface="Calibri"/>
                <a:hlinkClick r:id="rId3"/>
              </a:rPr>
              <a:t>Access Glossary</a:t>
            </a:r>
            <a:r>
              <a:rPr lang="en-US" dirty="0">
                <a:latin typeface="+mn-lt"/>
                <a:ea typeface="Calibri"/>
                <a:cs typeface="Calibri"/>
                <a:sym typeface="Calibri"/>
              </a:rPr>
              <a:t> </a:t>
            </a:r>
            <a:endParaRPr lang="en-US" dirty="0" smtClean="0">
              <a:latin typeface="+mn-lt"/>
              <a:ea typeface="Calibri"/>
              <a:cs typeface="Calibri"/>
              <a:sym typeface="Calibri"/>
            </a:endParaRPr>
          </a:p>
          <a:p>
            <a:pPr marL="994410" lvl="1" indent="-285750">
              <a:lnSpc>
                <a:spcPct val="150000"/>
              </a:lnSpc>
              <a:spcBef>
                <a:spcPts val="0"/>
              </a:spcBef>
              <a:buFont typeface="Arial"/>
              <a:buChar char="•"/>
            </a:pPr>
            <a:r>
              <a:rPr lang="en-US" u="sng" dirty="0" smtClean="0">
                <a:solidFill>
                  <a:schemeClr val="hlink"/>
                </a:solidFill>
                <a:latin typeface="+mn-lt"/>
                <a:ea typeface="Calibri"/>
                <a:cs typeface="Calibri"/>
                <a:sym typeface="Calibri"/>
              </a:rPr>
              <a:t>Research </a:t>
            </a:r>
            <a:r>
              <a:rPr lang="en-US" u="sng" dirty="0">
                <a:solidFill>
                  <a:schemeClr val="hlink"/>
                </a:solidFill>
                <a:latin typeface="+mn-lt"/>
                <a:ea typeface="Calibri"/>
                <a:cs typeface="Calibri"/>
                <a:sym typeface="Calibri"/>
              </a:rPr>
              <a:t>Data Management </a:t>
            </a:r>
            <a:r>
              <a:rPr lang="en-US" u="sng" dirty="0" smtClean="0">
                <a:solidFill>
                  <a:schemeClr val="hlink"/>
                </a:solidFill>
                <a:latin typeface="+mn-lt"/>
                <a:ea typeface="Calibri"/>
                <a:cs typeface="Calibri"/>
                <a:sym typeface="Calibri"/>
              </a:rPr>
              <a:t>guide</a:t>
            </a:r>
          </a:p>
          <a:p>
            <a:pPr marL="994410" lvl="1" indent="-285750">
              <a:lnSpc>
                <a:spcPct val="150000"/>
              </a:lnSpc>
              <a:spcBef>
                <a:spcPts val="0"/>
              </a:spcBef>
              <a:buFont typeface="Arial"/>
              <a:buChar char="•"/>
            </a:pPr>
            <a:r>
              <a:rPr lang="en-US" u="sng" dirty="0" smtClean="0">
                <a:solidFill>
                  <a:schemeClr val="hlink"/>
                </a:solidFill>
                <a:latin typeface="+mn-lt"/>
                <a:ea typeface="Calibri"/>
                <a:cs typeface="Calibri"/>
                <a:sym typeface="Calibri"/>
                <a:hlinkClick r:id="rId4"/>
              </a:rPr>
              <a:t>OA </a:t>
            </a:r>
            <a:r>
              <a:rPr lang="en-US" u="sng" dirty="0">
                <a:solidFill>
                  <a:schemeClr val="hlink"/>
                </a:solidFill>
                <a:latin typeface="+mn-lt"/>
                <a:ea typeface="Calibri"/>
                <a:cs typeface="Calibri"/>
                <a:sym typeface="Calibri"/>
                <a:hlinkClick r:id="rId4"/>
              </a:rPr>
              <a:t>Fund Pilot Program</a:t>
            </a:r>
          </a:p>
          <a:p>
            <a:pPr marL="537210" indent="-285750">
              <a:lnSpc>
                <a:spcPct val="150000"/>
              </a:lnSpc>
              <a:spcBef>
                <a:spcPts val="0"/>
              </a:spcBef>
              <a:buFont typeface="Arial"/>
              <a:buChar char="•"/>
            </a:pPr>
            <a:r>
              <a:rPr lang="en-US" dirty="0">
                <a:latin typeface="+mn-lt"/>
                <a:ea typeface="Calibri"/>
                <a:cs typeface="Calibri"/>
                <a:sym typeface="Calibri"/>
              </a:rPr>
              <a:t>OUWB </a:t>
            </a:r>
            <a:r>
              <a:rPr lang="en-US" u="sng" dirty="0">
                <a:solidFill>
                  <a:schemeClr val="hlink"/>
                </a:solidFill>
                <a:latin typeface="+mn-lt"/>
                <a:ea typeface="Calibri"/>
                <a:cs typeface="Calibri"/>
                <a:sym typeface="Calibri"/>
                <a:hlinkClick r:id="rId5"/>
              </a:rPr>
              <a:t>Medical Library Open Access Grant Program</a:t>
            </a:r>
          </a:p>
          <a:p>
            <a:pPr marL="537210" indent="-285750">
              <a:lnSpc>
                <a:spcPct val="150000"/>
              </a:lnSpc>
              <a:spcBef>
                <a:spcPts val="0"/>
              </a:spcBef>
              <a:buFont typeface="Arial"/>
              <a:buChar char="•"/>
            </a:pPr>
            <a:r>
              <a:rPr lang="en-US" dirty="0">
                <a:latin typeface="+mn-lt"/>
                <a:ea typeface="Calibri"/>
                <a:cs typeface="Calibri"/>
                <a:sym typeface="Calibri"/>
              </a:rPr>
              <a:t>COPE - </a:t>
            </a:r>
            <a:r>
              <a:rPr lang="en-US" u="sng" dirty="0">
                <a:solidFill>
                  <a:schemeClr val="hlink"/>
                </a:solidFill>
                <a:latin typeface="+mn-lt"/>
                <a:ea typeface="Calibri"/>
                <a:cs typeface="Calibri"/>
                <a:sym typeface="Calibri"/>
                <a:hlinkClick r:id="rId6"/>
              </a:rPr>
              <a:t>Compact for Open-Access Publishing Equity</a:t>
            </a:r>
          </a:p>
          <a:p>
            <a:pPr marL="537210" indent="-285750">
              <a:lnSpc>
                <a:spcPct val="150000"/>
              </a:lnSpc>
              <a:spcBef>
                <a:spcPts val="0"/>
              </a:spcBef>
              <a:buFont typeface="Arial"/>
              <a:buChar char="•"/>
            </a:pPr>
            <a:r>
              <a:rPr lang="en-US" u="sng" dirty="0">
                <a:solidFill>
                  <a:schemeClr val="hlink"/>
                </a:solidFill>
                <a:highlight>
                  <a:srgbClr val="FFFFFF"/>
                </a:highlight>
                <a:latin typeface="+mn-lt"/>
                <a:ea typeface="Calibri"/>
                <a:cs typeface="Calibri"/>
                <a:sym typeface="Calibri"/>
                <a:hlinkClick r:id="rId7"/>
              </a:rPr>
              <a:t>Creative Commons licenses</a:t>
            </a:r>
            <a:r>
              <a:rPr lang="en-US" dirty="0">
                <a:highlight>
                  <a:srgbClr val="FFFFFF"/>
                </a:highlight>
                <a:latin typeface="+mn-lt"/>
                <a:ea typeface="Calibri"/>
                <a:cs typeface="Calibri"/>
                <a:sym typeface="Calibri"/>
              </a:rPr>
              <a:t> - choose a the appropriate use license for your work</a:t>
            </a:r>
          </a:p>
          <a:p>
            <a:pPr marL="537210" indent="-285750">
              <a:lnSpc>
                <a:spcPct val="150000"/>
              </a:lnSpc>
              <a:spcBef>
                <a:spcPts val="0"/>
              </a:spcBef>
              <a:buFont typeface="Arial"/>
              <a:buChar char="•"/>
            </a:pPr>
            <a:r>
              <a:rPr lang="en-US" u="sng" dirty="0">
                <a:solidFill>
                  <a:schemeClr val="hlink"/>
                </a:solidFill>
                <a:highlight>
                  <a:srgbClr val="FFFFFF"/>
                </a:highlight>
                <a:latin typeface="+mn-lt"/>
                <a:ea typeface="Calibri"/>
                <a:cs typeface="Calibri"/>
                <a:sym typeface="Calibri"/>
                <a:hlinkClick r:id="rId8"/>
              </a:rPr>
              <a:t>Increasing Access to the Results of Federally Funded Scientific Research</a:t>
            </a:r>
            <a:r>
              <a:rPr lang="en-US" dirty="0">
                <a:highlight>
                  <a:srgbClr val="FFFFFF"/>
                </a:highlight>
                <a:latin typeface="+mn-lt"/>
                <a:ea typeface="Calibri"/>
                <a:cs typeface="Calibri"/>
                <a:sym typeface="Calibri"/>
              </a:rPr>
              <a:t> (OSTP Public Access memo -2013)</a:t>
            </a:r>
          </a:p>
          <a:p>
            <a:pPr marL="537210" indent="-285750">
              <a:lnSpc>
                <a:spcPct val="150000"/>
              </a:lnSpc>
              <a:spcBef>
                <a:spcPts val="0"/>
              </a:spcBef>
              <a:buFont typeface="Arial"/>
              <a:buChar char="•"/>
            </a:pPr>
            <a:r>
              <a:rPr lang="en-US" u="sng" dirty="0">
                <a:solidFill>
                  <a:schemeClr val="hlink"/>
                </a:solidFill>
                <a:latin typeface="+mn-lt"/>
                <a:ea typeface="Calibri"/>
                <a:cs typeface="Calibri"/>
                <a:sym typeface="Calibri"/>
                <a:hlinkClick r:id="rId9"/>
              </a:rPr>
              <a:t>ROARMAP </a:t>
            </a:r>
            <a:r>
              <a:rPr lang="en-US" dirty="0">
                <a:solidFill>
                  <a:schemeClr val="dk1"/>
                </a:solidFill>
                <a:latin typeface="+mn-lt"/>
                <a:ea typeface="Calibri"/>
                <a:cs typeface="Calibri"/>
                <a:sym typeface="Calibri"/>
              </a:rPr>
              <a:t>- Check mandates and deposit requirements from funders</a:t>
            </a:r>
          </a:p>
          <a:p>
            <a:pPr marL="537210" indent="-285750">
              <a:lnSpc>
                <a:spcPct val="150000"/>
              </a:lnSpc>
              <a:spcBef>
                <a:spcPts val="0"/>
              </a:spcBef>
              <a:buClr>
                <a:schemeClr val="dk1"/>
              </a:buClr>
              <a:buFont typeface="Arial"/>
              <a:buChar char="•"/>
            </a:pPr>
            <a:r>
              <a:rPr lang="en-US" u="sng" dirty="0">
                <a:solidFill>
                  <a:schemeClr val="hlink"/>
                </a:solidFill>
                <a:latin typeface="+mn-lt"/>
                <a:ea typeface="Calibri"/>
                <a:cs typeface="Calibri"/>
                <a:sym typeface="Calibri"/>
                <a:hlinkClick r:id="rId10"/>
              </a:rPr>
              <a:t>Right to Research Coalition </a:t>
            </a:r>
            <a:r>
              <a:rPr lang="en-US" dirty="0">
                <a:solidFill>
                  <a:schemeClr val="dk1"/>
                </a:solidFill>
                <a:latin typeface="+mn-lt"/>
                <a:ea typeface="Calibri"/>
                <a:cs typeface="Calibri"/>
                <a:sym typeface="Calibri"/>
              </a:rPr>
              <a:t>- Students organizing for open access </a:t>
            </a:r>
          </a:p>
          <a:p>
            <a:pPr marL="537210" indent="-285750">
              <a:lnSpc>
                <a:spcPct val="150000"/>
              </a:lnSpc>
              <a:spcBef>
                <a:spcPts val="0"/>
              </a:spcBef>
              <a:buFont typeface="Arial"/>
              <a:buChar char="•"/>
            </a:pPr>
            <a:r>
              <a:rPr lang="en-US" u="sng" dirty="0">
                <a:solidFill>
                  <a:schemeClr val="hlink"/>
                </a:solidFill>
                <a:latin typeface="+mn-lt"/>
                <a:ea typeface="Calibri"/>
                <a:cs typeface="Calibri"/>
                <a:sym typeface="Calibri"/>
                <a:hlinkClick r:id="rId11"/>
              </a:rPr>
              <a:t>Sherpa/Romeo </a:t>
            </a:r>
            <a:r>
              <a:rPr lang="en-US" dirty="0">
                <a:latin typeface="+mn-lt"/>
                <a:ea typeface="Calibri"/>
                <a:cs typeface="Calibri"/>
                <a:sym typeface="Calibri"/>
              </a:rPr>
              <a:t>- Database to check publisher copyright agreements </a:t>
            </a:r>
          </a:p>
        </p:txBody>
      </p:sp>
      <p:sp>
        <p:nvSpPr>
          <p:cNvPr id="3" name="Title 2"/>
          <p:cNvSpPr>
            <a:spLocks noGrp="1"/>
          </p:cNvSpPr>
          <p:nvPr>
            <p:ph type="title"/>
          </p:nvPr>
        </p:nvSpPr>
        <p:spPr/>
        <p:txBody>
          <a:bodyPr/>
          <a:lstStyle/>
          <a:p>
            <a:r>
              <a:rPr lang="en-US" b="1" dirty="0" smtClean="0"/>
              <a:t>OA Resources</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1066800" y="311150"/>
            <a:ext cx="8488363" cy="1295400"/>
          </a:xfrm>
        </p:spPr>
        <p:txBody>
          <a:bodyPr/>
          <a:lstStyle/>
          <a:p>
            <a:pPr algn="l"/>
            <a:r>
              <a:rPr lang="en-US" b="1" dirty="0" smtClean="0">
                <a:solidFill>
                  <a:srgbClr val="FF0000"/>
                </a:solidFill>
              </a:rPr>
              <a:t>OPEN =</a:t>
            </a:r>
            <a:endParaRPr lang="en-US" b="1" dirty="0">
              <a:solidFill>
                <a:srgbClr val="FF0000"/>
              </a:solidFill>
            </a:endParaRPr>
          </a:p>
        </p:txBody>
      </p:sp>
      <p:sp>
        <p:nvSpPr>
          <p:cNvPr id="3" name="Content Placeholder 2"/>
          <p:cNvSpPr>
            <a:spLocks noGrp="1"/>
          </p:cNvSpPr>
          <p:nvPr>
            <p:ph idx="1"/>
          </p:nvPr>
        </p:nvSpPr>
        <p:spPr>
          <a:xfrm>
            <a:off x="1066800" y="1828800"/>
            <a:ext cx="8747125" cy="5130800"/>
          </a:xfrm>
        </p:spPr>
        <p:txBody>
          <a:bodyPr/>
          <a:lstStyle/>
          <a:p>
            <a:r>
              <a:rPr lang="en-US" dirty="0">
                <a:solidFill>
                  <a:srgbClr val="F26724"/>
                </a:solidFill>
              </a:rPr>
              <a:t>Free to read </a:t>
            </a:r>
          </a:p>
          <a:p>
            <a:r>
              <a:rPr lang="en-US" dirty="0">
                <a:solidFill>
                  <a:srgbClr val="F26724"/>
                </a:solidFill>
              </a:rPr>
              <a:t>Widely available</a:t>
            </a:r>
          </a:p>
          <a:p>
            <a:r>
              <a:rPr lang="en-US" dirty="0">
                <a:solidFill>
                  <a:srgbClr val="F26724"/>
                </a:solidFill>
              </a:rPr>
              <a:t>Unlimited peer-review/ sharing/ collaborating</a:t>
            </a:r>
          </a:p>
          <a:p>
            <a:r>
              <a:rPr lang="en-US" dirty="0">
                <a:solidFill>
                  <a:srgbClr val="F26724"/>
                </a:solidFill>
              </a:rPr>
              <a:t>Usually free to use/reuse</a:t>
            </a:r>
          </a:p>
          <a:p>
            <a:r>
              <a:rPr lang="en-US" dirty="0">
                <a:solidFill>
                  <a:srgbClr val="F26724"/>
                </a:solidFill>
              </a:rPr>
              <a:t>Shorter publishing cycle</a:t>
            </a:r>
          </a:p>
          <a:p>
            <a:r>
              <a:rPr lang="en-US" dirty="0">
                <a:solidFill>
                  <a:srgbClr val="F26724"/>
                </a:solidFill>
              </a:rPr>
              <a:t>Non-traditional publishing models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PT backdrop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219200" y="1828800"/>
            <a:ext cx="7848600" cy="2585323"/>
          </a:xfrm>
          <a:prstGeom prst="rect">
            <a:avLst/>
          </a:prstGeom>
          <a:noFill/>
        </p:spPr>
        <p:txBody>
          <a:bodyPr wrap="square" rtlCol="0">
            <a:spAutoFit/>
          </a:bodyPr>
          <a:lstStyle/>
          <a:p>
            <a:pPr algn="ctr"/>
            <a:r>
              <a:rPr lang="en-US" sz="5400" b="1" dirty="0" smtClean="0">
                <a:solidFill>
                  <a:srgbClr val="F26724"/>
                </a:solidFill>
                <a:latin typeface="Bookman Old Style"/>
                <a:cs typeface="Bookman Old Style"/>
              </a:rPr>
              <a:t>OPEN ACCESS CAFÉ:</a:t>
            </a:r>
            <a:endParaRPr lang="en-US" sz="5400" b="1" dirty="0">
              <a:solidFill>
                <a:srgbClr val="F26724"/>
              </a:solidFill>
              <a:latin typeface="Bookman Old Style"/>
              <a:cs typeface="Bookman Old Style"/>
            </a:endParaRPr>
          </a:p>
          <a:p>
            <a:pPr algn="ctr"/>
            <a:r>
              <a:rPr lang="en-US" sz="5400" b="1" dirty="0" smtClean="0">
                <a:solidFill>
                  <a:srgbClr val="FF0000"/>
                </a:solidFill>
                <a:latin typeface="Bookman Old Style"/>
                <a:cs typeface="Bookman Old Style"/>
              </a:rPr>
              <a:t>WHY OPEN ACCESS MATTERS</a:t>
            </a:r>
          </a:p>
        </p:txBody>
      </p:sp>
      <p:sp>
        <p:nvSpPr>
          <p:cNvPr id="2" name="TextBox 1"/>
          <p:cNvSpPr txBox="1"/>
          <p:nvPr/>
        </p:nvSpPr>
        <p:spPr>
          <a:xfrm>
            <a:off x="276429" y="4813130"/>
            <a:ext cx="9601200" cy="1938992"/>
          </a:xfrm>
          <a:prstGeom prst="rect">
            <a:avLst/>
          </a:prstGeom>
          <a:noFill/>
        </p:spPr>
        <p:txBody>
          <a:bodyPr wrap="square" rtlCol="0">
            <a:spAutoFit/>
          </a:bodyPr>
          <a:lstStyle/>
          <a:p>
            <a:pPr algn="ctr"/>
            <a:r>
              <a:rPr lang="en-US" sz="2400" b="1" i="1" dirty="0" smtClean="0">
                <a:latin typeface="Bookman Old Style"/>
                <a:cs typeface="Bookman Old Style"/>
              </a:rPr>
              <a:t>Panel discussion with: </a:t>
            </a:r>
          </a:p>
          <a:p>
            <a:pPr algn="ctr"/>
            <a:r>
              <a:rPr lang="en-US" sz="2400" dirty="0" smtClean="0">
                <a:latin typeface="Bookman Old Style"/>
                <a:cs typeface="Bookman Old Style"/>
              </a:rPr>
              <a:t>Valerie Palmer-Mehta, Professor of Communication </a:t>
            </a:r>
          </a:p>
          <a:p>
            <a:pPr algn="ctr"/>
            <a:r>
              <a:rPr lang="en-US" sz="2400" dirty="0" smtClean="0">
                <a:latin typeface="Bookman Old Style"/>
                <a:cs typeface="Bookman Old Style"/>
              </a:rPr>
              <a:t>G. </a:t>
            </a:r>
            <a:r>
              <a:rPr lang="en-US" sz="2400" dirty="0" err="1" smtClean="0">
                <a:latin typeface="Bookman Old Style"/>
                <a:cs typeface="Bookman Old Style"/>
              </a:rPr>
              <a:t>Rasul</a:t>
            </a:r>
            <a:r>
              <a:rPr lang="en-US" sz="2400" dirty="0" smtClean="0">
                <a:latin typeface="Bookman Old Style"/>
                <a:cs typeface="Bookman Old Style"/>
              </a:rPr>
              <a:t> Chaudhry, Professor of Molecular Biology</a:t>
            </a:r>
          </a:p>
          <a:p>
            <a:pPr algn="ctr"/>
            <a:endParaRPr lang="en-US" sz="2400" dirty="0">
              <a:latin typeface="Bookman Old Style"/>
              <a:cs typeface="Bookman Old Style"/>
            </a:endParaRPr>
          </a:p>
          <a:p>
            <a:pPr algn="ctr"/>
            <a:r>
              <a:rPr lang="en-US" sz="2400" dirty="0" smtClean="0">
                <a:latin typeface="Bookman Old Style"/>
                <a:cs typeface="Bookman Old Style"/>
              </a:rPr>
              <a:t>October 26, 2017</a:t>
            </a:r>
            <a:endParaRPr lang="en-US" sz="2400" dirty="0">
              <a:latin typeface="Bookman Old Style"/>
              <a:cs typeface="Bookman Old Style"/>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599" y="152400"/>
            <a:ext cx="1647433" cy="914400"/>
          </a:xfrm>
          <a:prstGeom prst="rect">
            <a:avLst/>
          </a:prstGeom>
        </p:spPr>
      </p:pic>
      <p:pic>
        <p:nvPicPr>
          <p:cNvPr id="4" name="Picture 3" descr="OUWB_HTMK_Main-NO-Bottom.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77200" y="152400"/>
            <a:ext cx="1828800" cy="681951"/>
          </a:xfrm>
          <a:prstGeom prst="rect">
            <a:avLst/>
          </a:prstGeom>
        </p:spPr>
      </p:pic>
    </p:spTree>
    <p:extLst>
      <p:ext uri="{BB962C8B-B14F-4D97-AF65-F5344CB8AC3E}">
        <p14:creationId xmlns:p14="http://schemas.microsoft.com/office/powerpoint/2010/main" val="12997561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52"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Shape 268"/>
          <p:cNvSpPr txBox="1">
            <a:spLocks/>
          </p:cNvSpPr>
          <p:nvPr/>
        </p:nvSpPr>
        <p:spPr bwMode="auto">
          <a:xfrm>
            <a:off x="685800" y="1828800"/>
            <a:ext cx="9296400" cy="48005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50270" rIns="0" bIns="50270" numCol="1" anchor="t" anchorCtr="0" compatLnSpc="1">
            <a:prstTxWarp prst="textNoShape">
              <a:avLst/>
            </a:prstTxWarp>
            <a:noAutofit/>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96290" indent="-377190">
              <a:lnSpc>
                <a:spcPct val="115000"/>
              </a:lnSpc>
              <a:spcBef>
                <a:spcPts val="0"/>
              </a:spcBef>
              <a:spcAft>
                <a:spcPts val="1210"/>
              </a:spcAft>
              <a:buClr>
                <a:srgbClr val="4E4E4E"/>
              </a:buClr>
              <a:buSzPct val="100000"/>
              <a:buFont typeface="Arial"/>
              <a:buChar char="●"/>
            </a:pPr>
            <a:r>
              <a:rPr lang="en" sz="2400" b="1" dirty="0" smtClean="0">
                <a:solidFill>
                  <a:srgbClr val="FF9900"/>
                </a:solidFill>
                <a:highlight>
                  <a:srgbClr val="FFFFFF"/>
                </a:highlight>
                <a:latin typeface="Arial"/>
                <a:ea typeface="Arial"/>
                <a:cs typeface="Arial"/>
                <a:sym typeface="Arial"/>
              </a:rPr>
              <a:t>Fully open </a:t>
            </a:r>
            <a:r>
              <a:rPr lang="en" sz="2400" b="1" dirty="0" smtClean="0">
                <a:solidFill>
                  <a:srgbClr val="FF9900"/>
                </a:solidFill>
                <a:highlight>
                  <a:srgbClr val="FFFFFF"/>
                </a:highlight>
                <a:latin typeface="Arial"/>
                <a:ea typeface="Arial"/>
                <a:cs typeface="Arial"/>
                <a:sym typeface="Arial"/>
              </a:rPr>
              <a:t>access journal:</a:t>
            </a:r>
            <a:r>
              <a:rPr lang="en" sz="2400" dirty="0" smtClean="0">
                <a:solidFill>
                  <a:srgbClr val="4E4E4E"/>
                </a:solidFill>
                <a:highlight>
                  <a:srgbClr val="FFFFFF"/>
                </a:highlight>
                <a:latin typeface="Arial"/>
                <a:ea typeface="Arial"/>
                <a:cs typeface="Arial"/>
                <a:sym typeface="Arial"/>
              </a:rPr>
              <a:t> </a:t>
            </a:r>
            <a:r>
              <a:rPr lang="en" sz="2400" dirty="0" smtClean="0">
                <a:solidFill>
                  <a:srgbClr val="000000"/>
                </a:solidFill>
                <a:highlight>
                  <a:srgbClr val="FFFFFF"/>
                </a:highlight>
                <a:latin typeface="Arial"/>
                <a:ea typeface="Arial"/>
                <a:cs typeface="Arial"/>
                <a:sym typeface="Arial"/>
              </a:rPr>
              <a:t>All journal content is available publically to read, print, download, distribute, or link to without fees. </a:t>
            </a:r>
            <a:r>
              <a:rPr lang="en" sz="2400" i="1" dirty="0" smtClean="0">
                <a:solidFill>
                  <a:srgbClr val="000000"/>
                </a:solidFill>
                <a:highlight>
                  <a:srgbClr val="FFFFFF"/>
                </a:highlight>
                <a:latin typeface="Arial"/>
                <a:ea typeface="Arial"/>
                <a:cs typeface="Arial"/>
                <a:sym typeface="Arial"/>
              </a:rPr>
              <a:t>Uses a CC-by license</a:t>
            </a:r>
          </a:p>
          <a:p>
            <a:pPr marL="796290" indent="-377190">
              <a:lnSpc>
                <a:spcPct val="115000"/>
              </a:lnSpc>
              <a:spcBef>
                <a:spcPts val="0"/>
              </a:spcBef>
              <a:spcAft>
                <a:spcPts val="1210"/>
              </a:spcAft>
              <a:buClr>
                <a:srgbClr val="4E4E4E"/>
              </a:buClr>
              <a:buSzPct val="100000"/>
              <a:buFont typeface="Arial"/>
              <a:buChar char="●"/>
            </a:pPr>
            <a:r>
              <a:rPr lang="en" sz="2400" b="1" dirty="0" smtClean="0">
                <a:solidFill>
                  <a:srgbClr val="FF9900"/>
                </a:solidFill>
                <a:highlight>
                  <a:srgbClr val="FFFFFF"/>
                </a:highlight>
                <a:latin typeface="Arial"/>
                <a:ea typeface="Arial"/>
                <a:cs typeface="Arial"/>
                <a:sym typeface="Arial"/>
              </a:rPr>
              <a:t>Hybrid </a:t>
            </a:r>
            <a:r>
              <a:rPr lang="en" sz="2400" b="1" dirty="0" smtClean="0">
                <a:solidFill>
                  <a:srgbClr val="FF0000"/>
                </a:solidFill>
                <a:highlight>
                  <a:srgbClr val="FFFFFF"/>
                </a:highlight>
                <a:latin typeface="Arial"/>
                <a:ea typeface="Arial"/>
                <a:cs typeface="Arial"/>
                <a:sym typeface="Arial"/>
              </a:rPr>
              <a:t>journal</a:t>
            </a:r>
            <a:r>
              <a:rPr lang="en" sz="2400" dirty="0" smtClean="0">
                <a:solidFill>
                  <a:srgbClr val="FF0000"/>
                </a:solidFill>
                <a:highlight>
                  <a:srgbClr val="FFFFFF"/>
                </a:highlight>
                <a:latin typeface="Arial"/>
                <a:ea typeface="Arial"/>
                <a:cs typeface="Arial"/>
                <a:sym typeface="Arial"/>
              </a:rPr>
              <a:t>:</a:t>
            </a:r>
            <a:r>
              <a:rPr lang="en" sz="2400" dirty="0" smtClean="0">
                <a:solidFill>
                  <a:srgbClr val="4E4E4E"/>
                </a:solidFill>
                <a:highlight>
                  <a:srgbClr val="FFFFFF"/>
                </a:highlight>
                <a:latin typeface="Arial"/>
                <a:ea typeface="Arial"/>
                <a:cs typeface="Arial"/>
                <a:sym typeface="Arial"/>
              </a:rPr>
              <a:t> </a:t>
            </a:r>
            <a:r>
              <a:rPr lang="en" sz="2400" dirty="0" smtClean="0">
                <a:solidFill>
                  <a:srgbClr val="000000"/>
                </a:solidFill>
                <a:highlight>
                  <a:srgbClr val="FFFFFF"/>
                </a:highlight>
                <a:latin typeface="Arial"/>
                <a:ea typeface="Arial"/>
                <a:cs typeface="Arial"/>
                <a:sym typeface="Arial"/>
              </a:rPr>
              <a:t>Some content is open access, typically via publication or author fees. </a:t>
            </a:r>
            <a:r>
              <a:rPr lang="en" sz="2400" i="1" dirty="0" smtClean="0">
                <a:solidFill>
                  <a:srgbClr val="000000"/>
                </a:solidFill>
                <a:highlight>
                  <a:srgbClr val="FFFFFF"/>
                </a:highlight>
                <a:latin typeface="Arial"/>
                <a:ea typeface="Arial"/>
                <a:cs typeface="Arial"/>
                <a:sym typeface="Arial"/>
              </a:rPr>
              <a:t>May use use a CC-by license</a:t>
            </a:r>
          </a:p>
          <a:p>
            <a:pPr marL="796290" indent="-377190">
              <a:lnSpc>
                <a:spcPct val="115000"/>
              </a:lnSpc>
              <a:spcBef>
                <a:spcPts val="0"/>
              </a:spcBef>
              <a:spcAft>
                <a:spcPts val="1210"/>
              </a:spcAft>
              <a:buClr>
                <a:srgbClr val="4E4E4E"/>
              </a:buClr>
              <a:buSzPct val="100000"/>
              <a:buFont typeface="Arial"/>
              <a:buChar char="●"/>
            </a:pPr>
            <a:r>
              <a:rPr lang="en" sz="2400" b="1" dirty="0" smtClean="0">
                <a:solidFill>
                  <a:srgbClr val="F1C232"/>
                </a:solidFill>
                <a:highlight>
                  <a:srgbClr val="FFFFFF"/>
                </a:highlight>
                <a:latin typeface="Arial"/>
                <a:ea typeface="Arial"/>
                <a:cs typeface="Arial"/>
                <a:sym typeface="Arial"/>
              </a:rPr>
              <a:t>Embargoed open access:</a:t>
            </a:r>
            <a:r>
              <a:rPr lang="en" sz="2400" dirty="0" smtClean="0">
                <a:solidFill>
                  <a:srgbClr val="F1C232"/>
                </a:solidFill>
                <a:highlight>
                  <a:srgbClr val="FFFFFF"/>
                </a:highlight>
                <a:latin typeface="Arial"/>
                <a:ea typeface="Arial"/>
                <a:cs typeface="Arial"/>
                <a:sym typeface="Arial"/>
              </a:rPr>
              <a:t> </a:t>
            </a:r>
            <a:r>
              <a:rPr lang="en" sz="2400" dirty="0">
                <a:solidFill>
                  <a:srgbClr val="000000"/>
                </a:solidFill>
                <a:highlight>
                  <a:srgbClr val="FFFFFF"/>
                </a:highlight>
                <a:latin typeface="Arial"/>
                <a:ea typeface="Arial"/>
                <a:cs typeface="Arial"/>
                <a:sym typeface="Arial"/>
              </a:rPr>
              <a:t>D</a:t>
            </a:r>
            <a:r>
              <a:rPr lang="en" sz="2400" dirty="0" smtClean="0">
                <a:solidFill>
                  <a:srgbClr val="000000"/>
                </a:solidFill>
                <a:highlight>
                  <a:srgbClr val="FFFFFF"/>
                </a:highlight>
                <a:latin typeface="Arial"/>
                <a:ea typeface="Arial"/>
                <a:cs typeface="Arial"/>
                <a:sym typeface="Arial"/>
              </a:rPr>
              <a:t>elayed open access. </a:t>
            </a:r>
            <a:r>
              <a:rPr lang="en" sz="2400" dirty="0">
                <a:solidFill>
                  <a:srgbClr val="000000"/>
                </a:solidFill>
                <a:highlight>
                  <a:srgbClr val="FFFFFF"/>
                </a:highlight>
                <a:latin typeface="Arial"/>
                <a:ea typeface="Arial"/>
                <a:cs typeface="Arial"/>
                <a:sym typeface="Arial"/>
              </a:rPr>
              <a:t>S</a:t>
            </a:r>
            <a:r>
              <a:rPr lang="en" sz="2400" dirty="0" smtClean="0">
                <a:solidFill>
                  <a:srgbClr val="000000"/>
                </a:solidFill>
                <a:highlight>
                  <a:srgbClr val="FFFFFF"/>
                </a:highlight>
                <a:latin typeface="Arial"/>
                <a:ea typeface="Arial"/>
                <a:cs typeface="Arial"/>
                <a:sym typeface="Arial"/>
              </a:rPr>
              <a:t>ubscription model that provides open access to content after an embargo period expires. </a:t>
            </a:r>
            <a:r>
              <a:rPr lang="en" sz="2400" i="1" dirty="0" smtClean="0">
                <a:solidFill>
                  <a:srgbClr val="000000"/>
                </a:solidFill>
                <a:highlight>
                  <a:srgbClr val="FFFFFF"/>
                </a:highlight>
                <a:latin typeface="Arial"/>
                <a:ea typeface="Arial"/>
                <a:cs typeface="Arial"/>
                <a:sym typeface="Arial"/>
              </a:rPr>
              <a:t>For example, the most current content may only be available to subscribers, while the archived issues are open access</a:t>
            </a:r>
            <a:r>
              <a:rPr lang="en" sz="2400" dirty="0" smtClean="0">
                <a:solidFill>
                  <a:srgbClr val="000000"/>
                </a:solidFill>
                <a:highlight>
                  <a:srgbClr val="FFFFFF"/>
                </a:highlight>
                <a:latin typeface="Arial"/>
                <a:ea typeface="Arial"/>
                <a:cs typeface="Arial"/>
                <a:sym typeface="Arial"/>
              </a:rPr>
              <a:t>.</a:t>
            </a:r>
            <a:endParaRPr lang="en" sz="2400" dirty="0">
              <a:solidFill>
                <a:srgbClr val="000000"/>
              </a:solidFill>
              <a:highlight>
                <a:srgbClr val="FFFFFF"/>
              </a:highlight>
              <a:latin typeface="Arial"/>
              <a:ea typeface="Arial"/>
              <a:cs typeface="Arial"/>
              <a:sym typeface="Arial"/>
            </a:endParaRPr>
          </a:p>
        </p:txBody>
      </p:sp>
      <p:sp>
        <p:nvSpPr>
          <p:cNvPr id="2" name="Title 1"/>
          <p:cNvSpPr>
            <a:spLocks noGrp="1"/>
          </p:cNvSpPr>
          <p:nvPr>
            <p:ph type="title"/>
          </p:nvPr>
        </p:nvSpPr>
        <p:spPr>
          <a:xfrm>
            <a:off x="838200" y="304800"/>
            <a:ext cx="9051925" cy="1295400"/>
          </a:xfrm>
        </p:spPr>
        <p:txBody>
          <a:bodyPr/>
          <a:lstStyle/>
          <a:p>
            <a:pPr algn="l"/>
            <a:r>
              <a:rPr lang="en-US" b="1" dirty="0" smtClean="0"/>
              <a:t>FLAVORS OF OA</a:t>
            </a:r>
            <a:endParaRPr lang="en-US" b="1" dirty="0"/>
          </a:p>
        </p:txBody>
      </p:sp>
    </p:spTree>
    <p:extLst>
      <p:ext uri="{BB962C8B-B14F-4D97-AF65-F5344CB8AC3E}">
        <p14:creationId xmlns:p14="http://schemas.microsoft.com/office/powerpoint/2010/main" val="2736903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52"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838200" y="304800"/>
            <a:ext cx="9051925" cy="1295400"/>
          </a:xfrm>
        </p:spPr>
        <p:txBody>
          <a:bodyPr/>
          <a:lstStyle/>
          <a:p>
            <a:pPr algn="l"/>
            <a:r>
              <a:rPr lang="en-US" b="1" dirty="0" smtClean="0"/>
              <a:t>THREE ROUTES TO OA</a:t>
            </a:r>
            <a:endParaRPr lang="en-US" b="1" dirty="0"/>
          </a:p>
        </p:txBody>
      </p:sp>
      <p:graphicFrame>
        <p:nvGraphicFramePr>
          <p:cNvPr id="3" name="Table 2"/>
          <p:cNvGraphicFramePr>
            <a:graphicFrameLocks noGrp="1"/>
          </p:cNvGraphicFramePr>
          <p:nvPr>
            <p:extLst>
              <p:ext uri="{D42A27DB-BD31-4B8C-83A1-F6EECF244321}">
                <p14:modId xmlns:p14="http://schemas.microsoft.com/office/powerpoint/2010/main" val="2332105266"/>
              </p:ext>
            </p:extLst>
          </p:nvPr>
        </p:nvGraphicFramePr>
        <p:xfrm>
          <a:off x="914400" y="1524000"/>
          <a:ext cx="8915400" cy="5816601"/>
        </p:xfrm>
        <a:graphic>
          <a:graphicData uri="http://schemas.openxmlformats.org/drawingml/2006/table">
            <a:tbl>
              <a:tblPr firstRow="1" bandRow="1">
                <a:tableStyleId>{2D5ABB26-0587-4C30-8999-92F81FD0307C}</a:tableStyleId>
              </a:tblPr>
              <a:tblGrid>
                <a:gridCol w="2971800">
                  <a:extLst>
                    <a:ext uri="{9D8B030D-6E8A-4147-A177-3AD203B41FA5}">
                      <a16:colId xmlns:a16="http://schemas.microsoft.com/office/drawing/2014/main" val="20000"/>
                    </a:ext>
                  </a:extLst>
                </a:gridCol>
                <a:gridCol w="2971800">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tblGrid>
              <a:tr h="59384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rgbClr val="008000"/>
                          </a:solidFill>
                        </a:rPr>
                        <a:t>GREEN</a:t>
                      </a:r>
                      <a:endParaRPr lang="en" b="1" dirty="0" smtClean="0">
                        <a:solidFill>
                          <a:srgbClr val="008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CCFFCC"/>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1C232"/>
                          </a:solidFill>
                          <a:highlight>
                            <a:srgbClr val="FFFFFF"/>
                          </a:highlight>
                          <a:latin typeface="+mn-lt"/>
                          <a:ea typeface="Arial"/>
                          <a:cs typeface="Arial"/>
                          <a:sym typeface="Arial"/>
                        </a:rPr>
                        <a:t>GOL</a:t>
                      </a:r>
                      <a:r>
                        <a:rPr lang="en-US" sz="1800" b="1" baseline="0" dirty="0" smtClean="0">
                          <a:solidFill>
                            <a:srgbClr val="F1C232"/>
                          </a:solidFill>
                          <a:highlight>
                            <a:srgbClr val="FFFFFF"/>
                          </a:highlight>
                          <a:latin typeface="+mn-lt"/>
                          <a:ea typeface="Arial"/>
                          <a:cs typeface="Arial"/>
                          <a:sym typeface="Arial"/>
                        </a:rPr>
                        <a:t>D OA </a:t>
                      </a:r>
                      <a:r>
                        <a:rPr lang="en" b="1" i="1" dirty="0" smtClean="0">
                          <a:solidFill>
                            <a:schemeClr val="tx1"/>
                          </a:solidFill>
                        </a:rPr>
                        <a:t>Journal</a:t>
                      </a:r>
                      <a:r>
                        <a:rPr lang="en-US" b="1" i="1" dirty="0" smtClean="0">
                          <a:solidFill>
                            <a:schemeClr val="tx1"/>
                          </a:solidFill>
                        </a:rPr>
                        <a:t>s</a:t>
                      </a:r>
                      <a:r>
                        <a:rPr lang="en" b="1" i="1" dirty="0" smtClean="0">
                          <a:solidFill>
                            <a:schemeClr val="tx1"/>
                          </a:solidFill>
                        </a:rPr>
                        <a:t> </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1C232"/>
                          </a:solidFill>
                          <a:highlight>
                            <a:srgbClr val="FFFFFF"/>
                          </a:highlight>
                          <a:latin typeface="+mn-lt"/>
                          <a:ea typeface="Arial"/>
                          <a:cs typeface="Arial"/>
                          <a:sym typeface="Arial"/>
                        </a:rPr>
                        <a:t>GOL</a:t>
                      </a:r>
                      <a:r>
                        <a:rPr lang="en-US" sz="1800" b="1" baseline="0" dirty="0" smtClean="0">
                          <a:solidFill>
                            <a:srgbClr val="F1C232"/>
                          </a:solidFill>
                          <a:highlight>
                            <a:srgbClr val="FFFFFF"/>
                          </a:highlight>
                          <a:latin typeface="+mn-lt"/>
                          <a:ea typeface="Arial"/>
                          <a:cs typeface="Arial"/>
                          <a:sym typeface="Arial"/>
                        </a:rPr>
                        <a:t>D OA </a:t>
                      </a:r>
                      <a:r>
                        <a:rPr lang="en" b="1" i="1" dirty="0" smtClean="0"/>
                        <a:t>Article</a:t>
                      </a:r>
                      <a:r>
                        <a:rPr lang="en-US" b="1" i="1" dirty="0" smtClean="0"/>
                        <a:t>s</a:t>
                      </a:r>
                      <a:r>
                        <a:rPr lang="en" b="1" i="1" dirty="0" smtClean="0"/>
                        <a:t> </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393393">
                <a:tc>
                  <a:txBody>
                    <a:bodyPr/>
                    <a:lstStyle/>
                    <a:p>
                      <a:pPr marL="537210" indent="-285750">
                        <a:spcBef>
                          <a:spcPts val="0"/>
                        </a:spcBef>
                        <a:buFont typeface="Arial"/>
                        <a:buChar char="•"/>
                      </a:pPr>
                      <a:r>
                        <a:rPr lang="en" sz="1600" dirty="0" smtClean="0"/>
                        <a:t>Deposit of author’s accepted manuscript version in a repository. </a:t>
                      </a:r>
                    </a:p>
                    <a:p>
                      <a:pPr marL="537210" indent="-285750">
                        <a:spcBef>
                          <a:spcPts val="0"/>
                        </a:spcBef>
                        <a:buFont typeface="Arial"/>
                        <a:buChar char="•"/>
                      </a:pPr>
                      <a:r>
                        <a:rPr lang="en" sz="1600" dirty="0" smtClean="0"/>
                        <a:t>Individual self-archiving policies by publisher/journal.</a:t>
                      </a:r>
                    </a:p>
                    <a:p>
                      <a:pPr marL="537210" indent="-285750">
                        <a:spcBef>
                          <a:spcPts val="0"/>
                        </a:spcBef>
                        <a:buFont typeface="Arial"/>
                        <a:buChar char="•"/>
                      </a:pPr>
                      <a:r>
                        <a:rPr lang="en" sz="1600" dirty="0" smtClean="0"/>
                        <a:t>Embargo periods may apply.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537210" indent="-285750">
                        <a:spcBef>
                          <a:spcPts val="0"/>
                        </a:spcBef>
                        <a:buFont typeface="Arial"/>
                        <a:buChar char="•"/>
                      </a:pPr>
                      <a:r>
                        <a:rPr lang="en" sz="1600" dirty="0" smtClean="0"/>
                        <a:t>Fully OA journals and subscription-based journals.</a:t>
                      </a:r>
                    </a:p>
                    <a:p>
                      <a:pPr marL="537210" indent="-285750">
                        <a:spcBef>
                          <a:spcPts val="0"/>
                        </a:spcBef>
                        <a:buFont typeface="Arial"/>
                        <a:buChar char="•"/>
                      </a:pPr>
                      <a:r>
                        <a:rPr lang="en" sz="1600" dirty="0" smtClean="0"/>
                        <a:t>OA content is freely available for anyone at anytime sometimes there’s a publication charge. </a:t>
                      </a:r>
                    </a:p>
                    <a:p>
                      <a:pPr marL="537210" indent="-285750">
                        <a:spcBef>
                          <a:spcPts val="0"/>
                        </a:spcBef>
                        <a:buFont typeface="Arial"/>
                        <a:buChar char="•"/>
                      </a:pPr>
                      <a:r>
                        <a:rPr lang="en" sz="1600" dirty="0" smtClean="0"/>
                        <a:t>Gold OA removes permission barriers (most copyright and license restrictions).</a:t>
                      </a:r>
                    </a:p>
                    <a:p>
                      <a:pPr marL="285750" indent="-285750">
                        <a:buFont typeface="Arial"/>
                        <a:buChar char="•"/>
                      </a:pPr>
                      <a:endParaRPr 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537210" indent="-285750">
                        <a:spcBef>
                          <a:spcPts val="0"/>
                        </a:spcBef>
                        <a:buClr>
                          <a:schemeClr val="dk1"/>
                        </a:buClr>
                        <a:buFont typeface="Arial"/>
                        <a:buChar char="•"/>
                      </a:pPr>
                      <a:r>
                        <a:rPr lang="en" sz="1600" dirty="0" smtClean="0"/>
                        <a:t>Hybrid OA option for subscription-based journals.</a:t>
                      </a:r>
                    </a:p>
                    <a:p>
                      <a:pPr marL="537210" indent="-285750">
                        <a:spcBef>
                          <a:spcPts val="0"/>
                        </a:spcBef>
                        <a:buClr>
                          <a:schemeClr val="dk1"/>
                        </a:buClr>
                        <a:buFont typeface="Arial"/>
                        <a:buChar char="•"/>
                      </a:pPr>
                      <a:r>
                        <a:rPr lang="en" sz="1600" dirty="0" smtClean="0"/>
                        <a:t>Only OA articles in the subscription journal are freely available for anyone at anytime</a:t>
                      </a:r>
                    </a:p>
                    <a:p>
                      <a:pPr marL="537210" indent="-285750">
                        <a:spcBef>
                          <a:spcPts val="0"/>
                        </a:spcBef>
                        <a:buClr>
                          <a:schemeClr val="dk1"/>
                        </a:buClr>
                        <a:buFont typeface="Arial"/>
                        <a:buChar char="•"/>
                      </a:pPr>
                      <a:r>
                        <a:rPr lang="en" sz="1600" dirty="0" smtClean="0"/>
                        <a:t>Require a publication charge. </a:t>
                      </a:r>
                      <a:endParaRPr lang="en" sz="1600" dirty="0" smtClean="0">
                        <a:solidFill>
                          <a:schemeClr val="dk1"/>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18293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sz="1600" i="1" dirty="0" smtClean="0">
                          <a:sym typeface="Calibri"/>
                        </a:rPr>
                        <a:t>Example: </a:t>
                      </a:r>
                      <a:endParaRPr lang="en-US" sz="1600" i="1" dirty="0" smtClean="0">
                        <a:sym typeface="Calibri"/>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 sz="1600" i="1" dirty="0" smtClean="0">
                          <a:sym typeface="Calibri"/>
                        </a:rPr>
                        <a:t>upload post-print to OUR@Oakland </a:t>
                      </a:r>
                      <a:r>
                        <a:rPr lang="en-US" sz="1600" i="1" dirty="0" smtClean="0">
                          <a:sym typeface="Calibri"/>
                        </a:rPr>
                        <a:t>repository </a:t>
                      </a:r>
                      <a:r>
                        <a:rPr lang="en" sz="1600" i="1" dirty="0" smtClean="0">
                          <a:sym typeface="Calibri"/>
                        </a:rPr>
                        <a:t>managed by OU Libraries</a:t>
                      </a:r>
                    </a:p>
                    <a:p>
                      <a:endParaRPr lang="en-US" sz="1600" i="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sz="1600" i="1" dirty="0" smtClean="0">
                          <a:sym typeface="Calibri"/>
                        </a:rPr>
                        <a:t>Ex</a:t>
                      </a:r>
                      <a:r>
                        <a:rPr lang="en-US" sz="1600" i="1" dirty="0" err="1" smtClean="0">
                          <a:sym typeface="Calibri"/>
                        </a:rPr>
                        <a:t>amples</a:t>
                      </a:r>
                      <a:r>
                        <a:rPr lang="en" sz="1600" i="1" dirty="0" smtClean="0">
                          <a:sym typeface="Calibri"/>
                        </a:rPr>
                        <a:t>: </a:t>
                      </a:r>
                      <a:endParaRPr lang="en-US" sz="1600" i="1" dirty="0" smtClean="0">
                        <a:sym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600" i="1" dirty="0" smtClean="0">
                          <a:effectLst/>
                          <a:latin typeface="+mn-lt"/>
                        </a:rPr>
                        <a:t>BMC Public Health</a:t>
                      </a:r>
                      <a:r>
                        <a:rPr lang="en-US" sz="1600" dirty="0" smtClean="0">
                          <a:effectLst/>
                          <a:latin typeface="+mn-lt"/>
                        </a:rPr>
                        <a:t/>
                      </a:r>
                      <a:br>
                        <a:rPr lang="en-US" sz="1600" dirty="0" smtClean="0">
                          <a:effectLst/>
                          <a:latin typeface="+mn-lt"/>
                        </a:rPr>
                      </a:br>
                      <a:r>
                        <a:rPr lang="en-US" sz="1600" dirty="0" err="1" smtClean="0"/>
                        <a:t>BioMed</a:t>
                      </a:r>
                      <a:r>
                        <a:rPr lang="en-US" sz="1600" dirty="0" smtClean="0"/>
                        <a:t> Central</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i="1" dirty="0" smtClean="0"/>
                        <a:t>Transgender Health </a:t>
                      </a:r>
                      <a:br>
                        <a:rPr lang="en-US" sz="1600" i="1" dirty="0" smtClean="0"/>
                      </a:br>
                      <a:r>
                        <a:rPr lang="en-US" sz="1600" i="0" dirty="0" smtClean="0"/>
                        <a:t>Mary Ann </a:t>
                      </a:r>
                      <a:r>
                        <a:rPr lang="en-US" sz="1600" i="0" dirty="0" err="1" smtClean="0"/>
                        <a:t>Liebert</a:t>
                      </a:r>
                      <a:r>
                        <a:rPr lang="en-US" sz="1600" i="0" dirty="0" smtClean="0"/>
                        <a:t>, Inc. Publishers</a:t>
                      </a:r>
                      <a:endParaRPr lang="en-US" sz="1600" i="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spcBef>
                          <a:spcPts val="0"/>
                        </a:spcBef>
                      </a:pPr>
                      <a:r>
                        <a:rPr lang="en" sz="1600" i="1" dirty="0" smtClean="0">
                          <a:sym typeface="Calibri"/>
                        </a:rPr>
                        <a:t>Ex</a:t>
                      </a:r>
                      <a:r>
                        <a:rPr lang="en-US" sz="1600" i="1" dirty="0" err="1" smtClean="0">
                          <a:sym typeface="Calibri"/>
                        </a:rPr>
                        <a:t>amples</a:t>
                      </a:r>
                      <a:r>
                        <a:rPr lang="en" sz="1600" i="1" dirty="0" smtClean="0">
                          <a:sym typeface="Calibri"/>
                        </a:rPr>
                        <a:t>: </a:t>
                      </a:r>
                      <a:endParaRPr lang="en-US" sz="1600" i="1" dirty="0" smtClean="0">
                        <a:sym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 sz="1600" i="1" dirty="0" smtClean="0">
                          <a:highlight>
                            <a:srgbClr val="FFFFFF"/>
                          </a:highlight>
                          <a:sym typeface="Calibri"/>
                        </a:rPr>
                        <a:t>Clinical Rehabilitation </a:t>
                      </a:r>
                      <a:r>
                        <a:rPr lang="en" sz="1600" i="0" dirty="0" smtClean="0">
                          <a:highlight>
                            <a:srgbClr val="FFFFFF"/>
                          </a:highlight>
                          <a:sym typeface="Calibri"/>
                        </a:rPr>
                        <a:t>- Sage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600" i="1" dirty="0" smtClean="0"/>
                        <a:t>Communication and Critical/Cultural Studies </a:t>
                      </a:r>
                      <a:r>
                        <a:rPr lang="en-US" sz="1600" dirty="0" smtClean="0"/>
                        <a:t>- Taylor &amp; Francis</a:t>
                      </a:r>
                    </a:p>
                    <a:p>
                      <a:pPr marL="285750" indent="-285750">
                        <a:spcBef>
                          <a:spcPts val="0"/>
                        </a:spcBef>
                        <a:buFont typeface="Arial"/>
                        <a:buChar char="•"/>
                      </a:pPr>
                      <a:endParaRPr lang="en-US" sz="1600" i="1" dirty="0" smtClean="0">
                        <a:highlight>
                          <a:srgbClr val="FFFFFF"/>
                        </a:highlight>
                        <a:sym typeface="Calibri"/>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8245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PT backdrop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b="1" dirty="0" smtClean="0">
                <a:latin typeface="Bookman Old Style"/>
                <a:cs typeface="Bookman Old Style"/>
              </a:rPr>
              <a:t>Why OA</a:t>
            </a:r>
            <a:endParaRPr lang="en-US" b="1" dirty="0">
              <a:latin typeface="Bookman Old Style"/>
              <a:cs typeface="Bookman Old Style"/>
            </a:endParaRPr>
          </a:p>
        </p:txBody>
      </p:sp>
    </p:spTree>
    <p:extLst>
      <p:ext uri="{BB962C8B-B14F-4D97-AF65-F5344CB8AC3E}">
        <p14:creationId xmlns:p14="http://schemas.microsoft.com/office/powerpoint/2010/main" val="1148596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txBox="1">
            <a:spLocks noChangeArrowheads="1"/>
          </p:cNvSpPr>
          <p:nvPr/>
        </p:nvSpPr>
        <p:spPr bwMode="auto">
          <a:xfrm>
            <a:off x="1066800" y="1324661"/>
            <a:ext cx="8686800" cy="6142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Bef>
                <a:spcPts val="0"/>
              </a:spcBef>
              <a:buFontTx/>
              <a:buNone/>
            </a:pPr>
            <a:r>
              <a:rPr lang="en" sz="2000" b="1" dirty="0" smtClean="0">
                <a:solidFill>
                  <a:srgbClr val="FF0000"/>
                </a:solidFill>
              </a:rPr>
              <a:t>Research </a:t>
            </a:r>
            <a:r>
              <a:rPr lang="en" sz="2000" b="1" dirty="0">
                <a:solidFill>
                  <a:srgbClr val="FF0000"/>
                </a:solidFill>
              </a:rPr>
              <a:t>I</a:t>
            </a:r>
            <a:r>
              <a:rPr lang="en" sz="2000" b="1" dirty="0" smtClean="0">
                <a:solidFill>
                  <a:srgbClr val="FF0000"/>
                </a:solidFill>
              </a:rPr>
              <a:t>mpact</a:t>
            </a:r>
          </a:p>
          <a:p>
            <a:pPr marL="457200">
              <a:lnSpc>
                <a:spcPct val="115000"/>
              </a:lnSpc>
              <a:spcBef>
                <a:spcPts val="0"/>
              </a:spcBef>
              <a:buClr>
                <a:schemeClr val="dk1"/>
              </a:buClr>
              <a:buSzPct val="100000"/>
              <a:buFontTx/>
              <a:buChar char="●"/>
            </a:pPr>
            <a:r>
              <a:rPr lang="en" sz="2000" dirty="0">
                <a:solidFill>
                  <a:srgbClr val="F26724"/>
                </a:solidFill>
              </a:rPr>
              <a:t>OA work has potential for greater international impact, more citations, earlier citations</a:t>
            </a:r>
          </a:p>
          <a:p>
            <a:pPr marL="857250" lvl="1">
              <a:lnSpc>
                <a:spcPct val="115000"/>
              </a:lnSpc>
              <a:spcBef>
                <a:spcPts val="0"/>
              </a:spcBef>
              <a:buClr>
                <a:schemeClr val="dk1"/>
              </a:buClr>
              <a:buSzPct val="100000"/>
              <a:buFontTx/>
              <a:buChar char="●"/>
            </a:pPr>
            <a:r>
              <a:rPr lang="en" sz="1600" dirty="0" smtClean="0">
                <a:solidFill>
                  <a:srgbClr val="F26724"/>
                </a:solidFill>
              </a:rPr>
              <a:t>Research locked behind paywalls can only be read by those with $ to access</a:t>
            </a:r>
          </a:p>
          <a:p>
            <a:pPr marL="857250" lvl="1">
              <a:lnSpc>
                <a:spcPct val="115000"/>
              </a:lnSpc>
              <a:spcBef>
                <a:spcPts val="0"/>
              </a:spcBef>
              <a:buClr>
                <a:schemeClr val="dk1"/>
              </a:buClr>
              <a:buSzPct val="100000"/>
              <a:buFontTx/>
              <a:buChar char="●"/>
            </a:pPr>
            <a:r>
              <a:rPr lang="en" sz="1600" dirty="0" smtClean="0">
                <a:solidFill>
                  <a:srgbClr val="F26724"/>
                </a:solidFill>
              </a:rPr>
              <a:t>Limit on research exposure </a:t>
            </a:r>
            <a:r>
              <a:rPr lang="en" sz="1600" dirty="0">
                <a:solidFill>
                  <a:srgbClr val="F26724"/>
                </a:solidFill>
              </a:rPr>
              <a:t>and </a:t>
            </a:r>
            <a:r>
              <a:rPr lang="en" sz="1600" dirty="0" smtClean="0">
                <a:solidFill>
                  <a:srgbClr val="F26724"/>
                </a:solidFill>
              </a:rPr>
              <a:t>reuse, limits public impact and use</a:t>
            </a:r>
          </a:p>
          <a:p>
            <a:pPr marL="114300" indent="0">
              <a:lnSpc>
                <a:spcPct val="115000"/>
              </a:lnSpc>
              <a:spcBef>
                <a:spcPts val="0"/>
              </a:spcBef>
              <a:buClr>
                <a:schemeClr val="dk1"/>
              </a:buClr>
              <a:buSzPct val="100000"/>
              <a:buNone/>
            </a:pPr>
            <a:endParaRPr lang="en" sz="2000" dirty="0" smtClean="0">
              <a:solidFill>
                <a:srgbClr val="F26724"/>
              </a:solidFill>
            </a:endParaRPr>
          </a:p>
          <a:p>
            <a:pPr>
              <a:lnSpc>
                <a:spcPct val="90000"/>
              </a:lnSpc>
              <a:spcBef>
                <a:spcPts val="1200"/>
              </a:spcBef>
              <a:spcAft>
                <a:spcPts val="200"/>
              </a:spcAft>
              <a:buFontTx/>
              <a:buNone/>
            </a:pPr>
            <a:r>
              <a:rPr lang="en" sz="2000" b="1" dirty="0" smtClean="0">
                <a:solidFill>
                  <a:srgbClr val="FF0000"/>
                </a:solidFill>
              </a:rPr>
              <a:t>Increased recognition and prestige </a:t>
            </a:r>
          </a:p>
          <a:p>
            <a:pPr marL="457200">
              <a:lnSpc>
                <a:spcPct val="115000"/>
              </a:lnSpc>
              <a:spcBef>
                <a:spcPts val="0"/>
              </a:spcBef>
              <a:buClr>
                <a:schemeClr val="dk1"/>
              </a:buClr>
              <a:buSzPct val="100000"/>
              <a:buFontTx/>
              <a:buChar char="●"/>
            </a:pPr>
            <a:r>
              <a:rPr lang="en" sz="2000" dirty="0" smtClean="0">
                <a:solidFill>
                  <a:srgbClr val="F26724"/>
                </a:solidFill>
              </a:rPr>
              <a:t>Impact of faculty research affects their ability to get grants </a:t>
            </a:r>
          </a:p>
          <a:p>
            <a:pPr marL="457200">
              <a:lnSpc>
                <a:spcPct val="115000"/>
              </a:lnSpc>
              <a:spcBef>
                <a:spcPts val="0"/>
              </a:spcBef>
              <a:buClr>
                <a:schemeClr val="dk1"/>
              </a:buClr>
              <a:buSzPct val="100000"/>
              <a:buFontTx/>
              <a:buChar char="●"/>
            </a:pPr>
            <a:r>
              <a:rPr lang="en" sz="2000" dirty="0" smtClean="0">
                <a:solidFill>
                  <a:srgbClr val="F26724"/>
                </a:solidFill>
              </a:rPr>
              <a:t>Research collections are strategic marketing tools for institutions </a:t>
            </a:r>
          </a:p>
          <a:p>
            <a:pPr marL="457200">
              <a:lnSpc>
                <a:spcPct val="115000"/>
              </a:lnSpc>
              <a:spcBef>
                <a:spcPts val="0"/>
              </a:spcBef>
              <a:buClr>
                <a:schemeClr val="dk1"/>
              </a:buClr>
              <a:buSzPct val="100000"/>
              <a:buFontTx/>
              <a:buChar char="●"/>
            </a:pPr>
            <a:r>
              <a:rPr lang="en" sz="2000" dirty="0" smtClean="0">
                <a:solidFill>
                  <a:srgbClr val="F26724"/>
                </a:solidFill>
              </a:rPr>
              <a:t>More public exposure bring more prestige </a:t>
            </a:r>
          </a:p>
          <a:p>
            <a:pPr marL="457200">
              <a:lnSpc>
                <a:spcPct val="115000"/>
              </a:lnSpc>
              <a:spcBef>
                <a:spcPts val="0"/>
              </a:spcBef>
              <a:buClr>
                <a:schemeClr val="dk1"/>
              </a:buClr>
              <a:buSzPct val="100000"/>
              <a:buFontTx/>
              <a:buChar char="●"/>
            </a:pPr>
            <a:endParaRPr lang="en" sz="2000" dirty="0">
              <a:solidFill>
                <a:srgbClr val="FF0000"/>
              </a:solidFill>
            </a:endParaRPr>
          </a:p>
          <a:p>
            <a:pPr>
              <a:lnSpc>
                <a:spcPct val="115000"/>
              </a:lnSpc>
              <a:spcBef>
                <a:spcPts val="0"/>
              </a:spcBef>
              <a:buClr>
                <a:schemeClr val="dk1"/>
              </a:buClr>
              <a:buSzPct val="61111"/>
              <a:buFontTx/>
              <a:buNone/>
            </a:pPr>
            <a:r>
              <a:rPr lang="en" sz="2000" b="1" dirty="0">
                <a:solidFill>
                  <a:srgbClr val="FF0000"/>
                </a:solidFill>
              </a:rPr>
              <a:t>Losing copyright to own work </a:t>
            </a:r>
            <a:r>
              <a:rPr lang="en" sz="2000" dirty="0">
                <a:solidFill>
                  <a:srgbClr val="F26724"/>
                </a:solidFill>
              </a:rPr>
              <a:t>with traditional publishing models </a:t>
            </a:r>
          </a:p>
          <a:p>
            <a:pPr marL="457200">
              <a:lnSpc>
                <a:spcPct val="115000"/>
              </a:lnSpc>
              <a:spcBef>
                <a:spcPts val="0"/>
              </a:spcBef>
              <a:buClr>
                <a:schemeClr val="dk1"/>
              </a:buClr>
              <a:buSzPct val="100000"/>
              <a:buFontTx/>
              <a:buChar char="●"/>
            </a:pPr>
            <a:r>
              <a:rPr lang="en" sz="2000" dirty="0">
                <a:solidFill>
                  <a:srgbClr val="F26724"/>
                </a:solidFill>
              </a:rPr>
              <a:t>Giving away intellectual property and licensing back content </a:t>
            </a:r>
          </a:p>
          <a:p>
            <a:pPr marL="457200">
              <a:lnSpc>
                <a:spcPct val="115000"/>
              </a:lnSpc>
              <a:spcBef>
                <a:spcPts val="0"/>
              </a:spcBef>
              <a:buClr>
                <a:schemeClr val="dk1"/>
              </a:buClr>
              <a:buSzPct val="100000"/>
              <a:buFontTx/>
              <a:buChar char="●"/>
            </a:pPr>
            <a:r>
              <a:rPr lang="en" sz="2000" dirty="0">
                <a:solidFill>
                  <a:srgbClr val="F26724"/>
                </a:solidFill>
              </a:rPr>
              <a:t>Restrictions on use of own work, no derivatives, no sharing, no distribution, no </a:t>
            </a:r>
            <a:r>
              <a:rPr lang="en" sz="2000" dirty="0" smtClean="0">
                <a:solidFill>
                  <a:srgbClr val="F26724"/>
                </a:solidFill>
              </a:rPr>
              <a:t>reuse limits future uses </a:t>
            </a:r>
            <a:endParaRPr lang="en" sz="1800" dirty="0">
              <a:solidFill>
                <a:schemeClr val="dk1"/>
              </a:solidFill>
            </a:endParaRPr>
          </a:p>
        </p:txBody>
      </p:sp>
      <p:sp>
        <p:nvSpPr>
          <p:cNvPr id="6" name="Shape 422"/>
          <p:cNvSpPr txBox="1"/>
          <p:nvPr/>
        </p:nvSpPr>
        <p:spPr>
          <a:xfrm>
            <a:off x="879861" y="457200"/>
            <a:ext cx="3158739" cy="997508"/>
          </a:xfrm>
          <a:prstGeom prst="rect">
            <a:avLst/>
          </a:prstGeom>
          <a:noFill/>
          <a:ln>
            <a:noFill/>
          </a:ln>
        </p:spPr>
        <p:txBody>
          <a:bodyPr wrap="square" lIns="100568" tIns="100568" rIns="100568" bIns="100568" anchor="t" anchorCtr="0">
            <a:noAutofit/>
          </a:bodyPr>
          <a:lstStyle/>
          <a:p>
            <a:pPr>
              <a:spcBef>
                <a:spcPts val="0"/>
              </a:spcBef>
            </a:pPr>
            <a:r>
              <a:rPr lang="en" sz="4800" b="1" dirty="0" smtClean="0">
                <a:latin typeface="Calibri"/>
                <a:ea typeface="Calibri"/>
                <a:cs typeface="Calibri"/>
                <a:sym typeface="Calibri"/>
              </a:rPr>
              <a:t>IMPACT </a:t>
            </a:r>
            <a:r>
              <a:rPr lang="en" sz="4800" b="1" dirty="0" smtClean="0">
                <a:solidFill>
                  <a:srgbClr val="FF0000"/>
                </a:solidFill>
                <a:latin typeface="Calibri"/>
                <a:ea typeface="Calibri"/>
                <a:cs typeface="Calibri"/>
                <a:sym typeface="Calibri"/>
              </a:rPr>
              <a:t>↑</a:t>
            </a:r>
            <a:endParaRPr lang="en" sz="4800" b="1" dirty="0">
              <a:solidFill>
                <a:srgbClr val="FF0000"/>
              </a:solidFill>
              <a:latin typeface="Calibri"/>
              <a:ea typeface="Calibri"/>
              <a:cs typeface="Calibri"/>
              <a:sym typeface="Calibri"/>
            </a:endParaRPr>
          </a:p>
        </p:txBody>
      </p:sp>
    </p:spTree>
    <p:extLst>
      <p:ext uri="{BB962C8B-B14F-4D97-AF65-F5344CB8AC3E}">
        <p14:creationId xmlns:p14="http://schemas.microsoft.com/office/powerpoint/2010/main" val="1369996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ong stri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58400" cy="77724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Shape 422"/>
          <p:cNvSpPr txBox="1"/>
          <p:nvPr/>
        </p:nvSpPr>
        <p:spPr>
          <a:xfrm>
            <a:off x="879861" y="457200"/>
            <a:ext cx="3158739" cy="997508"/>
          </a:xfrm>
          <a:prstGeom prst="rect">
            <a:avLst/>
          </a:prstGeom>
          <a:noFill/>
          <a:ln>
            <a:noFill/>
          </a:ln>
        </p:spPr>
        <p:txBody>
          <a:bodyPr wrap="square" lIns="100568" tIns="100568" rIns="100568" bIns="100568" anchor="t" anchorCtr="0">
            <a:noAutofit/>
          </a:bodyPr>
          <a:lstStyle/>
          <a:p>
            <a:pPr>
              <a:spcBef>
                <a:spcPts val="0"/>
              </a:spcBef>
            </a:pPr>
            <a:r>
              <a:rPr lang="en" sz="4800" b="1" dirty="0" smtClean="0">
                <a:latin typeface="Calibri"/>
                <a:ea typeface="Calibri"/>
                <a:cs typeface="Calibri"/>
                <a:sym typeface="Calibri"/>
              </a:rPr>
              <a:t>IMPACT </a:t>
            </a:r>
            <a:r>
              <a:rPr lang="en" sz="4800" b="1" dirty="0" smtClean="0">
                <a:solidFill>
                  <a:srgbClr val="FF0000"/>
                </a:solidFill>
                <a:latin typeface="Calibri"/>
                <a:ea typeface="Calibri"/>
                <a:cs typeface="Calibri"/>
                <a:sym typeface="Calibri"/>
              </a:rPr>
              <a:t>↑</a:t>
            </a:r>
            <a:endParaRPr lang="en" sz="4800" b="1" dirty="0">
              <a:solidFill>
                <a:srgbClr val="FF0000"/>
              </a:solidFill>
              <a:latin typeface="Calibri"/>
              <a:ea typeface="Calibri"/>
              <a:cs typeface="Calibri"/>
              <a:sym typeface="Calibri"/>
            </a:endParaRPr>
          </a:p>
        </p:txBody>
      </p:sp>
      <p:sp>
        <p:nvSpPr>
          <p:cNvPr id="6" name="Rectangle 3"/>
          <p:cNvSpPr txBox="1">
            <a:spLocks noChangeArrowheads="1"/>
          </p:cNvSpPr>
          <p:nvPr/>
        </p:nvSpPr>
        <p:spPr bwMode="auto">
          <a:xfrm>
            <a:off x="838200" y="1293813"/>
            <a:ext cx="9220200" cy="6249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18" tIns="45710" rIns="91418" bIns="4571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7338"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5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Bef>
                <a:spcPts val="0"/>
              </a:spcBef>
              <a:buClr>
                <a:schemeClr val="dk1"/>
              </a:buClr>
              <a:buSzPct val="61111"/>
              <a:buFontTx/>
              <a:buNone/>
            </a:pPr>
            <a:endParaRPr lang="en" sz="2000" b="1" dirty="0" smtClean="0">
              <a:solidFill>
                <a:srgbClr val="F26724"/>
              </a:solidFill>
            </a:endParaRPr>
          </a:p>
          <a:p>
            <a:pPr>
              <a:lnSpc>
                <a:spcPct val="115000"/>
              </a:lnSpc>
              <a:spcBef>
                <a:spcPts val="0"/>
              </a:spcBef>
              <a:buFontTx/>
              <a:buNone/>
            </a:pPr>
            <a:r>
              <a:rPr lang="en" sz="2000" b="1" dirty="0" smtClean="0">
                <a:solidFill>
                  <a:srgbClr val="FF0000"/>
                </a:solidFill>
              </a:rPr>
              <a:t>Compliance </a:t>
            </a:r>
          </a:p>
          <a:p>
            <a:pPr marL="457200">
              <a:lnSpc>
                <a:spcPct val="115000"/>
              </a:lnSpc>
              <a:spcBef>
                <a:spcPts val="0"/>
              </a:spcBef>
              <a:buClr>
                <a:schemeClr val="dk1"/>
              </a:buClr>
              <a:buSzPct val="100000"/>
              <a:buFontTx/>
              <a:buChar char="●"/>
            </a:pPr>
            <a:r>
              <a:rPr lang="en" sz="2000" dirty="0" smtClean="0">
                <a:solidFill>
                  <a:srgbClr val="F26724"/>
                </a:solidFill>
              </a:rPr>
              <a:t>Major </a:t>
            </a:r>
            <a:r>
              <a:rPr lang="en" sz="2000" u="sng" dirty="0" smtClean="0">
                <a:solidFill>
                  <a:srgbClr val="F26724"/>
                </a:solidFill>
                <a:hlinkClick r:id="rId4"/>
              </a:rPr>
              <a:t>US gov. agencies (19) </a:t>
            </a:r>
            <a:r>
              <a:rPr lang="en" sz="2000" dirty="0" smtClean="0">
                <a:solidFill>
                  <a:srgbClr val="F26724"/>
                </a:solidFill>
              </a:rPr>
              <a:t>and research funders require open access for publications and data  </a:t>
            </a:r>
          </a:p>
          <a:p>
            <a:pPr marL="114300" indent="0">
              <a:lnSpc>
                <a:spcPct val="115000"/>
              </a:lnSpc>
              <a:spcBef>
                <a:spcPts val="0"/>
              </a:spcBef>
              <a:buClr>
                <a:schemeClr val="dk1"/>
              </a:buClr>
              <a:buSzPct val="100000"/>
              <a:buNone/>
            </a:pPr>
            <a:endParaRPr lang="en-US" sz="2000" dirty="0">
              <a:solidFill>
                <a:srgbClr val="F26724"/>
              </a:solidFill>
            </a:endParaRPr>
          </a:p>
          <a:p>
            <a:pPr marL="114300" indent="0">
              <a:lnSpc>
                <a:spcPct val="115000"/>
              </a:lnSpc>
              <a:spcBef>
                <a:spcPts val="0"/>
              </a:spcBef>
              <a:buClr>
                <a:schemeClr val="dk1"/>
              </a:buClr>
              <a:buSzPct val="100000"/>
              <a:buNone/>
            </a:pPr>
            <a:r>
              <a:rPr lang="en" sz="2000" b="1" dirty="0" smtClean="0">
                <a:solidFill>
                  <a:srgbClr val="FF0000"/>
                </a:solidFill>
              </a:rPr>
              <a:t>Accelerating </a:t>
            </a:r>
            <a:r>
              <a:rPr lang="en" sz="2000" b="1" dirty="0">
                <a:solidFill>
                  <a:srgbClr val="FF0000"/>
                </a:solidFill>
              </a:rPr>
              <a:t>pace of science, discoveries and scholarly knowledge</a:t>
            </a:r>
          </a:p>
          <a:p>
            <a:pPr marL="457200" lvl="0">
              <a:lnSpc>
                <a:spcPct val="115000"/>
              </a:lnSpc>
              <a:spcBef>
                <a:spcPts val="0"/>
              </a:spcBef>
              <a:buClr>
                <a:schemeClr val="dk1"/>
              </a:buClr>
              <a:buSzPct val="100000"/>
              <a:buChar char="●"/>
            </a:pPr>
            <a:r>
              <a:rPr lang="en" sz="2000" dirty="0">
                <a:solidFill>
                  <a:srgbClr val="F26724"/>
                </a:solidFill>
              </a:rPr>
              <a:t>If other researchers can’t access and utilize the research then they aren’t able to build upon that </a:t>
            </a:r>
            <a:r>
              <a:rPr lang="en" sz="2000" dirty="0" smtClean="0">
                <a:solidFill>
                  <a:srgbClr val="F26724"/>
                </a:solidFill>
              </a:rPr>
              <a:t>knowledge</a:t>
            </a:r>
            <a:endParaRPr lang="en" sz="2000" dirty="0">
              <a:solidFill>
                <a:srgbClr val="F26724"/>
              </a:solidFill>
            </a:endParaRPr>
          </a:p>
          <a:p>
            <a:pPr marL="457200">
              <a:lnSpc>
                <a:spcPct val="115000"/>
              </a:lnSpc>
              <a:spcBef>
                <a:spcPts val="0"/>
              </a:spcBef>
              <a:buClr>
                <a:schemeClr val="dk1"/>
              </a:buClr>
              <a:buSzPct val="100000"/>
              <a:buFontTx/>
              <a:buChar char="●"/>
            </a:pPr>
            <a:endParaRPr lang="en" sz="1800" dirty="0" smtClean="0">
              <a:solidFill>
                <a:schemeClr val="dk1"/>
              </a:solidFill>
            </a:endParaRPr>
          </a:p>
          <a:p>
            <a:pPr marL="457200">
              <a:lnSpc>
                <a:spcPct val="115000"/>
              </a:lnSpc>
              <a:spcBef>
                <a:spcPts val="0"/>
              </a:spcBef>
              <a:buClr>
                <a:schemeClr val="dk1"/>
              </a:buClr>
              <a:buSzPct val="100000"/>
              <a:buFontTx/>
              <a:buChar char="●"/>
            </a:pPr>
            <a:endParaRPr lang="en" sz="1800" dirty="0">
              <a:solidFill>
                <a:schemeClr val="dk1"/>
              </a:solidFill>
            </a:endParaRPr>
          </a:p>
          <a:p>
            <a:pPr>
              <a:lnSpc>
                <a:spcPct val="115000"/>
              </a:lnSpc>
              <a:spcBef>
                <a:spcPts val="0"/>
              </a:spcBef>
              <a:buClr>
                <a:schemeClr val="dk1"/>
              </a:buClr>
              <a:buSzPct val="61111"/>
              <a:buFontTx/>
              <a:buNone/>
            </a:pPr>
            <a:r>
              <a:rPr lang="en" sz="2000" b="1" dirty="0" smtClean="0">
                <a:solidFill>
                  <a:srgbClr val="FF0000"/>
                </a:solidFill>
              </a:rPr>
              <a:t>Public good argument </a:t>
            </a:r>
          </a:p>
          <a:p>
            <a:pPr marL="457200">
              <a:lnSpc>
                <a:spcPct val="115000"/>
              </a:lnSpc>
              <a:spcBef>
                <a:spcPts val="0"/>
              </a:spcBef>
              <a:buClr>
                <a:schemeClr val="dk1"/>
              </a:buClr>
              <a:buSzPct val="100000"/>
              <a:buFontTx/>
              <a:buChar char="●"/>
            </a:pPr>
            <a:r>
              <a:rPr lang="en" sz="2000" dirty="0" smtClean="0">
                <a:solidFill>
                  <a:srgbClr val="F26724"/>
                </a:solidFill>
              </a:rPr>
              <a:t>Public institutions - Give back to the community we serve. </a:t>
            </a:r>
          </a:p>
          <a:p>
            <a:pPr marL="457200">
              <a:lnSpc>
                <a:spcPct val="115000"/>
              </a:lnSpc>
              <a:spcBef>
                <a:spcPts val="0"/>
              </a:spcBef>
              <a:buClr>
                <a:schemeClr val="dk1"/>
              </a:buClr>
              <a:buSzPct val="100000"/>
              <a:buFontTx/>
              <a:buChar char="●"/>
            </a:pPr>
            <a:r>
              <a:rPr lang="en" sz="2000" dirty="0">
                <a:solidFill>
                  <a:srgbClr val="F26724"/>
                </a:solidFill>
              </a:rPr>
              <a:t>Large scale adoption&gt; EU Horizon 2020 mandate UK-OA mandates</a:t>
            </a:r>
          </a:p>
          <a:p>
            <a:pPr marL="457200">
              <a:lnSpc>
                <a:spcPct val="115000"/>
              </a:lnSpc>
              <a:spcBef>
                <a:spcPts val="0"/>
              </a:spcBef>
              <a:buClr>
                <a:schemeClr val="dk1"/>
              </a:buClr>
              <a:buSzPct val="100000"/>
              <a:buFontTx/>
              <a:buChar char="●"/>
            </a:pPr>
            <a:r>
              <a:rPr lang="en" sz="2000" dirty="0" smtClean="0"/>
              <a:t>Example</a:t>
            </a:r>
            <a:r>
              <a:rPr lang="en" sz="2000" dirty="0"/>
              <a:t> </a:t>
            </a:r>
            <a:r>
              <a:rPr lang="en" sz="2000" dirty="0" smtClean="0"/>
              <a:t>of pulbic impact: Research being done in Pontiac, non-OU people can’t obtain results with no access to the prestigious, expensive journals</a:t>
            </a:r>
          </a:p>
          <a:p>
            <a:pPr marL="914400" lvl="1" indent="-342900">
              <a:lnSpc>
                <a:spcPct val="115000"/>
              </a:lnSpc>
              <a:spcBef>
                <a:spcPts val="0"/>
              </a:spcBef>
              <a:buClr>
                <a:schemeClr val="dk1"/>
              </a:buClr>
              <a:buFontTx/>
              <a:buChar char="○"/>
            </a:pPr>
            <a:endParaRPr lang="en" sz="1800" dirty="0" smtClean="0">
              <a:solidFill>
                <a:srgbClr val="F26724"/>
              </a:solidFill>
            </a:endParaRPr>
          </a:p>
          <a:p>
            <a:pPr>
              <a:lnSpc>
                <a:spcPct val="115000"/>
              </a:lnSpc>
              <a:spcBef>
                <a:spcPts val="0"/>
              </a:spcBef>
              <a:buFontTx/>
              <a:buNone/>
            </a:pPr>
            <a:endParaRPr lang="en" sz="1800" dirty="0">
              <a:solidFill>
                <a:schemeClr val="dk1"/>
              </a:solidFill>
            </a:endParaRPr>
          </a:p>
        </p:txBody>
      </p:sp>
    </p:spTree>
    <p:extLst>
      <p:ext uri="{BB962C8B-B14F-4D97-AF65-F5344CB8AC3E}">
        <p14:creationId xmlns:p14="http://schemas.microsoft.com/office/powerpoint/2010/main" val="1128911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4054</TotalTime>
  <Words>1624</Words>
  <Application>Microsoft Office PowerPoint</Application>
  <PresentationFormat>Custom</PresentationFormat>
  <Paragraphs>268</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Bookman Old Style</vt:lpstr>
      <vt:lpstr>Verdana</vt:lpstr>
      <vt:lpstr>Georgia</vt:lpstr>
      <vt:lpstr>Arial</vt:lpstr>
      <vt:lpstr>Calibri</vt:lpstr>
      <vt:lpstr>Default Design</vt:lpstr>
      <vt:lpstr>PowerPoint Presentation</vt:lpstr>
      <vt:lpstr>PowerPoint Presentation</vt:lpstr>
      <vt:lpstr>OPEN =</vt:lpstr>
      <vt:lpstr>PowerPoint Presentation</vt:lpstr>
      <vt:lpstr>FLAVORS OF OA</vt:lpstr>
      <vt:lpstr>THREE ROUTES TO OA</vt:lpstr>
      <vt:lpstr>Why OA</vt:lpstr>
      <vt:lpstr>PowerPoint Presentation</vt:lpstr>
      <vt:lpstr>PowerPoint Presentation</vt:lpstr>
      <vt:lpstr>PowerPoint Presentation</vt:lpstr>
      <vt:lpstr>PowerPoint Presentation</vt:lpstr>
      <vt:lpstr>OA Authors at OU</vt:lpstr>
      <vt:lpstr>PowerPoint Presentation</vt:lpstr>
      <vt:lpstr>Discussion Points</vt:lpstr>
      <vt:lpstr>PowerPoint Presentation</vt:lpstr>
      <vt:lpstr>OA at OU Libraries</vt:lpstr>
      <vt:lpstr>OA Fund Pilot Programs</vt:lpstr>
      <vt:lpstr>PowerPoint Presentation</vt:lpstr>
      <vt:lpstr>PowerPoint Presentation</vt:lpstr>
      <vt:lpstr>PowerPoint Presentation</vt:lpstr>
      <vt:lpstr>PowerPoint Presentation</vt:lpstr>
      <vt:lpstr>OA Resources</vt:lpstr>
    </vt:vector>
  </TitlesOfParts>
  <Company>PLoS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pmargis</dc:creator>
  <cp:lastModifiedBy>Julia Rodriguez</cp:lastModifiedBy>
  <cp:revision>52</cp:revision>
  <cp:lastPrinted>2017-10-25T19:31:16Z</cp:lastPrinted>
  <dcterms:created xsi:type="dcterms:W3CDTF">2010-02-04T20:58:35Z</dcterms:created>
  <dcterms:modified xsi:type="dcterms:W3CDTF">2017-10-25T19:40:00Z</dcterms:modified>
</cp:coreProperties>
</file>