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2" r:id="rId1"/>
  </p:sldMasterIdLst>
  <p:notesMasterIdLst>
    <p:notesMasterId r:id="rId3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</p:sldIdLst>
  <p:sldSz cx="10058400" cy="7772400"/>
  <p:notesSz cx="6858000" cy="9144000"/>
  <p:embeddedFontLst>
    <p:embeddedFont>
      <p:font typeface="Montserrat" panose="020B0604020202020204" charset="0"/>
      <p:regular r:id="rId40"/>
      <p:bold r:id="rId41"/>
      <p:italic r:id="rId42"/>
      <p:boldItalic r:id="rId43"/>
    </p:embeddedFont>
    <p:embeddedFont>
      <p:font typeface="Questrial" panose="020B0604020202020204" charset="0"/>
      <p:regular r:id="rId44"/>
    </p:embeddedFont>
    <p:embeddedFont>
      <p:font typeface="Montserrat Light" panose="020B0604020202020204" charset="0"/>
      <p:regular r:id="rId45"/>
      <p:bold r:id="rId46"/>
      <p:italic r:id="rId47"/>
      <p:boldItalic r:id="rId48"/>
    </p:embeddedFont>
    <p:embeddedFont>
      <p:font typeface="Bookman Old Style" panose="02050604050505020204" pitchFamily="18" charset="0"/>
      <p:regular r:id="rId49"/>
      <p:bold r:id="rId50"/>
      <p:italic r:id="rId51"/>
      <p:boldItalic r:id="rId52"/>
    </p:embeddedFont>
    <p:embeddedFont>
      <p:font typeface="Cambria" panose="02040503050406030204" pitchFamily="18" charset="0"/>
      <p:regular r:id="rId53"/>
      <p:bold r:id="rId54"/>
      <p:italic r:id="rId55"/>
      <p:boldItalic r:id="rId56"/>
    </p:embeddedFont>
    <p:embeddedFont>
      <p:font typeface="Century Gothic" panose="020B0502020202020204" pitchFamily="34" charset="0"/>
      <p:regular r:id="rId57"/>
      <p:bold r:id="rId58"/>
      <p:italic r:id="rId59"/>
      <p:boldItalic r:id="rId60"/>
    </p:embeddedFont>
    <p:embeddedFont>
      <p:font typeface="Lora" panose="020B0604020202020204" charset="0"/>
      <p:regular r:id="rId61"/>
      <p:bold r:id="rId62"/>
      <p:italic r:id="rId63"/>
      <p:boldItalic r:id="rId64"/>
    </p:embeddedFont>
    <p:embeddedFont>
      <p:font typeface="Source Sans Pro" panose="020B0604020202020204" charset="0"/>
      <p:regular r:id="rId65"/>
      <p:bold r:id="rId66"/>
      <p:italic r:id="rId67"/>
      <p:boldItalic r:id="rId68"/>
    </p:embeddedFont>
    <p:embeddedFont>
      <p:font typeface="Calibri" panose="020F0502020204030204" pitchFamily="34" charset="0"/>
      <p:regular r:id="rId69"/>
      <p:bold r:id="rId70"/>
      <p:italic r:id="rId71"/>
      <p:boldItalic r:id="rId72"/>
    </p:embeddedFont>
    <p:embeddedFont>
      <p:font typeface="Open Sans" panose="020B0604020202020204" charset="0"/>
      <p:regular r:id="rId73"/>
      <p:bold r:id="rId74"/>
      <p:italic r:id="rId75"/>
      <p:boldItalic r:id="rId7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140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font" Target="fonts/font3.fntdata"/><Relationship Id="rId47" Type="http://schemas.openxmlformats.org/officeDocument/2006/relationships/font" Target="fonts/font8.fntdata"/><Relationship Id="rId63" Type="http://schemas.openxmlformats.org/officeDocument/2006/relationships/font" Target="fonts/font24.fntdata"/><Relationship Id="rId68" Type="http://schemas.openxmlformats.org/officeDocument/2006/relationships/font" Target="fonts/font29.fntdata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font" Target="fonts/font1.fntdata"/><Relationship Id="rId45" Type="http://schemas.openxmlformats.org/officeDocument/2006/relationships/font" Target="fonts/font6.fntdata"/><Relationship Id="rId53" Type="http://schemas.openxmlformats.org/officeDocument/2006/relationships/font" Target="fonts/font14.fntdata"/><Relationship Id="rId58" Type="http://schemas.openxmlformats.org/officeDocument/2006/relationships/font" Target="fonts/font19.fntdata"/><Relationship Id="rId66" Type="http://schemas.openxmlformats.org/officeDocument/2006/relationships/font" Target="fonts/font27.fntdata"/><Relationship Id="rId74" Type="http://schemas.openxmlformats.org/officeDocument/2006/relationships/font" Target="fonts/font35.fntdata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font" Target="fonts/font22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4.fntdata"/><Relationship Id="rId48" Type="http://schemas.openxmlformats.org/officeDocument/2006/relationships/font" Target="fonts/font9.fntdata"/><Relationship Id="rId56" Type="http://schemas.openxmlformats.org/officeDocument/2006/relationships/font" Target="fonts/font17.fntdata"/><Relationship Id="rId64" Type="http://schemas.openxmlformats.org/officeDocument/2006/relationships/font" Target="fonts/font25.fntdata"/><Relationship Id="rId69" Type="http://schemas.openxmlformats.org/officeDocument/2006/relationships/font" Target="fonts/font30.fntdata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12.fntdata"/><Relationship Id="rId72" Type="http://schemas.openxmlformats.org/officeDocument/2006/relationships/font" Target="fonts/font33.fntdata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7.fntdata"/><Relationship Id="rId59" Type="http://schemas.openxmlformats.org/officeDocument/2006/relationships/font" Target="fonts/font20.fntdata"/><Relationship Id="rId67" Type="http://schemas.openxmlformats.org/officeDocument/2006/relationships/font" Target="fonts/font28.fntdata"/><Relationship Id="rId20" Type="http://schemas.openxmlformats.org/officeDocument/2006/relationships/slide" Target="slides/slide19.xml"/><Relationship Id="rId41" Type="http://schemas.openxmlformats.org/officeDocument/2006/relationships/font" Target="fonts/font2.fntdata"/><Relationship Id="rId54" Type="http://schemas.openxmlformats.org/officeDocument/2006/relationships/font" Target="fonts/font15.fntdata"/><Relationship Id="rId62" Type="http://schemas.openxmlformats.org/officeDocument/2006/relationships/font" Target="fonts/font23.fntdata"/><Relationship Id="rId70" Type="http://schemas.openxmlformats.org/officeDocument/2006/relationships/font" Target="fonts/font31.fntdata"/><Relationship Id="rId75" Type="http://schemas.openxmlformats.org/officeDocument/2006/relationships/font" Target="fonts/font3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10.fntdata"/><Relationship Id="rId57" Type="http://schemas.openxmlformats.org/officeDocument/2006/relationships/font" Target="fonts/font18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5.fntdata"/><Relationship Id="rId52" Type="http://schemas.openxmlformats.org/officeDocument/2006/relationships/font" Target="fonts/font13.fntdata"/><Relationship Id="rId60" Type="http://schemas.openxmlformats.org/officeDocument/2006/relationships/font" Target="fonts/font21.fntdata"/><Relationship Id="rId65" Type="http://schemas.openxmlformats.org/officeDocument/2006/relationships/font" Target="fonts/font26.fntdata"/><Relationship Id="rId73" Type="http://schemas.openxmlformats.org/officeDocument/2006/relationships/font" Target="fonts/font34.fntdata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notesMaster" Target="notesMasters/notesMaster1.xml"/><Relationship Id="rId34" Type="http://schemas.openxmlformats.org/officeDocument/2006/relationships/slide" Target="slides/slide33.xml"/><Relationship Id="rId50" Type="http://schemas.openxmlformats.org/officeDocument/2006/relationships/font" Target="fonts/font11.fntdata"/><Relationship Id="rId55" Type="http://schemas.openxmlformats.org/officeDocument/2006/relationships/font" Target="fonts/font16.fntdata"/><Relationship Id="rId76" Type="http://schemas.openxmlformats.org/officeDocument/2006/relationships/font" Target="fonts/font37.fntdata"/><Relationship Id="rId7" Type="http://schemas.openxmlformats.org/officeDocument/2006/relationships/slide" Target="slides/slide6.xml"/><Relationship Id="rId71" Type="http://schemas.openxmlformats.org/officeDocument/2006/relationships/font" Target="fonts/font32.fntdata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431925" y="1143000"/>
            <a:ext cx="3994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rgbClr val="222222"/>
              </a:buClr>
              <a:buSzPts val="1100"/>
              <a:buChar char="●"/>
            </a:pPr>
            <a:r>
              <a:rPr lang="en-US" sz="11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5 minutes - Welcome - Julia</a:t>
            </a:r>
            <a:endParaRPr sz="11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Char char="●"/>
            </a:pPr>
            <a:r>
              <a:rPr lang="en-US" sz="11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15 minutes - Textbooks &amp; Monographs - Julia</a:t>
            </a:r>
            <a:endParaRPr sz="11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Char char="●"/>
            </a:pPr>
            <a:r>
              <a:rPr lang="en-US" sz="11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15 minutes - Open Data - Joanna</a:t>
            </a:r>
            <a:endParaRPr sz="1100">
              <a:solidFill>
                <a:srgbClr val="222222"/>
              </a:solidFill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100"/>
              <a:buChar char="●"/>
            </a:pPr>
            <a:r>
              <a:rPr lang="en-US" sz="1100">
                <a:solidFill>
                  <a:srgbClr val="222222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15 minutes - Open Research/Journals &amp; Images - Stephanie</a:t>
            </a:r>
            <a:endParaRPr/>
          </a:p>
        </p:txBody>
      </p:sp>
      <p:sp>
        <p:nvSpPr>
          <p:cNvPr id="76" name="Google Shape;76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64d8ea4d9f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64d8ea4d9f_0_5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g64d8ea4d9f_0_5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64fd26b5ec_0_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11263" y="685800"/>
            <a:ext cx="443706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64fd26b5ec_0_1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Joanna 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64fd26b5ec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11263" y="685800"/>
            <a:ext cx="443706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64fd26b5ec_0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g64fd26b5ec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g64fd26b5ec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9675" y="685800"/>
            <a:ext cx="44386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64fd26b5ec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Most importantly: helps to recognize data as a valuable scholarly output; data is the new currency in academia</a:t>
            </a:r>
            <a:endParaRPr/>
          </a:p>
        </p:txBody>
      </p:sp>
      <p:sp>
        <p:nvSpPr>
          <p:cNvPr id="184" name="Google Shape;184;g64fd26b5ec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209675" y="685800"/>
            <a:ext cx="44386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64fd26b5ec_0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64fd26b5ec_0_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RVIA: Recreation Vehicle Industry Association</a:t>
            </a:r>
            <a:endParaRPr/>
          </a:p>
        </p:txBody>
      </p:sp>
      <p:sp>
        <p:nvSpPr>
          <p:cNvPr id="193" name="Google Shape;193;g64fd26b5ec_0_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64d8ea4d9f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64d8ea4d9f_0_7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g64d8ea4d9f_0_7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64fd26b5ec_0_3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64fd26b5ec_0_3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g64fd26b5ec_0_3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64fd26b5ec_0_3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64fd26b5ec_0_3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g64fd26b5ec_0_35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6507c6f54c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6507c6f54c_0_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g6507c6f54c_0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4" name="Google Shape;8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6507c6f54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6507c6f54c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3" name="Google Shape;233;g6507c6f54c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6507c6f54c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6507c6f54c_0_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3" name="Google Shape;243;g6507c6f54c_0_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64fd26b5ec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64fd26b5ec_0_3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g64fd26b5ec_0_3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64fd26b5ec_0_3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64fd26b5ec_0_3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g64fd26b5ec_0_3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64fd26b5ec_0_3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64fd26b5ec_0_34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9" name="Google Shape;269;g64fd26b5ec_0_34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64fd26b5ec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64fd26b5ec_0_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8" name="Google Shape;278;g64fd26b5ec_0_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64d8ea4d9f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64d8ea4d9f_0_5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7" name="Google Shape;287;g64d8ea4d9f_0_5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64d8ea4d9f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64d8ea4d9f_0_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g64d8ea4d9f_0_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6522a91261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6522a91261_1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4" name="Google Shape;304;g6522a91261_1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64d8ea4d9f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64d8ea4d9f_0_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g64d8ea4d9f_0_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0" name="Google Shape;9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64d8ea4d9f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64d8ea4d9f_0_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g64d8ea4d9f_0_3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30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64d8ea4d9f_0_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64d8ea4d9f_0_10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g64d8ea4d9f_0_10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31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64d8ea4d9f_0_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64d8ea4d9f_0_9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g64d8ea4d9f_0_9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32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64d8ea4d9f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64d8ea4d9f_0_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g64d8ea4d9f_0_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33</a:t>
            </a:fld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64d8ea4d9f_0_1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64d8ea4d9f_0_1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g64d8ea4d9f_0_12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34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g64dc3be287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4" name="Google Shape;354;g64dc3be287_0_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g64dc3be287_0_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35</a:t>
            </a:fld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64dc3be287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64dc3be287_0_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g64dc3be287_0_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36</a:t>
            </a:fld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64dc3be287_0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64dc3be287_0_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g64dc3be287_0_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37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/>
              <a:t>5 minutes - Welcome - Julia</a:t>
            </a: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/>
              <a:t>15 minutes - Textbooks &amp; Monographs - Julia</a:t>
            </a: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/>
              <a:t>15 minutes - Open Data - Joanna</a:t>
            </a:r>
            <a:endParaRPr/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en-US"/>
              <a:t>15 minutes - Open Journals &amp; Images - Stephanie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64d8ea4d9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64d8ea4d9f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g64d8ea4d9f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6507c6f54c_2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6507c6f54c_2_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Open Monograph publishing models </a:t>
            </a:r>
            <a:endParaRPr/>
          </a:p>
        </p:txBody>
      </p:sp>
      <p:sp>
        <p:nvSpPr>
          <p:cNvPr id="117" name="Google Shape;117;g6507c6f54c_2_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64d8ea4d9f_0_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64d8ea4d9f_0_6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/>
              <a:t>Open Monograph publishing models </a:t>
            </a:r>
            <a:endParaRPr/>
          </a:p>
        </p:txBody>
      </p:sp>
      <p:sp>
        <p:nvSpPr>
          <p:cNvPr id="124" name="Google Shape;124;g64d8ea4d9f_0_6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6522a91261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6522a91261_0_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g6522a91261_0_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6522a91261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31925" y="1143000"/>
            <a:ext cx="399415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6522a91261_0_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g6522a91261_0_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342879" y="1125136"/>
            <a:ext cx="9372600" cy="3101700"/>
          </a:xfrm>
          <a:prstGeom prst="rect">
            <a:avLst/>
          </a:prstGeom>
        </p:spPr>
        <p:txBody>
          <a:bodyPr spcFirstLastPara="1" wrap="square" lIns="113100" tIns="113100" rIns="113100" bIns="1131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1pPr>
            <a:lvl2pPr lvl="1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2pPr>
            <a:lvl3pPr lvl="2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3pPr>
            <a:lvl4pPr lvl="3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4pPr>
            <a:lvl5pPr lvl="4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5pPr>
            <a:lvl6pPr lvl="5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6pPr>
            <a:lvl7pPr lvl="6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7pPr>
            <a:lvl8pPr lvl="7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8pPr>
            <a:lvl9pPr lvl="8" algn="ctr">
              <a:spcBef>
                <a:spcPts val="0"/>
              </a:spcBef>
              <a:spcAft>
                <a:spcPts val="0"/>
              </a:spcAft>
              <a:buSzPts val="6400"/>
              <a:buNone/>
              <a:defRPr sz="64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342870" y="4282678"/>
            <a:ext cx="9372600" cy="11976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42870" y="1671478"/>
            <a:ext cx="9372600" cy="2967000"/>
          </a:xfrm>
          <a:prstGeom prst="rect">
            <a:avLst/>
          </a:prstGeom>
        </p:spPr>
        <p:txBody>
          <a:bodyPr spcFirstLastPara="1" wrap="square" lIns="113100" tIns="113100" rIns="113100" bIns="1131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14800"/>
              <a:buNone/>
              <a:defRPr sz="148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42870" y="4763362"/>
            <a:ext cx="9372600" cy="19656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>
            <a:lvl1pPr marL="457200" lvl="0" indent="-368300" algn="ctr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36550" algn="ctr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 algn="ctr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336550" algn="ctr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4pPr>
            <a:lvl5pPr marL="2286000" lvl="4" indent="-336550" algn="ctr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 algn="ctr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 algn="ctr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 algn="ctr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 algn="ctr">
              <a:spcBef>
                <a:spcPts val="2000"/>
              </a:spcBef>
              <a:spcAft>
                <a:spcPts val="200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503238" y="311150"/>
            <a:ext cx="9051900" cy="129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503238" y="1812925"/>
            <a:ext cx="9051900" cy="513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73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dt" idx="10"/>
          </p:nvPr>
        </p:nvSpPr>
        <p:spPr>
          <a:xfrm>
            <a:off x="503238" y="7078663"/>
            <a:ext cx="2346300" cy="5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" name="Google Shape;58;p13"/>
          <p:cNvSpPr txBox="1">
            <a:spLocks noGrp="1"/>
          </p:cNvSpPr>
          <p:nvPr>
            <p:ph type="ftr" idx="11"/>
          </p:nvPr>
        </p:nvSpPr>
        <p:spPr>
          <a:xfrm>
            <a:off x="3436938" y="7078663"/>
            <a:ext cx="3184500" cy="5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sldNum" idx="12"/>
          </p:nvPr>
        </p:nvSpPr>
        <p:spPr>
          <a:xfrm>
            <a:off x="7208838" y="7078663"/>
            <a:ext cx="2346300" cy="5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title"/>
          </p:nvPr>
        </p:nvSpPr>
        <p:spPr>
          <a:xfrm rot="5400000">
            <a:off x="5107663" y="2496350"/>
            <a:ext cx="6632700" cy="22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2" name="Google Shape;62;p14"/>
          <p:cNvSpPr txBox="1">
            <a:spLocks noGrp="1"/>
          </p:cNvSpPr>
          <p:nvPr>
            <p:ph type="body" idx="1"/>
          </p:nvPr>
        </p:nvSpPr>
        <p:spPr>
          <a:xfrm rot="5400000">
            <a:off x="505625" y="308900"/>
            <a:ext cx="6632700" cy="66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73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Char char="•"/>
              <a:defRPr sz="25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3" name="Google Shape;63;p14"/>
          <p:cNvSpPr txBox="1">
            <a:spLocks noGrp="1"/>
          </p:cNvSpPr>
          <p:nvPr>
            <p:ph type="dt" idx="10"/>
          </p:nvPr>
        </p:nvSpPr>
        <p:spPr>
          <a:xfrm>
            <a:off x="503238" y="7078663"/>
            <a:ext cx="2346300" cy="5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ftr" idx="11"/>
          </p:nvPr>
        </p:nvSpPr>
        <p:spPr>
          <a:xfrm>
            <a:off x="3436938" y="7078663"/>
            <a:ext cx="3184500" cy="5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sldNum" idx="12"/>
          </p:nvPr>
        </p:nvSpPr>
        <p:spPr>
          <a:xfrm>
            <a:off x="7208838" y="7078663"/>
            <a:ext cx="2346300" cy="5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692150" y="517525"/>
            <a:ext cx="3244800" cy="18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4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body" idx="1"/>
          </p:nvPr>
        </p:nvSpPr>
        <p:spPr>
          <a:xfrm>
            <a:off x="4276725" y="1119188"/>
            <a:ext cx="5091000" cy="552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4318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body" idx="2"/>
          </p:nvPr>
        </p:nvSpPr>
        <p:spPr>
          <a:xfrm>
            <a:off x="692150" y="2332038"/>
            <a:ext cx="3244800" cy="431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0" name="Google Shape;70;p15"/>
          <p:cNvSpPr txBox="1">
            <a:spLocks noGrp="1"/>
          </p:cNvSpPr>
          <p:nvPr>
            <p:ph type="dt" idx="10"/>
          </p:nvPr>
        </p:nvSpPr>
        <p:spPr>
          <a:xfrm>
            <a:off x="503238" y="7078663"/>
            <a:ext cx="2346300" cy="5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1" name="Google Shape;71;p15"/>
          <p:cNvSpPr txBox="1">
            <a:spLocks noGrp="1"/>
          </p:cNvSpPr>
          <p:nvPr>
            <p:ph type="ftr" idx="11"/>
          </p:nvPr>
        </p:nvSpPr>
        <p:spPr>
          <a:xfrm>
            <a:off x="3436938" y="7078663"/>
            <a:ext cx="3184500" cy="5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2" name="Google Shape;72;p15"/>
          <p:cNvSpPr txBox="1">
            <a:spLocks noGrp="1"/>
          </p:cNvSpPr>
          <p:nvPr>
            <p:ph type="sldNum" idx="12"/>
          </p:nvPr>
        </p:nvSpPr>
        <p:spPr>
          <a:xfrm>
            <a:off x="7208838" y="7078663"/>
            <a:ext cx="2346300" cy="53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42870" y="3250173"/>
            <a:ext cx="9372600" cy="12720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algn="ctr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42870" y="672482"/>
            <a:ext cx="9372600" cy="8655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42870" y="1741518"/>
            <a:ext cx="9372600" cy="51627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>
            <a:lvl1pPr marL="457200" lvl="0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3655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33655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4pPr>
            <a:lvl5pPr marL="2286000" lvl="4" indent="-33655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>
              <a:spcBef>
                <a:spcPts val="2000"/>
              </a:spcBef>
              <a:spcAft>
                <a:spcPts val="200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42870" y="672482"/>
            <a:ext cx="9372600" cy="8655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42870" y="1741518"/>
            <a:ext cx="4399800" cy="51627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>
            <a:lvl1pPr marL="457200" lvl="0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2000"/>
              </a:spcBef>
              <a:spcAft>
                <a:spcPts val="200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5315640" y="1741518"/>
            <a:ext cx="4399800" cy="51627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>
            <a:lvl1pPr marL="457200" lvl="0" indent="-336550">
              <a:spcBef>
                <a:spcPts val="0"/>
              </a:spcBef>
              <a:spcAft>
                <a:spcPts val="0"/>
              </a:spcAft>
              <a:buSzPts val="1700"/>
              <a:buChar char="●"/>
              <a:defRPr sz="1700"/>
            </a:lvl1pPr>
            <a:lvl2pPr marL="914400" lvl="1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2000"/>
              </a:spcBef>
              <a:spcAft>
                <a:spcPts val="200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42870" y="672482"/>
            <a:ext cx="9372600" cy="8655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42870" y="839573"/>
            <a:ext cx="3088800" cy="1141800"/>
          </a:xfrm>
          <a:prstGeom prst="rect">
            <a:avLst/>
          </a:prstGeom>
        </p:spPr>
        <p:txBody>
          <a:bodyPr spcFirstLastPara="1" wrap="square" lIns="113100" tIns="113100" rIns="113100" bIns="113100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42870" y="2099840"/>
            <a:ext cx="3088800" cy="48045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200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200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200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2000"/>
              </a:spcBef>
              <a:spcAft>
                <a:spcPts val="200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539275" y="680227"/>
            <a:ext cx="7004700" cy="61818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1pPr>
            <a:lvl2pPr lvl="1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2pPr>
            <a:lvl3pPr lvl="2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3pPr>
            <a:lvl4pPr lvl="3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4pPr>
            <a:lvl5pPr lvl="4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5pPr>
            <a:lvl6pPr lvl="5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6pPr>
            <a:lvl7pPr lvl="6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7pPr>
            <a:lvl8pPr lvl="7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8pPr>
            <a:lvl9pPr lvl="8">
              <a:spcBef>
                <a:spcPts val="0"/>
              </a:spcBef>
              <a:spcAft>
                <a:spcPts val="0"/>
              </a:spcAft>
              <a:buSzPts val="5900"/>
              <a:buNone/>
              <a:defRPr sz="59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5029200" y="-189"/>
            <a:ext cx="5029200" cy="7772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13100" tIns="113100" rIns="113100" bIns="1131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92050" y="1863464"/>
            <a:ext cx="4449600" cy="2239800"/>
          </a:xfrm>
          <a:prstGeom prst="rect">
            <a:avLst/>
          </a:prstGeom>
        </p:spPr>
        <p:txBody>
          <a:bodyPr spcFirstLastPara="1" wrap="square" lIns="113100" tIns="113100" rIns="113100" bIns="11310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92050" y="4235758"/>
            <a:ext cx="4449600" cy="18663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5433450" y="1094158"/>
            <a:ext cx="4220700" cy="55836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marL="457200" lvl="0" indent="-368300">
              <a:spcBef>
                <a:spcPts val="0"/>
              </a:spcBef>
              <a:spcAft>
                <a:spcPts val="0"/>
              </a:spcAft>
              <a:buSzPts val="2200"/>
              <a:buChar char="●"/>
              <a:defRPr/>
            </a:lvl1pPr>
            <a:lvl2pPr marL="914400" lvl="1" indent="-33655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2pPr>
            <a:lvl3pPr marL="1371600" lvl="2" indent="-33655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3pPr>
            <a:lvl4pPr marL="1828800" lvl="3" indent="-33655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4pPr>
            <a:lvl5pPr marL="2286000" lvl="4" indent="-33655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5pPr>
            <a:lvl6pPr marL="2743200" lvl="5" indent="-336550">
              <a:spcBef>
                <a:spcPts val="2000"/>
              </a:spcBef>
              <a:spcAft>
                <a:spcPts val="0"/>
              </a:spcAft>
              <a:buSzPts val="1700"/>
              <a:buChar char="■"/>
              <a:defRPr/>
            </a:lvl6pPr>
            <a:lvl7pPr marL="3200400" lvl="6" indent="-336550">
              <a:spcBef>
                <a:spcPts val="2000"/>
              </a:spcBef>
              <a:spcAft>
                <a:spcPts val="0"/>
              </a:spcAft>
              <a:buSzPts val="1700"/>
              <a:buChar char="●"/>
              <a:defRPr/>
            </a:lvl7pPr>
            <a:lvl8pPr marL="3657600" lvl="7" indent="-336550">
              <a:spcBef>
                <a:spcPts val="2000"/>
              </a:spcBef>
              <a:spcAft>
                <a:spcPts val="0"/>
              </a:spcAft>
              <a:buSzPts val="1700"/>
              <a:buChar char="○"/>
              <a:defRPr/>
            </a:lvl8pPr>
            <a:lvl9pPr marL="4114800" lvl="8" indent="-336550">
              <a:spcBef>
                <a:spcPts val="2000"/>
              </a:spcBef>
              <a:spcAft>
                <a:spcPts val="2000"/>
              </a:spcAft>
              <a:buSzPts val="17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42870" y="6392869"/>
            <a:ext cx="6598800" cy="9144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342870" y="672482"/>
            <a:ext cx="9372600" cy="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113100" rIns="113100" bIns="1131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None/>
              <a:defRPr sz="35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342870" y="1741518"/>
            <a:ext cx="9372600" cy="51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113100" rIns="113100" bIns="113100" anchor="t" anchorCtr="0">
            <a:noAutofit/>
          </a:bodyPr>
          <a:lstStyle>
            <a:lvl1pPr marL="457200" lvl="0" indent="-3683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00"/>
              <a:buChar char="●"/>
              <a:defRPr sz="2200">
                <a:solidFill>
                  <a:schemeClr val="dk2"/>
                </a:solidFill>
              </a:defRPr>
            </a:lvl1pPr>
            <a:lvl2pPr marL="914400" lvl="1" indent="-33655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2pPr>
            <a:lvl3pPr marL="1371600" lvl="2" indent="-33655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3pPr>
            <a:lvl4pPr marL="1828800" lvl="3" indent="-33655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●"/>
              <a:defRPr sz="1700">
                <a:solidFill>
                  <a:schemeClr val="dk2"/>
                </a:solidFill>
              </a:defRPr>
            </a:lvl4pPr>
            <a:lvl5pPr marL="2286000" lvl="4" indent="-33655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5pPr>
            <a:lvl6pPr marL="2743200" lvl="5" indent="-33655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6pPr>
            <a:lvl7pPr marL="3200400" lvl="6" indent="-33655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●"/>
              <a:defRPr sz="1700">
                <a:solidFill>
                  <a:schemeClr val="dk2"/>
                </a:solidFill>
              </a:defRPr>
            </a:lvl7pPr>
            <a:lvl8pPr marL="3657600" lvl="7" indent="-336550">
              <a:lnSpc>
                <a:spcPct val="115000"/>
              </a:lnSpc>
              <a:spcBef>
                <a:spcPts val="2000"/>
              </a:spcBef>
              <a:spcAft>
                <a:spcPts val="0"/>
              </a:spcAft>
              <a:buClr>
                <a:schemeClr val="dk2"/>
              </a:buClr>
              <a:buSzPts val="1700"/>
              <a:buChar char="○"/>
              <a:defRPr sz="1700">
                <a:solidFill>
                  <a:schemeClr val="dk2"/>
                </a:solidFill>
              </a:defRPr>
            </a:lvl8pPr>
            <a:lvl9pPr marL="4114800" lvl="8" indent="-336550">
              <a:lnSpc>
                <a:spcPct val="115000"/>
              </a:lnSpc>
              <a:spcBef>
                <a:spcPts val="2000"/>
              </a:spcBef>
              <a:spcAft>
                <a:spcPts val="2000"/>
              </a:spcAft>
              <a:buClr>
                <a:schemeClr val="dk2"/>
              </a:buClr>
              <a:buSzPts val="1700"/>
              <a:buChar char="■"/>
              <a:defRPr sz="17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113100" rIns="113100" bIns="113100" anchor="ctr" anchorCtr="0">
            <a:noAutofit/>
          </a:bodyPr>
          <a:lstStyle>
            <a:lvl1pPr lvl="0" algn="r">
              <a:buNone/>
              <a:defRPr sz="1200">
                <a:solidFill>
                  <a:schemeClr val="dk2"/>
                </a:solidFill>
              </a:defRPr>
            </a:lvl1pPr>
            <a:lvl2pPr lvl="1" algn="r">
              <a:buNone/>
              <a:defRPr sz="1200">
                <a:solidFill>
                  <a:schemeClr val="dk2"/>
                </a:solidFill>
              </a:defRPr>
            </a:lvl2pPr>
            <a:lvl3pPr lvl="2" algn="r">
              <a:buNone/>
              <a:defRPr sz="1200">
                <a:solidFill>
                  <a:schemeClr val="dk2"/>
                </a:solidFill>
              </a:defRPr>
            </a:lvl3pPr>
            <a:lvl4pPr lvl="3" algn="r">
              <a:buNone/>
              <a:defRPr sz="1200">
                <a:solidFill>
                  <a:schemeClr val="dk2"/>
                </a:solidFill>
              </a:defRPr>
            </a:lvl4pPr>
            <a:lvl5pPr lvl="4" algn="r">
              <a:buNone/>
              <a:defRPr sz="1200">
                <a:solidFill>
                  <a:schemeClr val="dk2"/>
                </a:solidFill>
              </a:defRPr>
            </a:lvl5pPr>
            <a:lvl6pPr lvl="5" algn="r">
              <a:buNone/>
              <a:defRPr sz="1200">
                <a:solidFill>
                  <a:schemeClr val="dk2"/>
                </a:solidFill>
              </a:defRPr>
            </a:lvl6pPr>
            <a:lvl7pPr lvl="6" algn="r">
              <a:buNone/>
              <a:defRPr sz="1200">
                <a:solidFill>
                  <a:schemeClr val="dk2"/>
                </a:solidFill>
              </a:defRPr>
            </a:lvl7pPr>
            <a:lvl8pPr lvl="7" algn="r">
              <a:buNone/>
              <a:defRPr sz="1200">
                <a:solidFill>
                  <a:schemeClr val="dk2"/>
                </a:solidFill>
              </a:defRPr>
            </a:lvl8pPr>
            <a:lvl9pPr lvl="8" algn="r">
              <a:buNone/>
              <a:defRPr sz="12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vectors/data-black-green-wallpaper-2453751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png"/><Relationship Id="rId4" Type="http://schemas.openxmlformats.org/officeDocument/2006/relationships/hyperlink" Target="https://pixabay.com/service/license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ationalgeographic.com/magazine/2016/07/explore-walden-pond-climate-change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osc.universityofcalifornia.edu/scholarly-publishing/data-publication/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factfinder.census.gov/faces/nav/jsf/pages/index.xhtml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accessoakland.oakgov.com/" TargetMode="External"/><Relationship Id="rId5" Type="http://schemas.openxmlformats.org/officeDocument/2006/relationships/hyperlink" Target="https://data.michigan.gov" TargetMode="External"/><Relationship Id="rId4" Type="http://schemas.openxmlformats.org/officeDocument/2006/relationships/hyperlink" Target="https://www.data.gov/" TargetMode="Externa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ewresearch.org/" TargetMode="External"/><Relationship Id="rId3" Type="http://schemas.openxmlformats.org/officeDocument/2006/relationships/hyperlink" Target="https://www.icpsr.umich.edu/icpsrweb/ICPSR/" TargetMode="External"/><Relationship Id="rId7" Type="http://schemas.openxmlformats.org/officeDocument/2006/relationships/hyperlink" Target="https://www.icpsr.umich.edu/icpsrweb/NADAC/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icpsr.umich.edu/icpsrweb/content/NACJD/index.html" TargetMode="External"/><Relationship Id="rId5" Type="http://schemas.openxmlformats.org/officeDocument/2006/relationships/hyperlink" Target="https://www.icpsr.umich.edu/icpsrweb/NACDA/" TargetMode="External"/><Relationship Id="rId4" Type="http://schemas.openxmlformats.org/officeDocument/2006/relationships/hyperlink" Target="https://www.icpsr.umich.edu/icpsrweb/content/facts/index.html" TargetMode="Externa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datadryad.org/stash" TargetMode="External"/><Relationship Id="rId3" Type="http://schemas.openxmlformats.org/officeDocument/2006/relationships/hyperlink" Target="https://qdr.syr.edu/" TargetMode="External"/><Relationship Id="rId7" Type="http://schemas.openxmlformats.org/officeDocument/2006/relationships/hyperlink" Target="https://figshare.com/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zenodo.org/" TargetMode="External"/><Relationship Id="rId5" Type="http://schemas.openxmlformats.org/officeDocument/2006/relationships/hyperlink" Target="http://data.europa.eu/euodp/en/data" TargetMode="External"/><Relationship Id="rId4" Type="http://schemas.openxmlformats.org/officeDocument/2006/relationships/hyperlink" Target="http://www.thearda.com/" TargetMode="External"/><Relationship Id="rId9" Type="http://schemas.openxmlformats.org/officeDocument/2006/relationships/hyperlink" Target="https://www.re3data.org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pixabay.com/service/license/" TargetMode="External"/><Relationship Id="rId4" Type="http://schemas.openxmlformats.org/officeDocument/2006/relationships/hyperlink" Target="https://pixabay.com/en/magazines-journals-reading-588346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library.oakland.edu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doaj.org/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scholar.google.com/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mc/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://europepmc.org/" TargetMode="External"/><Relationship Id="rId4" Type="http://schemas.openxmlformats.org/officeDocument/2006/relationships/hyperlink" Target="https://publicaccess.nih.gov/policy.ht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5" Type="http://schemas.openxmlformats.org/officeDocument/2006/relationships/hyperlink" Target="https://natureecoevocommunity.nature.com/users/179817-michelle-eh-fournet/posts/40020-open-access-publishing-and-equity-or-can-i-share-this-with-my-mom" TargetMode="External"/><Relationship Id="rId4" Type="http://schemas.openxmlformats.org/officeDocument/2006/relationships/image" Target="../media/image6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opendoar.org/index.html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our.oakland.edu/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unpaywall.org/" TargetMode="External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Academic_disciplines_(collage).jpg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1.jpg"/><Relationship Id="rId4" Type="http://schemas.openxmlformats.org/officeDocument/2006/relationships/hyperlink" Target="https://creativecommons.org/licenses/by-sa/3.0/deed.en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images.google.com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://search.creativecommons.org/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phil.cdc.gov" TargetMode="External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openclipart.org/" TargetMode="External"/><Relationship Id="rId5" Type="http://schemas.openxmlformats.org/officeDocument/2006/relationships/hyperlink" Target="http://www.freeimages.com/" TargetMode="External"/><Relationship Id="rId4" Type="http://schemas.openxmlformats.org/officeDocument/2006/relationships/hyperlink" Target="https://commons.wikimedia.org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jpg"/><Relationship Id="rId5" Type="http://schemas.openxmlformats.org/officeDocument/2006/relationships/image" Target="../media/image10.png"/><Relationship Id="rId4" Type="http://schemas.openxmlformats.org/officeDocument/2006/relationships/image" Target="../media/image27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hyperlink" Target="https://pixabay.com/service/license/" TargetMode="External"/><Relationship Id="rId3" Type="http://schemas.openxmlformats.org/officeDocument/2006/relationships/image" Target="../media/image32.png"/><Relationship Id="rId7" Type="http://schemas.openxmlformats.org/officeDocument/2006/relationships/hyperlink" Target="http://pixabay.com/en/question-question-mark-request-63916/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4.xml"/><Relationship Id="rId6" Type="http://schemas.openxmlformats.org/officeDocument/2006/relationships/hyperlink" Target="mailto:jthielen@oakland.edu" TargetMode="External"/><Relationship Id="rId5" Type="http://schemas.openxmlformats.org/officeDocument/2006/relationships/hyperlink" Target="mailto:swanberg@oakland.edu" TargetMode="External"/><Relationship Id="rId4" Type="http://schemas.openxmlformats.org/officeDocument/2006/relationships/hyperlink" Target="mailto:juliar@oakland.edu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97481684@N08/9365641519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jpg"/><Relationship Id="rId4" Type="http://schemas.openxmlformats.org/officeDocument/2006/relationships/hyperlink" Target="https://creativecommons.org/licenses/by-sa/2.0/" TargetMode="Externa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jstor.org/open/search/?theme=open&amp;Query=" TargetMode="External"/><Relationship Id="rId3" Type="http://schemas.openxmlformats.org/officeDocument/2006/relationships/hyperlink" Target="http://oad.simmons.edu/oadwiki/Publishers_of_OA_books" TargetMode="External"/><Relationship Id="rId7" Type="http://schemas.openxmlformats.org/officeDocument/2006/relationships/hyperlink" Target="http://www.oapen.org/home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about.muse.jhu.edu/muse/open-access-overview/" TargetMode="External"/><Relationship Id="rId5" Type="http://schemas.openxmlformats.org/officeDocument/2006/relationships/hyperlink" Target="https://www.hathitrust.org/" TargetMode="External"/><Relationship Id="rId4" Type="http://schemas.openxmlformats.org/officeDocument/2006/relationships/hyperlink" Target="http://www.doabooks.org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uclpress.co.uk/pages/statistics" TargetMode="External"/><Relationship Id="rId3" Type="http://schemas.openxmlformats.org/officeDocument/2006/relationships/hyperlink" Target="https://www.nap.edu/" TargetMode="External"/><Relationship Id="rId7" Type="http://schemas.openxmlformats.org/officeDocument/2006/relationships/hyperlink" Target="https://www.uclpress.co.uk/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fulcrum.org/leverpress" TargetMode="External"/><Relationship Id="rId5" Type="http://schemas.openxmlformats.org/officeDocument/2006/relationships/hyperlink" Target="https://www.luminosoa.org/" TargetMode="External"/><Relationship Id="rId10" Type="http://schemas.openxmlformats.org/officeDocument/2006/relationships/hyperlink" Target="https://www.emerald.com/insight/search?q=open-access%3Atrue&amp;openAccess=true" TargetMode="External"/><Relationship Id="rId4" Type="http://schemas.openxmlformats.org/officeDocument/2006/relationships/hyperlink" Target="https://mitpress.mit.edu/mit-press-open" TargetMode="External"/><Relationship Id="rId9" Type="http://schemas.openxmlformats.org/officeDocument/2006/relationships/hyperlink" Target="https://link.springer.com/search?package=openaccess&amp;facet-content-type=%22Book%22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openstaxcollege.org/about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open.bccampus.ca/" TargetMode="External"/><Relationship Id="rId5" Type="http://schemas.openxmlformats.org/officeDocument/2006/relationships/hyperlink" Target="https://research.cehd.umn.edu/otn/" TargetMode="Externa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9127" y="6638898"/>
            <a:ext cx="1591519" cy="883446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68213" y="6428291"/>
            <a:ext cx="1094062" cy="1094062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6"/>
          <p:cNvSpPr txBox="1"/>
          <p:nvPr/>
        </p:nvSpPr>
        <p:spPr>
          <a:xfrm>
            <a:off x="1494000" y="5506638"/>
            <a:ext cx="7070400" cy="102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SPONSORED by Oakland University Libraries and OUWB School of Medicine Library </a:t>
            </a:r>
            <a:endParaRPr sz="2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1" name="Google Shape;81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-5"/>
            <a:ext cx="10058400" cy="52806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5"/>
          <p:cNvSpPr txBox="1">
            <a:spLocks noGrp="1"/>
          </p:cNvSpPr>
          <p:nvPr>
            <p:ph type="title"/>
          </p:nvPr>
        </p:nvSpPr>
        <p:spPr>
          <a:xfrm rot="5400000">
            <a:off x="5107663" y="2387375"/>
            <a:ext cx="6632700" cy="22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latin typeface="Century Gothic"/>
                <a:ea typeface="Century Gothic"/>
                <a:cs typeface="Century Gothic"/>
                <a:sym typeface="Century Gothic"/>
              </a:rPr>
              <a:t>Open Data</a:t>
            </a:r>
            <a:endParaRPr b="1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53" name="Google Shape;153;p25"/>
          <p:cNvSpPr txBox="1"/>
          <p:nvPr/>
        </p:nvSpPr>
        <p:spPr>
          <a:xfrm>
            <a:off x="261350" y="5843325"/>
            <a:ext cx="39225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100">
                <a:latin typeface="Century Gothic"/>
                <a:ea typeface="Century Gothic"/>
                <a:cs typeface="Century Gothic"/>
                <a:sym typeface="Century Gothic"/>
              </a:rPr>
              <a:t>Image </a:t>
            </a:r>
            <a:r>
              <a:rPr lang="en-US" sz="11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3"/>
              </a:rPr>
              <a:t>by ranjithsiji via Pixabay</a:t>
            </a:r>
            <a:r>
              <a:rPr lang="en-US" sz="1100">
                <a:latin typeface="Century Gothic"/>
                <a:ea typeface="Century Gothic"/>
                <a:cs typeface="Century Gothic"/>
                <a:sym typeface="Century Gothic"/>
              </a:rPr>
              <a:t> - </a:t>
            </a:r>
            <a:r>
              <a:rPr lang="en-US" sz="11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4"/>
              </a:rPr>
              <a:t>Pixabay Open License</a:t>
            </a:r>
            <a:endParaRPr sz="1100" u="sng">
              <a:solidFill>
                <a:schemeClr val="hlink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54" name="Google Shape;154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61350" y="1351000"/>
            <a:ext cx="7664174" cy="4335050"/>
          </a:xfrm>
          <a:prstGeom prst="rect">
            <a:avLst/>
          </a:prstGeom>
          <a:noFill/>
          <a:ln>
            <a:noFill/>
          </a:ln>
          <a:effectLst>
            <a:outerShdw blurRad="57150" dist="104775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6"/>
          <p:cNvSpPr txBox="1">
            <a:spLocks noGrp="1"/>
          </p:cNvSpPr>
          <p:nvPr>
            <p:ph type="title"/>
          </p:nvPr>
        </p:nvSpPr>
        <p:spPr>
          <a:xfrm>
            <a:off x="342870" y="274116"/>
            <a:ext cx="9372600" cy="9186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F7964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How has Thoreau contributed to climate change research?  </a:t>
            </a:r>
            <a:endParaRPr sz="3600" b="1">
              <a:solidFill>
                <a:srgbClr val="F79646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pic>
        <p:nvPicPr>
          <p:cNvPr id="160" name="Google Shape;160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2373" y="1705399"/>
            <a:ext cx="3318250" cy="4106674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6"/>
          <p:cNvSpPr txBox="1"/>
          <p:nvPr/>
        </p:nvSpPr>
        <p:spPr>
          <a:xfrm>
            <a:off x="114275" y="6019350"/>
            <a:ext cx="4947300" cy="106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113100" rIns="113100" bIns="1131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Henry David Thoreau</a:t>
            </a:r>
            <a:endParaRPr sz="3000" b="1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Essayist, Poet, Philosopher</a:t>
            </a:r>
            <a:endParaRPr sz="3000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1817-1862</a:t>
            </a:r>
            <a:endParaRPr sz="3000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62" name="Google Shape;162;p26"/>
          <p:cNvSpPr txBox="1"/>
          <p:nvPr/>
        </p:nvSpPr>
        <p:spPr>
          <a:xfrm>
            <a:off x="4880025" y="5404875"/>
            <a:ext cx="4525800" cy="72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113100" rIns="113100" bIns="1131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Climate change</a:t>
            </a:r>
            <a:endParaRPr sz="3600"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63" name="Google Shape;163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80028" y="2485826"/>
            <a:ext cx="4525896" cy="2545814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6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7"/>
          <p:cNvSpPr txBox="1">
            <a:spLocks noGrp="1"/>
          </p:cNvSpPr>
          <p:nvPr>
            <p:ph type="title"/>
          </p:nvPr>
        </p:nvSpPr>
        <p:spPr>
          <a:xfrm>
            <a:off x="342875" y="390949"/>
            <a:ext cx="9558600" cy="11460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2000"/>
              </a:spcAft>
              <a:buNone/>
            </a:pPr>
            <a:r>
              <a:rPr lang="en-US" sz="3600" b="1">
                <a:solidFill>
                  <a:srgbClr val="F79646"/>
                </a:solidFill>
                <a:highlight>
                  <a:srgbClr val="FFFFFF"/>
                </a:highlight>
                <a:latin typeface="Bookman Old Style"/>
                <a:ea typeface="Bookman Old Style"/>
                <a:cs typeface="Bookman Old Style"/>
                <a:sym typeface="Bookman Old Style"/>
              </a:rPr>
              <a:t>Thoreau’s diary is helping scientists document climate change</a:t>
            </a:r>
            <a:endParaRPr sz="3600" b="1">
              <a:solidFill>
                <a:srgbClr val="F79646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170" name="Google Shape;170;p27"/>
          <p:cNvSpPr txBox="1">
            <a:spLocks noGrp="1"/>
          </p:cNvSpPr>
          <p:nvPr>
            <p:ph type="body" idx="1"/>
          </p:nvPr>
        </p:nvSpPr>
        <p:spPr>
          <a:xfrm>
            <a:off x="342870" y="1858478"/>
            <a:ext cx="3929400" cy="50457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i="1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3"/>
              </a:rPr>
              <a:t>National Geographic</a:t>
            </a:r>
            <a:r>
              <a:rPr lang="en-US" sz="2600">
                <a:highlight>
                  <a:srgbClr val="FFFFFF"/>
                </a:highlight>
                <a:latin typeface="Century Gothic"/>
                <a:ea typeface="Century Gothic"/>
                <a:cs typeface="Century Gothic"/>
                <a:sym typeface="Century Gothic"/>
              </a:rPr>
              <a:t> article (July 2016)</a:t>
            </a:r>
            <a:endParaRPr sz="2600">
              <a:highlight>
                <a:srgbClr val="FFFFFF"/>
              </a:highlight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2000"/>
              </a:spcBef>
              <a:spcAft>
                <a:spcPts val="2000"/>
              </a:spcAft>
              <a:buNone/>
            </a:pPr>
            <a:r>
              <a:rPr lang="en-US" sz="2600">
                <a:highlight>
                  <a:srgbClr val="FFFFFF"/>
                </a:highlight>
                <a:latin typeface="Century Gothic"/>
                <a:ea typeface="Century Gothic"/>
                <a:cs typeface="Century Gothic"/>
                <a:sym typeface="Century Gothic"/>
              </a:rPr>
              <a:t>“The detailed notes that Henry David Thoreau kept about weather, plants, and seasons are helping scientists measure the effects of global warming.”</a:t>
            </a:r>
            <a:endParaRPr sz="26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71" name="Google Shape;171;p27"/>
          <p:cNvPicPr preferRelativeResize="0"/>
          <p:nvPr/>
        </p:nvPicPr>
        <p:blipFill rotWithShape="1">
          <a:blip r:embed="rId4">
            <a:alphaModFix/>
          </a:blip>
          <a:srcRect l="18580" t="23207" r="22768" b="7435"/>
          <a:stretch/>
        </p:blipFill>
        <p:spPr>
          <a:xfrm>
            <a:off x="4160150" y="1907250"/>
            <a:ext cx="5741323" cy="4619974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7"/>
          <p:cNvSpPr txBox="1"/>
          <p:nvPr/>
        </p:nvSpPr>
        <p:spPr>
          <a:xfrm>
            <a:off x="0" y="7075204"/>
            <a:ext cx="10058400" cy="5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113100" rIns="113100" bIns="1131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Willis et al. (2008) </a:t>
            </a:r>
            <a:r>
              <a:rPr lang="en-US" sz="1600" i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Proceedings of the National Academy of Sciences of the United States of America</a:t>
            </a:r>
            <a:r>
              <a:rPr lang="en-US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105(44), 17029-17033</a:t>
            </a:r>
            <a:endParaRPr sz="16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73" name="Google Shape;173;p27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8"/>
          <p:cNvSpPr txBox="1">
            <a:spLocks noGrp="1"/>
          </p:cNvSpPr>
          <p:nvPr>
            <p:ph type="title"/>
          </p:nvPr>
        </p:nvSpPr>
        <p:spPr>
          <a:xfrm>
            <a:off x="342870" y="672482"/>
            <a:ext cx="9372600" cy="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56525" rIns="113100" bIns="565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Questrial"/>
              <a:buNone/>
            </a:pPr>
            <a:r>
              <a:rPr lang="en-US" sz="3600" b="1">
                <a:solidFill>
                  <a:srgbClr val="F7964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Definition of Open Data</a:t>
            </a:r>
            <a:r>
              <a:rPr lang="en-US" sz="4500" b="1"/>
              <a:t> </a:t>
            </a:r>
            <a:endParaRPr sz="4500" b="1" i="0" u="none" strike="noStrike" cap="none"/>
          </a:p>
        </p:txBody>
      </p:sp>
      <p:sp>
        <p:nvSpPr>
          <p:cNvPr id="179" name="Google Shape;179;p28"/>
          <p:cNvSpPr txBox="1">
            <a:spLocks noGrp="1"/>
          </p:cNvSpPr>
          <p:nvPr>
            <p:ph type="body" idx="1"/>
          </p:nvPr>
        </p:nvSpPr>
        <p:spPr>
          <a:xfrm>
            <a:off x="342870" y="1741518"/>
            <a:ext cx="9372600" cy="516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56525" rIns="113100" bIns="565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</a:pPr>
            <a:r>
              <a:rPr lang="en-US" sz="300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“Open data is data that can be </a:t>
            </a:r>
            <a:r>
              <a:rPr lang="en-US" sz="30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freely used, re-used and redistributed by anyone</a:t>
            </a:r>
            <a:r>
              <a:rPr lang="en-US" sz="300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- subject only, at most, to the requirement to attribute and share alike.” </a:t>
            </a:r>
            <a:r>
              <a:rPr lang="en-US" sz="3000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sz="3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1701800" marR="0" lvl="0" indent="558800" algn="l" rtl="0">
              <a:spcBef>
                <a:spcPts val="0"/>
              </a:spcBef>
              <a:spcAft>
                <a:spcPts val="0"/>
              </a:spcAft>
              <a:buNone/>
            </a:pPr>
            <a:endParaRPr sz="3000" i="1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marR="0" lvl="0" indent="-4191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-"/>
            </a:pPr>
            <a:r>
              <a:rPr lang="en-US" sz="3000" i="1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Open Data Handbook</a:t>
            </a:r>
            <a:r>
              <a:rPr lang="en-US" sz="3000" b="0" i="1" u="none" strike="noStrike" cap="none">
                <a:solidFill>
                  <a:schemeClr val="dk1"/>
                </a:solidFill>
              </a:rPr>
              <a:t/>
            </a:r>
            <a:br>
              <a:rPr lang="en-US" sz="3000" b="0" i="1" u="none" strike="noStrike" cap="none">
                <a:solidFill>
                  <a:schemeClr val="dk1"/>
                </a:solidFill>
              </a:rPr>
            </a:br>
            <a:endParaRPr sz="2500" b="0" i="0" u="none" strike="noStrike" cap="none">
              <a:solidFill>
                <a:schemeClr val="dk1"/>
              </a:solidFill>
            </a:endParaRPr>
          </a:p>
        </p:txBody>
      </p:sp>
      <p:sp>
        <p:nvSpPr>
          <p:cNvPr id="180" name="Google Shape;180;p28"/>
          <p:cNvSpPr/>
          <p:nvPr/>
        </p:nvSpPr>
        <p:spPr>
          <a:xfrm>
            <a:off x="4" y="7387067"/>
            <a:ext cx="2772300" cy="31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56525" rIns="113100" bIns="565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FFFFFF"/>
                </a:solidFill>
                <a:latin typeface="Questrial"/>
                <a:ea typeface="Questrial"/>
                <a:cs typeface="Questrial"/>
                <a:sym typeface="Questrial"/>
              </a:rPr>
              <a:t>Open Knowledge 2015</a:t>
            </a:r>
            <a:endParaRPr sz="1400">
              <a:solidFill>
                <a:srgbClr val="FFFFFF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81" name="Google Shape;181;p28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9"/>
          <p:cNvSpPr txBox="1">
            <a:spLocks noGrp="1"/>
          </p:cNvSpPr>
          <p:nvPr>
            <p:ph type="title"/>
          </p:nvPr>
        </p:nvSpPr>
        <p:spPr>
          <a:xfrm>
            <a:off x="342870" y="672482"/>
            <a:ext cx="9372600" cy="86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56525" rIns="113100" bIns="5652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Questrial"/>
              <a:buNone/>
            </a:pPr>
            <a:r>
              <a:rPr lang="en-US" sz="3600" b="1" i="0" u="none" strike="noStrike" cap="none">
                <a:solidFill>
                  <a:srgbClr val="F7964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Why is Open Data Important?</a:t>
            </a:r>
            <a:endParaRPr sz="3600" b="1" i="0" u="none" strike="noStrike" cap="none">
              <a:solidFill>
                <a:srgbClr val="F79646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187" name="Google Shape;187;p29"/>
          <p:cNvSpPr txBox="1">
            <a:spLocks noGrp="1"/>
          </p:cNvSpPr>
          <p:nvPr>
            <p:ph type="body" idx="1"/>
          </p:nvPr>
        </p:nvSpPr>
        <p:spPr>
          <a:xfrm>
            <a:off x="342875" y="1537975"/>
            <a:ext cx="9372600" cy="536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56525" rIns="113100" bIns="565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7BA79D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ENCOURAGES</a:t>
            </a:r>
            <a:endParaRPr sz="3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571500" marR="0" lvl="0" indent="-482600" algn="l" rtl="0"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000"/>
              <a:buChar char="●"/>
            </a:pPr>
            <a:r>
              <a:rPr lang="en-US" sz="30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Reuse</a:t>
            </a:r>
            <a:r>
              <a:rPr lang="en-US" sz="300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of datasets and discourages duplication of effort</a:t>
            </a:r>
            <a:endParaRPr sz="3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571500" marR="0" lvl="0" indent="-482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●"/>
            </a:pPr>
            <a:r>
              <a:rPr lang="en-US" sz="30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Proper management </a:t>
            </a:r>
            <a:r>
              <a:rPr lang="en-US" sz="300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of data</a:t>
            </a:r>
            <a:endParaRPr sz="3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571500" marR="0" lvl="0" indent="-482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●"/>
            </a:pPr>
            <a:r>
              <a:rPr lang="en-US" sz="30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Transparency</a:t>
            </a:r>
            <a:r>
              <a:rPr lang="en-US" sz="300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and </a:t>
            </a:r>
            <a:r>
              <a:rPr lang="en-US" sz="30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reproducibility</a:t>
            </a:r>
            <a:r>
              <a:rPr lang="en-US" sz="300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of research</a:t>
            </a:r>
            <a:endParaRPr sz="3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93700" marR="0" lvl="0" indent="-254000" algn="l" rtl="0">
              <a:spcBef>
                <a:spcPts val="900"/>
              </a:spcBef>
              <a:spcAft>
                <a:spcPts val="0"/>
              </a:spcAft>
              <a:buClr>
                <a:schemeClr val="accent2"/>
              </a:buClr>
              <a:buSzPts val="2200"/>
              <a:buFont typeface="Noto Sans Symbols"/>
              <a:buNone/>
            </a:pPr>
            <a:endParaRPr sz="600" i="0" u="none" strike="noStrike" cap="none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l" rtl="0">
              <a:spcBef>
                <a:spcPts val="900"/>
              </a:spcBef>
              <a:spcAft>
                <a:spcPts val="0"/>
              </a:spcAft>
              <a:buNone/>
            </a:pPr>
            <a:r>
              <a:rPr lang="en-US" sz="3000" b="1" i="0" u="none" strike="noStrike" cap="none">
                <a:solidFill>
                  <a:srgbClr val="7BA79D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IMPROVES</a:t>
            </a:r>
            <a:endParaRPr sz="3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571500" marR="0" lvl="0" indent="-482600" algn="l" rtl="0"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3000"/>
              <a:buChar char="●"/>
            </a:pPr>
            <a:r>
              <a:rPr lang="en-US" sz="30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Discoverability/visibility </a:t>
            </a:r>
            <a:r>
              <a:rPr lang="en-US" sz="300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of datasets</a:t>
            </a:r>
            <a:endParaRPr sz="3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571500" marR="0" lvl="0" indent="-482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Char char="●"/>
            </a:pPr>
            <a:r>
              <a:rPr lang="en-US" sz="30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Attribution </a:t>
            </a:r>
            <a:r>
              <a:rPr lang="en-US" sz="300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to original data producers and curators </a:t>
            </a:r>
            <a:endParaRPr sz="3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393700" marR="0" lvl="0" indent="-254000" algn="l" rtl="0">
              <a:spcBef>
                <a:spcPts val="900"/>
              </a:spcBef>
              <a:spcAft>
                <a:spcPts val="2000"/>
              </a:spcAft>
              <a:buClr>
                <a:schemeClr val="accent2"/>
              </a:buClr>
              <a:buSzPts val="2200"/>
              <a:buFont typeface="Noto Sans Symbols"/>
              <a:buNone/>
            </a:pPr>
            <a:endParaRPr sz="3000" b="0" i="0" u="none" strike="noStrike" cap="none">
              <a:solidFill>
                <a:schemeClr val="dk1"/>
              </a:solidFill>
              <a:latin typeface="Questrial"/>
              <a:ea typeface="Questrial"/>
              <a:cs typeface="Questrial"/>
              <a:sym typeface="Questrial"/>
            </a:endParaRPr>
          </a:p>
        </p:txBody>
      </p:sp>
      <p:sp>
        <p:nvSpPr>
          <p:cNvPr id="188" name="Google Shape;188;p29"/>
          <p:cNvSpPr/>
          <p:nvPr/>
        </p:nvSpPr>
        <p:spPr>
          <a:xfrm>
            <a:off x="0" y="7025150"/>
            <a:ext cx="10058400" cy="59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3100" tIns="56525" rIns="113100" bIns="56525" anchor="t" anchorCtr="0">
            <a:no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University of California Office of Scholarly Communication. (2014). Data Publication. Retrieved from: </a:t>
            </a:r>
            <a:r>
              <a:rPr lang="en-US" sz="1600" u="sng">
                <a:solidFill>
                  <a:srgbClr val="F06292"/>
                </a:solidFill>
                <a:latin typeface="Century Gothic"/>
                <a:ea typeface="Century Gothic"/>
                <a:cs typeface="Century Gothic"/>
                <a:sym typeface="Century Gothic"/>
                <a:hlinkClick r:id="rId3"/>
              </a:rPr>
              <a:t>http://osc.universityofcalifornia.edu/scholarly-publishing/data-publication/</a:t>
            </a:r>
            <a:r>
              <a:rPr lang="en-US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</a:t>
            </a:r>
            <a:endParaRPr sz="1600"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89" name="Google Shape;189;p29"/>
          <p:cNvSpPr txBox="1">
            <a:spLocks noGrp="1"/>
          </p:cNvSpPr>
          <p:nvPr>
            <p:ph type="sldNum" idx="12"/>
          </p:nvPr>
        </p:nvSpPr>
        <p:spPr>
          <a:xfrm>
            <a:off x="9319704" y="7046639"/>
            <a:ext cx="603600" cy="594900"/>
          </a:xfrm>
          <a:prstGeom prst="rect">
            <a:avLst/>
          </a:prstGeom>
        </p:spPr>
        <p:txBody>
          <a:bodyPr spcFirstLastPara="1" wrap="square" lIns="113100" tIns="113100" rIns="113100" bIns="1131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0"/>
          <p:cNvSpPr txBox="1">
            <a:spLocks noGrp="1"/>
          </p:cNvSpPr>
          <p:nvPr>
            <p:ph type="title"/>
          </p:nvPr>
        </p:nvSpPr>
        <p:spPr>
          <a:xfrm>
            <a:off x="503238" y="311150"/>
            <a:ext cx="9051900" cy="129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>
                <a:solidFill>
                  <a:srgbClr val="F7964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Locating open data - Who cares about this data?</a:t>
            </a:r>
            <a:endParaRPr/>
          </a:p>
        </p:txBody>
      </p:sp>
      <p:sp>
        <p:nvSpPr>
          <p:cNvPr id="196" name="Google Shape;196;p30"/>
          <p:cNvSpPr txBox="1">
            <a:spLocks noGrp="1"/>
          </p:cNvSpPr>
          <p:nvPr>
            <p:ph type="body" idx="1"/>
          </p:nvPr>
        </p:nvSpPr>
        <p:spPr>
          <a:xfrm>
            <a:off x="503250" y="1867000"/>
            <a:ext cx="9051900" cy="507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entury Gothic"/>
              <a:buChar char="•"/>
            </a:pPr>
            <a:r>
              <a:rPr lang="en-US" sz="30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Governmental agency?</a:t>
            </a:r>
            <a:endParaRPr sz="300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entury Gothic"/>
              <a:buChar char="•"/>
            </a:pPr>
            <a:r>
              <a:rPr lang="en-US" sz="30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For-profit company or association? </a:t>
            </a:r>
            <a:endParaRPr sz="300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4191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Century Gothic"/>
              <a:buChar char="•"/>
            </a:pPr>
            <a:r>
              <a:rPr lang="en-US" sz="30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Non-profit organization? </a:t>
            </a:r>
            <a:endParaRPr sz="3000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97" name="Google Shape;197;p30"/>
          <p:cNvPicPr preferRelativeResize="0"/>
          <p:nvPr/>
        </p:nvPicPr>
        <p:blipFill rotWithShape="1">
          <a:blip r:embed="rId3">
            <a:alphaModFix/>
          </a:blip>
          <a:srcRect l="12439" t="11402" r="14257"/>
          <a:stretch/>
        </p:blipFill>
        <p:spPr>
          <a:xfrm>
            <a:off x="4984875" y="4024179"/>
            <a:ext cx="4757899" cy="3115247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30"/>
          <p:cNvSpPr txBox="1"/>
          <p:nvPr/>
        </p:nvSpPr>
        <p:spPr>
          <a:xfrm>
            <a:off x="324700" y="4146325"/>
            <a:ext cx="4403700" cy="311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latin typeface="Century Gothic"/>
                <a:ea typeface="Century Gothic"/>
                <a:cs typeface="Century Gothic"/>
                <a:sym typeface="Century Gothic"/>
              </a:rPr>
              <a:t>Who would care about the demographics of RV owners?</a:t>
            </a:r>
            <a:r>
              <a:rPr lang="en-US" sz="2800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sz="28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-US" sz="2800">
                <a:latin typeface="Century Gothic"/>
                <a:ea typeface="Century Gothic"/>
                <a:cs typeface="Century Gothic"/>
                <a:sym typeface="Century Gothic"/>
              </a:rPr>
              <a:t>Dataset: RVIA’s RV Consumer Demographic Profile </a:t>
            </a:r>
            <a:endParaRPr sz="28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1800">
              <a:solidFill>
                <a:srgbClr val="7F7F7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endParaRPr sz="2400">
              <a:solidFill>
                <a:srgbClr val="7F7F7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1800">
              <a:solidFill>
                <a:srgbClr val="7F7F7F"/>
              </a:solidFill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1"/>
          <p:cNvSpPr txBox="1">
            <a:spLocks noGrp="1"/>
          </p:cNvSpPr>
          <p:nvPr>
            <p:ph type="title"/>
          </p:nvPr>
        </p:nvSpPr>
        <p:spPr>
          <a:xfrm>
            <a:off x="503238" y="311150"/>
            <a:ext cx="9051900" cy="129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F7964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Common Government Data Sources</a:t>
            </a:r>
            <a:endParaRPr sz="3600" b="1">
              <a:solidFill>
                <a:srgbClr val="F79646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205" name="Google Shape;205;p31"/>
          <p:cNvSpPr txBox="1">
            <a:spLocks noGrp="1"/>
          </p:cNvSpPr>
          <p:nvPr>
            <p:ph type="body" idx="1"/>
          </p:nvPr>
        </p:nvSpPr>
        <p:spPr>
          <a:xfrm>
            <a:off x="503238" y="1812925"/>
            <a:ext cx="9051900" cy="51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algn="l" rtl="0">
              <a:spcBef>
                <a:spcPts val="640"/>
              </a:spcBef>
              <a:spcAft>
                <a:spcPts val="0"/>
              </a:spcAft>
              <a:buSzPts val="3000"/>
              <a:buFont typeface="Century Gothic"/>
              <a:buChar char="•"/>
            </a:pPr>
            <a:r>
              <a:rPr lang="en-US" sz="3000" b="1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3"/>
              </a:rPr>
              <a:t>American FactFinder</a:t>
            </a:r>
            <a:r>
              <a:rPr lang="en-US" sz="3000">
                <a:latin typeface="Century Gothic"/>
                <a:ea typeface="Century Gothic"/>
                <a:cs typeface="Century Gothic"/>
                <a:sym typeface="Century Gothic"/>
              </a:rPr>
              <a:t> - Demographic data from US censuses and other surveys</a:t>
            </a:r>
            <a:endParaRPr sz="3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SzPts val="3000"/>
              <a:buFont typeface="Century Gothic"/>
              <a:buChar char="•"/>
            </a:pPr>
            <a:r>
              <a:rPr lang="en-US" sz="3000" b="1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4"/>
              </a:rPr>
              <a:t>Data.gov</a:t>
            </a:r>
            <a:r>
              <a:rPr lang="en-US" sz="3000">
                <a:latin typeface="Century Gothic"/>
                <a:ea typeface="Century Gothic"/>
                <a:cs typeface="Century Gothic"/>
                <a:sym typeface="Century Gothic"/>
              </a:rPr>
              <a:t> - “Home of US government’s open data”</a:t>
            </a:r>
            <a:endParaRPr sz="3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SzPts val="3000"/>
              <a:buFont typeface="Century Gothic"/>
              <a:buChar char="•"/>
            </a:pPr>
            <a:r>
              <a:rPr lang="en-US" sz="3000" b="1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5"/>
              </a:rPr>
              <a:t>Data.michigan.gov</a:t>
            </a:r>
            <a:r>
              <a:rPr lang="en-US" sz="3000" b="1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000">
                <a:latin typeface="Century Gothic"/>
                <a:ea typeface="Century Gothic"/>
                <a:cs typeface="Century Gothic"/>
                <a:sym typeface="Century Gothic"/>
              </a:rPr>
              <a:t>- State of Michigan’s Open Data Portal</a:t>
            </a:r>
            <a:endParaRPr sz="3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SzPts val="3000"/>
              <a:buFont typeface="Century Gothic"/>
              <a:buChar char="•"/>
            </a:pPr>
            <a:r>
              <a:rPr lang="en-US" sz="3000" b="1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6"/>
              </a:rPr>
              <a:t>Access </a:t>
            </a:r>
            <a:r>
              <a:rPr lang="en-US" sz="3000" b="1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6"/>
              </a:rPr>
              <a:t>Oakland</a:t>
            </a:r>
            <a:r>
              <a:rPr lang="en-US" sz="3000" b="1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000">
                <a:latin typeface="Century Gothic"/>
                <a:ea typeface="Century Gothic"/>
                <a:cs typeface="Century Gothic"/>
                <a:sym typeface="Century Gothic"/>
              </a:rPr>
              <a:t>- Oakland County’s Open Data Portal</a:t>
            </a:r>
            <a:endParaRPr sz="24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2"/>
          <p:cNvSpPr txBox="1">
            <a:spLocks noGrp="1"/>
          </p:cNvSpPr>
          <p:nvPr>
            <p:ph type="title"/>
          </p:nvPr>
        </p:nvSpPr>
        <p:spPr>
          <a:xfrm>
            <a:off x="503238" y="311150"/>
            <a:ext cx="9051900" cy="129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F7964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Common Data Sources</a:t>
            </a:r>
            <a:endParaRPr sz="3600" b="1">
              <a:solidFill>
                <a:srgbClr val="F79646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212" name="Google Shape;212;p32"/>
          <p:cNvSpPr txBox="1">
            <a:spLocks noGrp="1"/>
          </p:cNvSpPr>
          <p:nvPr>
            <p:ph type="body" idx="1"/>
          </p:nvPr>
        </p:nvSpPr>
        <p:spPr>
          <a:xfrm>
            <a:off x="503250" y="1516575"/>
            <a:ext cx="9051900" cy="542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algn="l" rtl="0">
              <a:spcBef>
                <a:spcPts val="640"/>
              </a:spcBef>
              <a:spcAft>
                <a:spcPts val="0"/>
              </a:spcAft>
              <a:buSzPts val="3000"/>
              <a:buFont typeface="Century Gothic"/>
              <a:buChar char="•"/>
            </a:pPr>
            <a:r>
              <a:rPr lang="en-US" sz="3000" b="1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3"/>
              </a:rPr>
              <a:t>ICPSR</a:t>
            </a:r>
            <a:r>
              <a:rPr lang="en-US" sz="3000">
                <a:latin typeface="Century Gothic"/>
                <a:ea typeface="Century Gothic"/>
                <a:cs typeface="Century Gothic"/>
                <a:sym typeface="Century Gothic"/>
              </a:rPr>
              <a:t> - Inter-University Consortium for Political and Social Research; data: 1960s to present</a:t>
            </a:r>
            <a:endParaRPr sz="3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14400" lvl="1" indent="-419100" algn="l" rtl="0">
              <a:spcBef>
                <a:spcPts val="0"/>
              </a:spcBef>
              <a:spcAft>
                <a:spcPts val="0"/>
              </a:spcAft>
              <a:buSzPts val="3000"/>
              <a:buFont typeface="Century Gothic"/>
              <a:buChar char="–"/>
            </a:pPr>
            <a:r>
              <a:rPr lang="en-US" sz="30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4"/>
              </a:rPr>
              <a:t>Firearm Safety Among Children and Teens</a:t>
            </a:r>
            <a:endParaRPr sz="3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14400" lvl="1" indent="-419100" algn="l" rtl="0">
              <a:spcBef>
                <a:spcPts val="0"/>
              </a:spcBef>
              <a:spcAft>
                <a:spcPts val="0"/>
              </a:spcAft>
              <a:buSzPts val="3000"/>
              <a:buFont typeface="Century Gothic"/>
              <a:buChar char="–"/>
            </a:pPr>
            <a:r>
              <a:rPr lang="en-US" sz="30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5"/>
              </a:rPr>
              <a:t>National Archive of Computerized Data on Aging</a:t>
            </a:r>
            <a:endParaRPr sz="3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14400" lvl="1" indent="-419100" algn="l" rtl="0">
              <a:spcBef>
                <a:spcPts val="0"/>
              </a:spcBef>
              <a:spcAft>
                <a:spcPts val="0"/>
              </a:spcAft>
              <a:buSzPts val="3000"/>
              <a:buFont typeface="Century Gothic"/>
              <a:buChar char="–"/>
            </a:pPr>
            <a:r>
              <a:rPr lang="en-US" sz="30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6"/>
              </a:rPr>
              <a:t>National Archive of Criminal Justice Data</a:t>
            </a:r>
            <a:endParaRPr sz="3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14400" lvl="1" indent="-419100" algn="l" rtl="0">
              <a:spcBef>
                <a:spcPts val="0"/>
              </a:spcBef>
              <a:spcAft>
                <a:spcPts val="0"/>
              </a:spcAft>
              <a:buSzPts val="3000"/>
              <a:buFont typeface="Century Gothic"/>
              <a:buChar char="–"/>
            </a:pPr>
            <a:r>
              <a:rPr lang="en-US" sz="30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7"/>
              </a:rPr>
              <a:t>National Archive of Data on Arts &amp; Culture</a:t>
            </a:r>
            <a:endParaRPr sz="3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14400" lvl="0" indent="0" algn="l" rtl="0">
              <a:spcBef>
                <a:spcPts val="640"/>
              </a:spcBef>
              <a:spcAft>
                <a:spcPts val="0"/>
              </a:spcAft>
              <a:buNone/>
            </a:pPr>
            <a:endParaRPr sz="3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419100" algn="l" rtl="0">
              <a:spcBef>
                <a:spcPts val="640"/>
              </a:spcBef>
              <a:spcAft>
                <a:spcPts val="0"/>
              </a:spcAft>
              <a:buSzPts val="3000"/>
              <a:buFont typeface="Century Gothic"/>
              <a:buChar char="•"/>
            </a:pPr>
            <a:r>
              <a:rPr lang="en-US" sz="3000" b="1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8"/>
              </a:rPr>
              <a:t>Pew Research Center</a:t>
            </a:r>
            <a:r>
              <a:rPr lang="en-US" sz="3000">
                <a:latin typeface="Century Gothic"/>
                <a:ea typeface="Century Gothic"/>
                <a:cs typeface="Century Gothic"/>
                <a:sym typeface="Century Gothic"/>
              </a:rPr>
              <a:t> - “nonpartisan fact tank that informs the public about the issues, attitudes and trends shaping the world.” </a:t>
            </a:r>
            <a:endParaRPr sz="3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3"/>
          <p:cNvSpPr txBox="1">
            <a:spLocks noGrp="1"/>
          </p:cNvSpPr>
          <p:nvPr>
            <p:ph type="title"/>
          </p:nvPr>
        </p:nvSpPr>
        <p:spPr>
          <a:xfrm>
            <a:off x="503238" y="311150"/>
            <a:ext cx="9051900" cy="129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F7964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Common Data Sources</a:t>
            </a:r>
            <a:endParaRPr sz="3600" b="1">
              <a:solidFill>
                <a:srgbClr val="F79646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219" name="Google Shape;219;p33"/>
          <p:cNvSpPr txBox="1">
            <a:spLocks noGrp="1"/>
          </p:cNvSpPr>
          <p:nvPr>
            <p:ph type="body" idx="1"/>
          </p:nvPr>
        </p:nvSpPr>
        <p:spPr>
          <a:xfrm>
            <a:off x="503250" y="1315150"/>
            <a:ext cx="9051900" cy="661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algn="l" rtl="0">
              <a:spcBef>
                <a:spcPts val="640"/>
              </a:spcBef>
              <a:spcAft>
                <a:spcPts val="0"/>
              </a:spcAft>
              <a:buSzPts val="3000"/>
              <a:buFont typeface="Century Gothic"/>
              <a:buChar char="•"/>
            </a:pPr>
            <a:r>
              <a:rPr lang="en-US" sz="3000" b="1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3"/>
              </a:rPr>
              <a:t>Qualitative Data Repository</a:t>
            </a:r>
            <a:r>
              <a:rPr lang="en-US" sz="3000" b="1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000">
                <a:latin typeface="Century Gothic"/>
                <a:ea typeface="Century Gothic"/>
                <a:cs typeface="Century Gothic"/>
                <a:sym typeface="Century Gothic"/>
              </a:rPr>
              <a:t>- qualitative and mixed methods research in the social sciences; alphanumeric, video, audio, and photographic data</a:t>
            </a:r>
            <a:endParaRPr sz="3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SzPts val="3000"/>
              <a:buFont typeface="Century Gothic"/>
              <a:buChar char="•"/>
            </a:pPr>
            <a:r>
              <a:rPr lang="en-US" sz="3000" b="1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4"/>
              </a:rPr>
              <a:t>Association of Religion Data Archives</a:t>
            </a:r>
            <a:r>
              <a:rPr lang="en-US" sz="3000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sz="3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SzPts val="3000"/>
              <a:buFont typeface="Century Gothic"/>
              <a:buChar char="•"/>
            </a:pPr>
            <a:r>
              <a:rPr lang="en-US" sz="3000" b="1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5"/>
              </a:rPr>
              <a:t>EU Open Data Portal </a:t>
            </a:r>
            <a:r>
              <a:rPr lang="en-US" sz="3000">
                <a:latin typeface="Century Gothic"/>
                <a:ea typeface="Century Gothic"/>
                <a:cs typeface="Century Gothic"/>
                <a:sym typeface="Century Gothic"/>
              </a:rPr>
              <a:t>- from EU institutions and bodies</a:t>
            </a:r>
            <a:endParaRPr sz="3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419100" algn="l" rtl="0">
              <a:spcBef>
                <a:spcPts val="0"/>
              </a:spcBef>
              <a:spcAft>
                <a:spcPts val="0"/>
              </a:spcAft>
              <a:buSzPts val="3000"/>
              <a:buFont typeface="Century Gothic"/>
              <a:buChar char="•"/>
            </a:pPr>
            <a:r>
              <a:rPr lang="en-US" sz="3000">
                <a:latin typeface="Century Gothic"/>
                <a:ea typeface="Century Gothic"/>
                <a:cs typeface="Century Gothic"/>
                <a:sym typeface="Century Gothic"/>
              </a:rPr>
              <a:t>General data repositories: </a:t>
            </a:r>
            <a:r>
              <a:rPr lang="en-US" sz="30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6"/>
              </a:rPr>
              <a:t>Zenodo</a:t>
            </a:r>
            <a:r>
              <a:rPr lang="en-US" sz="3000"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0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7"/>
              </a:rPr>
              <a:t>FigShare</a:t>
            </a:r>
            <a:r>
              <a:rPr lang="en-US" sz="3000"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-US" sz="30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8"/>
              </a:rPr>
              <a:t>Dryad </a:t>
            </a:r>
            <a:endParaRPr sz="3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0" algn="l" rtl="0">
              <a:spcBef>
                <a:spcPts val="640"/>
              </a:spcBef>
              <a:spcAft>
                <a:spcPts val="0"/>
              </a:spcAft>
              <a:buNone/>
            </a:pPr>
            <a:endParaRPr sz="1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5715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000" b="1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9"/>
              </a:rPr>
              <a:t>Registry of Research Data Repositories (Re3)</a:t>
            </a:r>
            <a:r>
              <a:rPr lang="en-US" sz="3000">
                <a:latin typeface="Century Gothic"/>
                <a:ea typeface="Century Gothic"/>
                <a:cs typeface="Century Gothic"/>
                <a:sym typeface="Century Gothic"/>
              </a:rPr>
              <a:t> - discover domain-specific repositories</a:t>
            </a:r>
            <a:endParaRPr sz="3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5715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3000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sz="3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4"/>
          <p:cNvSpPr txBox="1">
            <a:spLocks noGrp="1"/>
          </p:cNvSpPr>
          <p:nvPr>
            <p:ph type="title"/>
          </p:nvPr>
        </p:nvSpPr>
        <p:spPr>
          <a:xfrm>
            <a:off x="503238" y="311150"/>
            <a:ext cx="9051900" cy="129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F7964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Datasets can be linked to articles</a:t>
            </a:r>
            <a:endParaRPr sz="3600" b="1">
              <a:solidFill>
                <a:srgbClr val="F79646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pic>
        <p:nvPicPr>
          <p:cNvPr id="226" name="Google Shape;226;p34"/>
          <p:cNvPicPr preferRelativeResize="0"/>
          <p:nvPr/>
        </p:nvPicPr>
        <p:blipFill rotWithShape="1">
          <a:blip r:embed="rId3">
            <a:alphaModFix/>
          </a:blip>
          <a:srcRect l="13648" t="15182" r="30691"/>
          <a:stretch/>
        </p:blipFill>
        <p:spPr>
          <a:xfrm>
            <a:off x="326000" y="1316800"/>
            <a:ext cx="4684424" cy="4461374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27" name="Google Shape;227;p34"/>
          <p:cNvPicPr preferRelativeResize="0"/>
          <p:nvPr/>
        </p:nvPicPr>
        <p:blipFill rotWithShape="1">
          <a:blip r:embed="rId4">
            <a:alphaModFix/>
          </a:blip>
          <a:srcRect l="13501" t="9526" r="28277"/>
          <a:stretch/>
        </p:blipFill>
        <p:spPr>
          <a:xfrm>
            <a:off x="5279825" y="1316800"/>
            <a:ext cx="4593722" cy="4461374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28" name="Google Shape;228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07962" y="3047225"/>
            <a:ext cx="6242473" cy="3914474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29" name="Google Shape;229;p34"/>
          <p:cNvSpPr txBox="1"/>
          <p:nvPr/>
        </p:nvSpPr>
        <p:spPr>
          <a:xfrm>
            <a:off x="85225" y="6961700"/>
            <a:ext cx="9788400" cy="6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Century Gothic"/>
                <a:ea typeface="Century Gothic"/>
                <a:cs typeface="Century Gothic"/>
                <a:sym typeface="Century Gothic"/>
              </a:rPr>
              <a:t>Naudinot N, Bourdier C, Laforge M, et al. (2017) Divergence in the evolution of Paleolithic symbolic and technological systems: The shining bull and engraved tablets of Rocher de l'Impératrice. PLOS ONE 12(3): e0173037. 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17" descr="PPT backdro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" y="0"/>
            <a:ext cx="10058400" cy="7754123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7"/>
          <p:cNvSpPr/>
          <p:nvPr/>
        </p:nvSpPr>
        <p:spPr>
          <a:xfrm>
            <a:off x="328825" y="534350"/>
            <a:ext cx="9500700" cy="5042700"/>
          </a:xfrm>
          <a:prstGeom prst="rect">
            <a:avLst/>
          </a:prstGeom>
          <a:solidFill>
            <a:srgbClr val="FCE5CD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b="1" i="1" u="none" strike="noStrike" cap="none">
                <a:latin typeface="Open Sans"/>
                <a:ea typeface="Open Sans"/>
                <a:cs typeface="Open Sans"/>
                <a:sym typeface="Open Sans"/>
              </a:rPr>
              <a:t>Open Access (OA)</a:t>
            </a:r>
            <a:r>
              <a:rPr lang="en-US" sz="3200" b="1" i="1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rPr>
              <a:t> </a:t>
            </a:r>
            <a:r>
              <a:rPr lang="en-US" sz="3200" i="1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rPr>
              <a:t>is free, immediate access to scholarly information online, along with the right to use and reuse that information. (SPARC)</a:t>
            </a:r>
            <a:endParaRPr sz="3200" i="0" u="none" strike="noStrike" cap="none">
              <a:solidFill>
                <a:schemeClr val="dk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sz="32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/>
            </a:r>
            <a:br>
              <a:rPr lang="en-US" sz="32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32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/>
            </a:r>
            <a:br>
              <a:rPr lang="en-US" sz="320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</a:br>
            <a:r>
              <a:rPr lang="en-US" sz="3200" i="0" u="none" strike="noStrike" cap="none">
                <a:latin typeface="Open Sans"/>
                <a:ea typeface="Open Sans"/>
                <a:cs typeface="Open Sans"/>
                <a:sym typeface="Open Sans"/>
              </a:rPr>
              <a:t>OA WEEK </a:t>
            </a:r>
            <a:r>
              <a:rPr lang="en-US" sz="3200" i="0" u="none" strike="noStrike" cap="none">
                <a:solidFill>
                  <a:srgbClr val="3F3F3F"/>
                </a:solidFill>
                <a:latin typeface="Open Sans"/>
                <a:ea typeface="Open Sans"/>
                <a:cs typeface="Open Sans"/>
                <a:sym typeface="Open Sans"/>
              </a:rPr>
              <a:t>is a global event to promote the potential benefits of Open Access and to help inspire wider participation in helping to make Open Access a new norm in scholarship and research</a:t>
            </a:r>
            <a:r>
              <a:rPr lang="en-US" sz="1800" b="0" i="0" u="none" strike="noStrike" cap="none">
                <a:solidFill>
                  <a:srgbClr val="3F3F3F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/>
            </a:r>
            <a:br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5"/>
          <p:cNvSpPr txBox="1">
            <a:spLocks noGrp="1"/>
          </p:cNvSpPr>
          <p:nvPr>
            <p:ph type="title"/>
          </p:nvPr>
        </p:nvSpPr>
        <p:spPr>
          <a:xfrm>
            <a:off x="503238" y="158750"/>
            <a:ext cx="9051900" cy="129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F7964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Data journals</a:t>
            </a:r>
            <a:endParaRPr sz="3600" b="1">
              <a:solidFill>
                <a:srgbClr val="F79646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pic>
        <p:nvPicPr>
          <p:cNvPr id="236" name="Google Shape;236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9750" y="3917875"/>
            <a:ext cx="2311425" cy="350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01425" y="3797100"/>
            <a:ext cx="3277525" cy="3277525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35"/>
          <p:cNvSpPr txBox="1">
            <a:spLocks noGrp="1"/>
          </p:cNvSpPr>
          <p:nvPr>
            <p:ph type="body" idx="1"/>
          </p:nvPr>
        </p:nvSpPr>
        <p:spPr>
          <a:xfrm>
            <a:off x="387650" y="1119325"/>
            <a:ext cx="9362700" cy="415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Publish description of dataset (including possible future uses) plus dataset or link to dataset</a:t>
            </a:r>
            <a:endParaRPr sz="3000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Century Gothic"/>
              <a:buChar char="•"/>
            </a:pPr>
            <a:r>
              <a:rPr lang="en-US" sz="24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Peer-reviewed</a:t>
            </a:r>
            <a:endParaRPr sz="2400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Century Gothic"/>
              <a:buChar char="•"/>
            </a:pPr>
            <a:r>
              <a:rPr lang="en-US" sz="24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Can be cited liked trad. papers</a:t>
            </a:r>
            <a:endParaRPr sz="2400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2400"/>
              <a:buFont typeface="Century Gothic"/>
              <a:buChar char="•"/>
            </a:pPr>
            <a:r>
              <a:rPr lang="en-US" sz="24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Many are open access</a:t>
            </a:r>
            <a:endParaRPr sz="2400">
              <a:solidFill>
                <a:srgbClr val="22222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39" name="Google Shape;239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73825" y="3976375"/>
            <a:ext cx="2564275" cy="3371985"/>
          </a:xfrm>
          <a:prstGeom prst="rect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6"/>
          <p:cNvSpPr txBox="1">
            <a:spLocks noGrp="1"/>
          </p:cNvSpPr>
          <p:nvPr>
            <p:ph type="title"/>
          </p:nvPr>
        </p:nvSpPr>
        <p:spPr>
          <a:xfrm>
            <a:off x="503238" y="311150"/>
            <a:ext cx="9051900" cy="129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F7964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Example article in </a:t>
            </a:r>
            <a:r>
              <a:rPr lang="en-US" sz="3600" b="1" i="1">
                <a:solidFill>
                  <a:srgbClr val="F7964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Journal of Open Humanities Data </a:t>
            </a:r>
            <a:endParaRPr sz="3600" b="1" i="1">
              <a:solidFill>
                <a:srgbClr val="F79646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pic>
        <p:nvPicPr>
          <p:cNvPr id="246" name="Google Shape;246;p36"/>
          <p:cNvPicPr preferRelativeResize="0"/>
          <p:nvPr/>
        </p:nvPicPr>
        <p:blipFill rotWithShape="1">
          <a:blip r:embed="rId3">
            <a:alphaModFix/>
          </a:blip>
          <a:srcRect t="23959" r="76505" b="27687"/>
          <a:stretch/>
        </p:blipFill>
        <p:spPr>
          <a:xfrm>
            <a:off x="5499675" y="1816125"/>
            <a:ext cx="4246849" cy="4750576"/>
          </a:xfrm>
          <a:prstGeom prst="rect">
            <a:avLst/>
          </a:prstGeom>
          <a:noFill/>
          <a:ln w="1905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47" name="Google Shape;247;p36"/>
          <p:cNvSpPr txBox="1"/>
          <p:nvPr/>
        </p:nvSpPr>
        <p:spPr>
          <a:xfrm>
            <a:off x="0" y="7256000"/>
            <a:ext cx="7597800" cy="405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Montserrat"/>
                <a:ea typeface="Montserrat"/>
                <a:cs typeface="Montserrat"/>
                <a:sym typeface="Montserrat"/>
              </a:rPr>
              <a:t>Estill and Klyve. (2016) </a:t>
            </a:r>
            <a:r>
              <a:rPr lang="en-US" sz="1600" i="1">
                <a:latin typeface="Montserrat"/>
                <a:ea typeface="Montserrat"/>
                <a:cs typeface="Montserrat"/>
                <a:sym typeface="Montserrat"/>
              </a:rPr>
              <a:t>Journal of Open Humanities Data</a:t>
            </a:r>
            <a:r>
              <a:rPr lang="en-US" sz="1600">
                <a:latin typeface="Montserrat"/>
                <a:ea typeface="Montserrat"/>
                <a:cs typeface="Montserrat"/>
                <a:sym typeface="Montserrat"/>
              </a:rPr>
              <a:t>, 2, e3.</a:t>
            </a:r>
            <a:endParaRPr sz="1600"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pic>
        <p:nvPicPr>
          <p:cNvPr id="248" name="Google Shape;248;p36"/>
          <p:cNvPicPr preferRelativeResize="0"/>
          <p:nvPr/>
        </p:nvPicPr>
        <p:blipFill rotWithShape="1">
          <a:blip r:embed="rId4">
            <a:alphaModFix/>
          </a:blip>
          <a:srcRect l="25769" t="19788" r="26367"/>
          <a:stretch/>
        </p:blipFill>
        <p:spPr>
          <a:xfrm>
            <a:off x="427050" y="1739925"/>
            <a:ext cx="4683550" cy="4905626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7"/>
          <p:cNvSpPr txBox="1">
            <a:spLocks noGrp="1"/>
          </p:cNvSpPr>
          <p:nvPr>
            <p:ph type="title"/>
          </p:nvPr>
        </p:nvSpPr>
        <p:spPr>
          <a:xfrm>
            <a:off x="503238" y="311150"/>
            <a:ext cx="9051900" cy="129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F7964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Data Credibility Checklist</a:t>
            </a:r>
            <a:endParaRPr sz="3600" b="1">
              <a:solidFill>
                <a:srgbClr val="F79646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pic>
        <p:nvPicPr>
          <p:cNvPr id="255" name="Google Shape;255;p37"/>
          <p:cNvPicPr preferRelativeResize="0"/>
          <p:nvPr/>
        </p:nvPicPr>
        <p:blipFill rotWithShape="1">
          <a:blip r:embed="rId3">
            <a:alphaModFix/>
          </a:blip>
          <a:srcRect l="27260" t="29495" r="27652" b="21776"/>
          <a:stretch/>
        </p:blipFill>
        <p:spPr>
          <a:xfrm>
            <a:off x="503250" y="1386350"/>
            <a:ext cx="9379675" cy="5490950"/>
          </a:xfrm>
          <a:prstGeom prst="rect">
            <a:avLst/>
          </a:prstGeom>
          <a:noFill/>
          <a:ln>
            <a:noFill/>
          </a:ln>
        </p:spPr>
      </p:pic>
      <p:sp>
        <p:nvSpPr>
          <p:cNvPr id="256" name="Google Shape;256;p37"/>
          <p:cNvSpPr txBox="1"/>
          <p:nvPr/>
        </p:nvSpPr>
        <p:spPr>
          <a:xfrm>
            <a:off x="76200" y="7015100"/>
            <a:ext cx="10058400" cy="56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/>
              <a:t>Zilinski, L. and Sapp Nelson, M. (2014) </a:t>
            </a:r>
            <a:r>
              <a:rPr lang="en-US" sz="1600" i="1"/>
              <a:t>Proceedings of the American Society for Information Science and Technology.</a:t>
            </a:r>
            <a:r>
              <a:rPr lang="en-US" sz="1600"/>
              <a:t> 51(1).</a:t>
            </a:r>
            <a:endParaRPr sz="16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8"/>
          <p:cNvSpPr txBox="1">
            <a:spLocks noGrp="1"/>
          </p:cNvSpPr>
          <p:nvPr>
            <p:ph type="title"/>
          </p:nvPr>
        </p:nvSpPr>
        <p:spPr>
          <a:xfrm>
            <a:off x="222450" y="237900"/>
            <a:ext cx="9648300" cy="12942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F7964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Being a good data consumer - </a:t>
            </a:r>
            <a:endParaRPr sz="3600" b="1">
              <a:solidFill>
                <a:srgbClr val="F79646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F7964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How can I ethically re-use this data?</a:t>
            </a:r>
            <a:endParaRPr sz="3600" b="1">
              <a:solidFill>
                <a:srgbClr val="F79646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263" name="Google Shape;263;p38"/>
          <p:cNvSpPr txBox="1">
            <a:spLocks noGrp="1"/>
          </p:cNvSpPr>
          <p:nvPr>
            <p:ph type="body" idx="2"/>
          </p:nvPr>
        </p:nvSpPr>
        <p:spPr>
          <a:xfrm>
            <a:off x="146250" y="6087350"/>
            <a:ext cx="9765900" cy="1294200"/>
          </a:xfrm>
          <a:prstGeom prst="rect">
            <a:avLst/>
          </a:prstGeom>
        </p:spPr>
        <p:txBody>
          <a:bodyPr spcFirstLastPara="1" wrap="square" lIns="113100" tIns="113100" rIns="113100" bIns="1131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000"/>
              </a:spcAft>
              <a:buNone/>
            </a:pPr>
            <a:r>
              <a:rPr lang="en-US" sz="3000">
                <a:latin typeface="Century Gothic"/>
                <a:ea typeface="Century Gothic"/>
                <a:cs typeface="Century Gothic"/>
                <a:sym typeface="Century Gothic"/>
              </a:rPr>
              <a:t>Many datasets have a license, which tells you how you can (and can’t) use the dataset</a:t>
            </a:r>
            <a:endParaRPr sz="30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64" name="Google Shape;264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46450" y="1680100"/>
            <a:ext cx="6839325" cy="4228800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65" name="Google Shape;265;p38"/>
          <p:cNvSpPr/>
          <p:nvPr/>
        </p:nvSpPr>
        <p:spPr>
          <a:xfrm>
            <a:off x="6445400" y="5329050"/>
            <a:ext cx="2316900" cy="758400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9"/>
          <p:cNvSpPr txBox="1">
            <a:spLocks noGrp="1"/>
          </p:cNvSpPr>
          <p:nvPr>
            <p:ph type="title"/>
          </p:nvPr>
        </p:nvSpPr>
        <p:spPr>
          <a:xfrm>
            <a:off x="503238" y="311150"/>
            <a:ext cx="9051900" cy="129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F7964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Creative Commons Licenses</a:t>
            </a:r>
            <a:endParaRPr sz="3600" b="1">
              <a:solidFill>
                <a:srgbClr val="F79646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pic>
        <p:nvPicPr>
          <p:cNvPr id="272" name="Google Shape;272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1050" y="2081426"/>
            <a:ext cx="5333601" cy="4185212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73" name="Google Shape;273;p39"/>
          <p:cNvSpPr txBox="1"/>
          <p:nvPr/>
        </p:nvSpPr>
        <p:spPr>
          <a:xfrm>
            <a:off x="152400" y="7020025"/>
            <a:ext cx="9943800" cy="74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Century Gothic"/>
                <a:ea typeface="Century Gothic"/>
                <a:cs typeface="Century Gothic"/>
                <a:sym typeface="Century Gothic"/>
              </a:rPr>
              <a:t>Creative Commons Licensing Considerations:   https://creativecommons.org/share-your-work/licensing-considerations/</a:t>
            </a:r>
            <a:endParaRPr sz="16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74" name="Google Shape;274;p39"/>
          <p:cNvSpPr txBox="1"/>
          <p:nvPr/>
        </p:nvSpPr>
        <p:spPr>
          <a:xfrm>
            <a:off x="5771375" y="2005225"/>
            <a:ext cx="4107300" cy="434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000">
                <a:solidFill>
                  <a:srgbClr val="43434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Applying one of these licenses allows the creator to “</a:t>
            </a:r>
            <a:r>
              <a:rPr lang="en-US" sz="3000">
                <a:solidFill>
                  <a:srgbClr val="434343"/>
                </a:solidFill>
                <a:highlight>
                  <a:schemeClr val="lt1"/>
                </a:highlight>
                <a:latin typeface="Century Gothic"/>
                <a:ea typeface="Century Gothic"/>
                <a:cs typeface="Century Gothic"/>
                <a:sym typeface="Century Gothic"/>
              </a:rPr>
              <a:t>retain [their] copyright while allowing others to copy, distribute, and make some uses of their work.”</a:t>
            </a:r>
            <a:r>
              <a:rPr lang="en-US" sz="2400">
                <a:solidFill>
                  <a:srgbClr val="434343"/>
                </a:solidFill>
                <a:highlight>
                  <a:schemeClr val="lt1"/>
                </a:highlight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sz="24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40"/>
          <p:cNvSpPr txBox="1">
            <a:spLocks noGrp="1"/>
          </p:cNvSpPr>
          <p:nvPr>
            <p:ph type="body" idx="1"/>
          </p:nvPr>
        </p:nvSpPr>
        <p:spPr>
          <a:xfrm>
            <a:off x="210625" y="1530350"/>
            <a:ext cx="3833400" cy="439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rgbClr val="434343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“</a:t>
            </a:r>
            <a:r>
              <a:rPr lang="en-US" sz="3000">
                <a:solidFill>
                  <a:srgbClr val="333333"/>
                </a:solidFill>
                <a:highlight>
                  <a:schemeClr val="lt1"/>
                </a:highlight>
                <a:latin typeface="Century Gothic"/>
                <a:ea typeface="Century Gothic"/>
                <a:cs typeface="Century Gothic"/>
                <a:sym typeface="Century Gothic"/>
              </a:rPr>
              <a:t>We therefore want people to have incentives to make their data open and for open data to be easily usable and reusable — i.e. for open data to form a ‘commons’.”</a:t>
            </a:r>
            <a:endParaRPr sz="3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1600"/>
              </a:spcBef>
              <a:spcAft>
                <a:spcPts val="0"/>
              </a:spcAft>
              <a:buNone/>
            </a:pPr>
            <a:endParaRPr sz="30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81" name="Google Shape;281;p40"/>
          <p:cNvPicPr preferRelativeResize="0"/>
          <p:nvPr/>
        </p:nvPicPr>
        <p:blipFill rotWithShape="1">
          <a:blip r:embed="rId3">
            <a:alphaModFix/>
          </a:blip>
          <a:srcRect l="20036" t="32194" r="41445" b="21891"/>
          <a:stretch/>
        </p:blipFill>
        <p:spPr>
          <a:xfrm>
            <a:off x="4158749" y="2167850"/>
            <a:ext cx="5743526" cy="3708575"/>
          </a:xfrm>
          <a:prstGeom prst="rect">
            <a:avLst/>
          </a:prstGeom>
          <a:noFill/>
          <a:ln w="19050" cap="flat" cmpd="sng">
            <a:solidFill>
              <a:srgbClr val="434343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82" name="Google Shape;282;p40"/>
          <p:cNvSpPr txBox="1"/>
          <p:nvPr/>
        </p:nvSpPr>
        <p:spPr>
          <a:xfrm>
            <a:off x="0" y="7096225"/>
            <a:ext cx="9144000" cy="7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Century Gothic"/>
                <a:ea typeface="Century Gothic"/>
                <a:cs typeface="Century Gothic"/>
                <a:sym typeface="Century Gothic"/>
              </a:rPr>
              <a:t>Image by Garth Knight: slideshare.net/lshtm/introduction-to-data-licences </a:t>
            </a:r>
            <a:endParaRPr sz="1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latin typeface="Century Gothic"/>
                <a:ea typeface="Century Gothic"/>
                <a:cs typeface="Century Gothic"/>
                <a:sym typeface="Century Gothic"/>
              </a:rPr>
              <a:t>Open Data Commons FAQs: opendatacommons.org/faq/</a:t>
            </a:r>
            <a:endParaRPr sz="16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283" name="Google Shape;283;p40"/>
          <p:cNvSpPr txBox="1">
            <a:spLocks noGrp="1"/>
          </p:cNvSpPr>
          <p:nvPr>
            <p:ph type="title"/>
          </p:nvPr>
        </p:nvSpPr>
        <p:spPr>
          <a:xfrm>
            <a:off x="503238" y="311150"/>
            <a:ext cx="9051900" cy="129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F7964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Open Data Commons Licenses</a:t>
            </a:r>
            <a:endParaRPr sz="3600" b="1">
              <a:solidFill>
                <a:srgbClr val="F79646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41"/>
          <p:cNvSpPr txBox="1">
            <a:spLocks noGrp="1"/>
          </p:cNvSpPr>
          <p:nvPr>
            <p:ph type="title"/>
          </p:nvPr>
        </p:nvSpPr>
        <p:spPr>
          <a:xfrm rot="5400000">
            <a:off x="5107663" y="2387375"/>
            <a:ext cx="6632700" cy="22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latin typeface="Century Gothic"/>
                <a:ea typeface="Century Gothic"/>
                <a:cs typeface="Century Gothic"/>
                <a:sym typeface="Century Gothic"/>
              </a:rPr>
              <a:t>Open Research</a:t>
            </a:r>
            <a:endParaRPr b="1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90" name="Google Shape;290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3375" y="765725"/>
            <a:ext cx="7305349" cy="5476100"/>
          </a:xfrm>
          <a:prstGeom prst="rect">
            <a:avLst/>
          </a:prstGeom>
          <a:noFill/>
          <a:ln>
            <a:noFill/>
          </a:ln>
          <a:effectLst>
            <a:outerShdw blurRad="57150" dist="104775" dir="5400000" algn="bl" rotWithShape="0">
              <a:srgbClr val="000000">
                <a:alpha val="50000"/>
              </a:srgbClr>
            </a:outerShdw>
          </a:effectLst>
        </p:spPr>
      </p:pic>
      <p:sp>
        <p:nvSpPr>
          <p:cNvPr id="291" name="Google Shape;291;p41"/>
          <p:cNvSpPr txBox="1"/>
          <p:nvPr/>
        </p:nvSpPr>
        <p:spPr>
          <a:xfrm>
            <a:off x="503375" y="6380075"/>
            <a:ext cx="45894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100">
                <a:latin typeface="Century Gothic"/>
                <a:ea typeface="Century Gothic"/>
                <a:cs typeface="Century Gothic"/>
                <a:sym typeface="Century Gothic"/>
              </a:rPr>
              <a:t>Image </a:t>
            </a:r>
            <a:r>
              <a:rPr lang="en-US" sz="11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4"/>
              </a:rPr>
              <a:t>by jackmac34 via Pixabay</a:t>
            </a:r>
            <a:r>
              <a:rPr lang="en-US" sz="1100">
                <a:latin typeface="Century Gothic"/>
                <a:ea typeface="Century Gothic"/>
                <a:cs typeface="Century Gothic"/>
                <a:sym typeface="Century Gothic"/>
              </a:rPr>
              <a:t> - </a:t>
            </a:r>
            <a:r>
              <a:rPr lang="en-US" sz="11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5"/>
              </a:rPr>
              <a:t>Pixabay Open License</a:t>
            </a:r>
            <a:endParaRPr sz="1100" u="sng">
              <a:solidFill>
                <a:schemeClr val="hlink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42"/>
          <p:cNvSpPr txBox="1">
            <a:spLocks noGrp="1"/>
          </p:cNvSpPr>
          <p:nvPr>
            <p:ph type="title"/>
          </p:nvPr>
        </p:nvSpPr>
        <p:spPr>
          <a:xfrm>
            <a:off x="503238" y="311150"/>
            <a:ext cx="9051900" cy="129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F7964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Best Places to Find OA Literature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298" name="Google Shape;298;p42"/>
          <p:cNvSpPr txBox="1">
            <a:spLocks noGrp="1"/>
          </p:cNvSpPr>
          <p:nvPr>
            <p:ph type="body" idx="1"/>
          </p:nvPr>
        </p:nvSpPr>
        <p:spPr>
          <a:xfrm>
            <a:off x="503250" y="1812925"/>
            <a:ext cx="9310800" cy="51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SzPts val="3000"/>
              <a:buChar char="•"/>
            </a:pPr>
            <a:r>
              <a:rPr lang="en-US" sz="3000" b="1">
                <a:latin typeface="Century Gothic"/>
                <a:ea typeface="Century Gothic"/>
                <a:cs typeface="Century Gothic"/>
                <a:sym typeface="Century Gothic"/>
              </a:rPr>
              <a:t>OU Libraries’ Library OneSearch </a:t>
            </a:r>
            <a:r>
              <a:rPr lang="en-US" sz="30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3"/>
              </a:rPr>
              <a:t>library.oakland.edu </a:t>
            </a:r>
            <a:endParaRPr sz="3000" u="sng">
              <a:solidFill>
                <a:schemeClr val="hlink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1440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Font typeface="Century Gothic"/>
              <a:buChar char="–"/>
            </a:pPr>
            <a:r>
              <a:rPr lang="en-US" sz="2600">
                <a:latin typeface="Century Gothic"/>
                <a:ea typeface="Century Gothic"/>
                <a:cs typeface="Century Gothic"/>
                <a:sym typeface="Century Gothic"/>
              </a:rPr>
              <a:t>Filter results by Open Access under </a:t>
            </a:r>
            <a:r>
              <a:rPr lang="en-US" sz="2600" u="sng">
                <a:latin typeface="Century Gothic"/>
                <a:ea typeface="Century Gothic"/>
                <a:cs typeface="Century Gothic"/>
                <a:sym typeface="Century Gothic"/>
              </a:rPr>
              <a:t>Availability</a:t>
            </a:r>
            <a:r>
              <a:rPr lang="en-US" sz="2600">
                <a:latin typeface="Century Gothic"/>
                <a:ea typeface="Century Gothic"/>
                <a:cs typeface="Century Gothic"/>
                <a:sym typeface="Century Gothic"/>
              </a:rPr>
              <a:t>!</a:t>
            </a:r>
            <a:endParaRPr sz="2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2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2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99" name="Google Shape;299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3608579"/>
            <a:ext cx="10058401" cy="3948943"/>
          </a:xfrm>
          <a:prstGeom prst="rect">
            <a:avLst/>
          </a:prstGeom>
          <a:noFill/>
          <a:ln>
            <a:noFill/>
          </a:ln>
          <a:effectLst>
            <a:outerShdw blurRad="57150" dist="66675" dir="5400000" algn="bl" rotWithShape="0">
              <a:srgbClr val="000000">
                <a:alpha val="50000"/>
              </a:srgbClr>
            </a:outerShdw>
          </a:effectLst>
        </p:spPr>
      </p:pic>
      <p:cxnSp>
        <p:nvCxnSpPr>
          <p:cNvPr id="300" name="Google Shape;300;p42"/>
          <p:cNvCxnSpPr/>
          <p:nvPr/>
        </p:nvCxnSpPr>
        <p:spPr>
          <a:xfrm rot="10800000">
            <a:off x="1253675" y="6124700"/>
            <a:ext cx="1814700" cy="48960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stealth" w="med" len="med"/>
          </a:ln>
        </p:spPr>
      </p:cxn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43"/>
          <p:cNvSpPr txBox="1">
            <a:spLocks noGrp="1"/>
          </p:cNvSpPr>
          <p:nvPr>
            <p:ph type="title"/>
          </p:nvPr>
        </p:nvSpPr>
        <p:spPr>
          <a:xfrm>
            <a:off x="503238" y="311150"/>
            <a:ext cx="9051900" cy="129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F7964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Best Places to Find OA Literature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307" name="Google Shape;307;p43"/>
          <p:cNvSpPr txBox="1">
            <a:spLocks noGrp="1"/>
          </p:cNvSpPr>
          <p:nvPr>
            <p:ph type="body" idx="1"/>
          </p:nvPr>
        </p:nvSpPr>
        <p:spPr>
          <a:xfrm>
            <a:off x="503238" y="1812925"/>
            <a:ext cx="9051900" cy="51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SzPts val="3000"/>
              <a:buChar char="•"/>
            </a:pPr>
            <a:r>
              <a:rPr lang="en-US" sz="3000" b="1">
                <a:latin typeface="Century Gothic"/>
                <a:ea typeface="Century Gothic"/>
                <a:cs typeface="Century Gothic"/>
                <a:sym typeface="Century Gothic"/>
              </a:rPr>
              <a:t>Directory of Open Access Journals (DOAJ):</a:t>
            </a:r>
            <a:r>
              <a:rPr lang="en-US" sz="3000" b="1">
                <a:uFill>
                  <a:noFill/>
                </a:uFill>
                <a:latin typeface="Century Gothic"/>
                <a:ea typeface="Century Gothic"/>
                <a:cs typeface="Century Gothic"/>
                <a:sym typeface="Century Gothic"/>
                <a:hlinkClick r:id="rId3"/>
              </a:rPr>
              <a:t> </a:t>
            </a:r>
            <a:r>
              <a:rPr lang="en-US" sz="30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3"/>
              </a:rPr>
              <a:t>doaj.org</a:t>
            </a:r>
            <a:endParaRPr sz="3000" u="sng">
              <a:solidFill>
                <a:schemeClr val="hlink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1440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Font typeface="Century Gothic"/>
              <a:buChar char="–"/>
            </a:pPr>
            <a:r>
              <a:rPr lang="en-US" sz="2600">
                <a:latin typeface="Century Gothic"/>
                <a:ea typeface="Century Gothic"/>
                <a:cs typeface="Century Gothic"/>
                <a:sym typeface="Century Gothic"/>
              </a:rPr>
              <a:t>Online directory of high-quality, peer-reviewed open access journals</a:t>
            </a:r>
            <a:endParaRPr sz="2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1440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Font typeface="Century Gothic"/>
              <a:buChar char="–"/>
            </a:pPr>
            <a:r>
              <a:rPr lang="en-US" sz="2600">
                <a:latin typeface="Century Gothic"/>
                <a:ea typeface="Century Gothic"/>
                <a:cs typeface="Century Gothic"/>
                <a:sym typeface="Century Gothic"/>
              </a:rPr>
              <a:t>Journals must undergo a rigorous application process to be included in DOAJ</a:t>
            </a:r>
            <a:endParaRPr sz="2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2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937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600"/>
              <a:buFont typeface="Century Gothic"/>
              <a:buChar char="•"/>
            </a:pPr>
            <a:r>
              <a:rPr lang="en-US" sz="3000" b="1">
                <a:latin typeface="Century Gothic"/>
                <a:ea typeface="Century Gothic"/>
                <a:cs typeface="Century Gothic"/>
                <a:sym typeface="Century Gothic"/>
              </a:rPr>
              <a:t>Google Scholar:</a:t>
            </a:r>
            <a:r>
              <a:rPr lang="en-US" sz="3000" b="1">
                <a:uFill>
                  <a:noFill/>
                </a:uFill>
                <a:latin typeface="Century Gothic"/>
                <a:ea typeface="Century Gothic"/>
                <a:cs typeface="Century Gothic"/>
                <a:sym typeface="Century Gothic"/>
                <a:hlinkClick r:id="rId4"/>
              </a:rPr>
              <a:t> </a:t>
            </a:r>
            <a:r>
              <a:rPr lang="en-US" sz="30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4"/>
              </a:rPr>
              <a:t>scholar.google.com</a:t>
            </a:r>
            <a:endParaRPr sz="2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1440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Font typeface="Century Gothic"/>
              <a:buChar char="–"/>
            </a:pPr>
            <a:r>
              <a:rPr lang="en-US" sz="2600">
                <a:latin typeface="Century Gothic"/>
                <a:ea typeface="Century Gothic"/>
                <a:cs typeface="Century Gothic"/>
                <a:sym typeface="Century Gothic"/>
              </a:rPr>
              <a:t>Not everything in Scholar is open access, but still a great place to locate OA literature</a:t>
            </a:r>
            <a:endParaRPr sz="2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44"/>
          <p:cNvSpPr txBox="1">
            <a:spLocks noGrp="1"/>
          </p:cNvSpPr>
          <p:nvPr>
            <p:ph type="title"/>
          </p:nvPr>
        </p:nvSpPr>
        <p:spPr>
          <a:xfrm>
            <a:off x="503238" y="311150"/>
            <a:ext cx="9051900" cy="129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F7964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PubMed Central </a:t>
            </a:r>
            <a:endParaRPr sz="4000" b="1">
              <a:solidFill>
                <a:srgbClr val="F79646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3"/>
              </a:rPr>
              <a:t>ncbi.nlm.nih.gov/pmc</a:t>
            </a:r>
            <a:r>
              <a:rPr lang="en-US" sz="35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314" name="Google Shape;314;p44"/>
          <p:cNvSpPr txBox="1">
            <a:spLocks noGrp="1"/>
          </p:cNvSpPr>
          <p:nvPr>
            <p:ph type="body" idx="1"/>
          </p:nvPr>
        </p:nvSpPr>
        <p:spPr>
          <a:xfrm>
            <a:off x="503238" y="1660525"/>
            <a:ext cx="9051900" cy="51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SzPts val="2800"/>
              <a:buChar char="•"/>
            </a:pPr>
            <a:r>
              <a:rPr lang="en-US" sz="2800">
                <a:latin typeface="Century Gothic"/>
                <a:ea typeface="Century Gothic"/>
                <a:cs typeface="Century Gothic"/>
                <a:sym typeface="Century Gothic"/>
              </a:rPr>
              <a:t>National Library of Medicine’s free archive of biomedical &amp; life sciences literature</a:t>
            </a:r>
            <a:endParaRPr sz="28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None/>
            </a:pPr>
            <a:endParaRPr sz="1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SzPts val="2800"/>
              <a:buChar char="•"/>
            </a:pPr>
            <a:r>
              <a:rPr lang="en-US" sz="2800">
                <a:latin typeface="Century Gothic"/>
                <a:ea typeface="Century Gothic"/>
                <a:cs typeface="Century Gothic"/>
                <a:sym typeface="Century Gothic"/>
              </a:rPr>
              <a:t>Designated open repository for publications resulting from publicly (and some privately) funded research:</a:t>
            </a:r>
            <a:endParaRPr sz="28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1440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–"/>
            </a:pPr>
            <a:r>
              <a:rPr lang="en-US" sz="2400">
                <a:latin typeface="Century Gothic"/>
                <a:ea typeface="Century Gothic"/>
                <a:cs typeface="Century Gothic"/>
                <a:sym typeface="Century Gothic"/>
              </a:rPr>
              <a:t>aka </a:t>
            </a:r>
            <a:r>
              <a:rPr lang="en-US" sz="24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4"/>
              </a:rPr>
              <a:t>NIH Public Access Policy</a:t>
            </a:r>
            <a:endParaRPr sz="24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1440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–"/>
            </a:pPr>
            <a:r>
              <a:rPr lang="en-US" sz="2400">
                <a:latin typeface="Century Gothic"/>
                <a:ea typeface="Century Gothic"/>
                <a:cs typeface="Century Gothic"/>
                <a:sym typeface="Century Gothic"/>
              </a:rPr>
              <a:t>NIH, CDC, Gates Foundation, EPA, FDA, NASA, &amp; more</a:t>
            </a:r>
            <a:endParaRPr sz="24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6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800"/>
              <a:buFont typeface="Century Gothic"/>
              <a:buChar char="•"/>
            </a:pPr>
            <a:r>
              <a:rPr lang="en-US" sz="2800">
                <a:latin typeface="Century Gothic"/>
                <a:ea typeface="Century Gothic"/>
                <a:cs typeface="Century Gothic"/>
                <a:sym typeface="Century Gothic"/>
              </a:rPr>
              <a:t>Also a European equivalent: </a:t>
            </a:r>
            <a:r>
              <a:rPr lang="en-US" sz="28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5"/>
              </a:rPr>
              <a:t>Europe PubMed Central</a:t>
            </a:r>
            <a:r>
              <a:rPr lang="en-US" sz="2800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sz="28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3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431800" algn="l" rtl="0">
              <a:spcBef>
                <a:spcPts val="640"/>
              </a:spcBef>
              <a:spcAft>
                <a:spcPts val="0"/>
              </a:spcAft>
              <a:buSzPts val="3200"/>
              <a:buFont typeface="Century Gothic"/>
              <a:buChar char="•"/>
            </a:pPr>
            <a:endParaRPr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8" descr="slide-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929187" cy="7759513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8"/>
          <p:cNvSpPr txBox="1"/>
          <p:nvPr/>
        </p:nvSpPr>
        <p:spPr>
          <a:xfrm>
            <a:off x="2113913" y="218600"/>
            <a:ext cx="3956700" cy="315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26724"/>
              </a:buClr>
              <a:buSzPts val="3600"/>
              <a:buFont typeface="Arial"/>
              <a:buNone/>
            </a:pPr>
            <a:r>
              <a:rPr lang="en-US" sz="1800" i="0" u="none" strike="noStrike" cap="none">
                <a:solidFill>
                  <a:srgbClr val="F26724"/>
                </a:solidFill>
                <a:latin typeface="Open Sans"/>
                <a:ea typeface="Open Sans"/>
                <a:cs typeface="Open Sans"/>
                <a:sym typeface="Open Sans"/>
              </a:rPr>
              <a:t>OPEN = </a:t>
            </a:r>
            <a:endParaRPr sz="180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marR="0" lvl="0" indent="-22860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rgbClr val="F26724"/>
              </a:buClr>
              <a:buSzPts val="1800"/>
              <a:buFont typeface="Open Sans"/>
              <a:buChar char="•"/>
            </a:pPr>
            <a:r>
              <a:rPr lang="en-US" sz="1800" i="0" u="none" strike="noStrike" cap="none">
                <a:solidFill>
                  <a:srgbClr val="F26724"/>
                </a:solidFill>
                <a:latin typeface="Open Sans"/>
                <a:ea typeface="Open Sans"/>
                <a:cs typeface="Open Sans"/>
                <a:sym typeface="Open Sans"/>
              </a:rPr>
              <a:t>Free to read </a:t>
            </a:r>
            <a:endParaRPr sz="180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marR="0" lvl="0" indent="-22860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rgbClr val="F26724"/>
              </a:buClr>
              <a:buSzPts val="1800"/>
              <a:buFont typeface="Open Sans"/>
              <a:buChar char="•"/>
            </a:pPr>
            <a:r>
              <a:rPr lang="en-US" sz="1800" i="0" u="none" strike="noStrike" cap="none">
                <a:solidFill>
                  <a:srgbClr val="F26724"/>
                </a:solidFill>
                <a:latin typeface="Open Sans"/>
                <a:ea typeface="Open Sans"/>
                <a:cs typeface="Open Sans"/>
                <a:sym typeface="Open Sans"/>
              </a:rPr>
              <a:t>Widely available</a:t>
            </a:r>
            <a:endParaRPr sz="180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marR="0" lvl="0" indent="-22860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rgbClr val="F26724"/>
              </a:buClr>
              <a:buSzPts val="1800"/>
              <a:buFont typeface="Open Sans"/>
              <a:buChar char="•"/>
            </a:pPr>
            <a:r>
              <a:rPr lang="en-US" sz="1800" i="0" u="none" strike="noStrike" cap="none">
                <a:solidFill>
                  <a:srgbClr val="F26724"/>
                </a:solidFill>
                <a:latin typeface="Open Sans"/>
                <a:ea typeface="Open Sans"/>
                <a:cs typeface="Open Sans"/>
                <a:sym typeface="Open Sans"/>
              </a:rPr>
              <a:t>Unlimited peer-review/ sharing/ collaborating</a:t>
            </a:r>
            <a:endParaRPr sz="180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marR="0" lvl="0" indent="-22860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rgbClr val="F26724"/>
              </a:buClr>
              <a:buSzPts val="1800"/>
              <a:buFont typeface="Open Sans"/>
              <a:buChar char="•"/>
            </a:pPr>
            <a:r>
              <a:rPr lang="en-US" sz="1800" i="0" u="none" strike="noStrike" cap="none">
                <a:solidFill>
                  <a:srgbClr val="F26724"/>
                </a:solidFill>
                <a:latin typeface="Open Sans"/>
                <a:ea typeface="Open Sans"/>
                <a:cs typeface="Open Sans"/>
                <a:sym typeface="Open Sans"/>
              </a:rPr>
              <a:t>Free to use/reuse</a:t>
            </a:r>
            <a:endParaRPr sz="180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marR="0" lvl="0" indent="-22860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rgbClr val="F26724"/>
              </a:buClr>
              <a:buSzPts val="1800"/>
              <a:buFont typeface="Open Sans"/>
              <a:buChar char="•"/>
            </a:pPr>
            <a:r>
              <a:rPr lang="en-US" sz="1800" i="0" u="none" strike="noStrike" cap="none">
                <a:solidFill>
                  <a:srgbClr val="F26724"/>
                </a:solidFill>
                <a:latin typeface="Open Sans"/>
                <a:ea typeface="Open Sans"/>
                <a:cs typeface="Open Sans"/>
                <a:sym typeface="Open Sans"/>
              </a:rPr>
              <a:t>Shorter publishing cycle</a:t>
            </a:r>
            <a:endParaRPr sz="180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marR="0" lvl="0" indent="-22860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rgbClr val="F26724"/>
              </a:buClr>
              <a:buSzPts val="1800"/>
              <a:buFont typeface="Open Sans"/>
              <a:buChar char="•"/>
            </a:pPr>
            <a:r>
              <a:rPr lang="en-US" sz="1800" i="0" u="none" strike="noStrike" cap="none">
                <a:solidFill>
                  <a:srgbClr val="F26724"/>
                </a:solidFill>
                <a:latin typeface="Open Sans"/>
                <a:ea typeface="Open Sans"/>
                <a:cs typeface="Open Sans"/>
                <a:sym typeface="Open Sans"/>
              </a:rPr>
              <a:t>Greater </a:t>
            </a:r>
            <a:r>
              <a:rPr lang="en-US" sz="1800">
                <a:solidFill>
                  <a:srgbClr val="F26724"/>
                </a:solidFill>
                <a:latin typeface="Open Sans"/>
                <a:ea typeface="Open Sans"/>
                <a:cs typeface="Open Sans"/>
                <a:sym typeface="Open Sans"/>
              </a:rPr>
              <a:t>d</a:t>
            </a:r>
            <a:r>
              <a:rPr lang="en-US" sz="1800" i="0" u="none" strike="noStrike" cap="none">
                <a:solidFill>
                  <a:srgbClr val="F26724"/>
                </a:solidFill>
                <a:latin typeface="Open Sans"/>
                <a:ea typeface="Open Sans"/>
                <a:cs typeface="Open Sans"/>
                <a:sym typeface="Open Sans"/>
              </a:rPr>
              <a:t>iscoverability </a:t>
            </a:r>
            <a:endParaRPr sz="180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342900" marR="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8"/>
          <p:cNvSpPr txBox="1"/>
          <p:nvPr/>
        </p:nvSpPr>
        <p:spPr>
          <a:xfrm>
            <a:off x="6066525" y="954900"/>
            <a:ext cx="3550200" cy="7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5" name="Google Shape;95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000" y="3298250"/>
            <a:ext cx="6472151" cy="3788051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8"/>
          <p:cNvSpPr txBox="1"/>
          <p:nvPr/>
        </p:nvSpPr>
        <p:spPr>
          <a:xfrm>
            <a:off x="6255375" y="538625"/>
            <a:ext cx="3635700" cy="64308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Open Sans"/>
                <a:ea typeface="Open Sans"/>
                <a:cs typeface="Open Sans"/>
                <a:sym typeface="Open Sans"/>
              </a:rPr>
              <a:t>Equality vs Equity</a:t>
            </a: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800"/>
              <a:buFont typeface="Lora"/>
              <a:buChar char="●"/>
            </a:pPr>
            <a:r>
              <a:rPr lang="en-US" sz="1800">
                <a:solidFill>
                  <a:srgbClr val="444444"/>
                </a:solidFill>
                <a:latin typeface="Lora"/>
                <a:ea typeface="Lora"/>
                <a:cs typeface="Lora"/>
                <a:sym typeface="Lora"/>
              </a:rPr>
              <a:t>Open access ensure equal access. </a:t>
            </a:r>
            <a:endParaRPr sz="1800">
              <a:solidFill>
                <a:srgbClr val="444444"/>
              </a:solidFill>
              <a:latin typeface="Lora"/>
              <a:ea typeface="Lora"/>
              <a:cs typeface="Lora"/>
              <a:sym typeface="Lor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800"/>
              <a:buFont typeface="Lora"/>
              <a:buChar char="●"/>
            </a:pPr>
            <a:r>
              <a:rPr lang="en-US" sz="1800">
                <a:solidFill>
                  <a:srgbClr val="444444"/>
                </a:solidFill>
                <a:latin typeface="Lora"/>
                <a:ea typeface="Lora"/>
                <a:cs typeface="Lora"/>
                <a:sym typeface="Lora"/>
              </a:rPr>
              <a:t>Equality and equity are not equivalent. </a:t>
            </a:r>
            <a:endParaRPr sz="1800">
              <a:solidFill>
                <a:srgbClr val="444444"/>
              </a:solidFill>
              <a:latin typeface="Lora"/>
              <a:ea typeface="Lora"/>
              <a:cs typeface="Lora"/>
              <a:sym typeface="Lor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44444"/>
              </a:solidFill>
              <a:latin typeface="Lora"/>
              <a:ea typeface="Lora"/>
              <a:cs typeface="Lora"/>
              <a:sym typeface="Lor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800"/>
              <a:buFont typeface="Lora"/>
              <a:buChar char="●"/>
            </a:pPr>
            <a:r>
              <a:rPr lang="en-US" sz="1800">
                <a:solidFill>
                  <a:srgbClr val="444444"/>
                </a:solidFill>
                <a:latin typeface="Lora"/>
                <a:ea typeface="Lora"/>
                <a:cs typeface="Lora"/>
                <a:sym typeface="Lora"/>
              </a:rPr>
              <a:t>Equality is about sameness – everyone gets to read the paper. </a:t>
            </a:r>
            <a:endParaRPr sz="1800">
              <a:solidFill>
                <a:srgbClr val="444444"/>
              </a:solidFill>
              <a:latin typeface="Lora"/>
              <a:ea typeface="Lora"/>
              <a:cs typeface="Lora"/>
              <a:sym typeface="Lor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44444"/>
              </a:solidFill>
              <a:latin typeface="Lora"/>
              <a:ea typeface="Lora"/>
              <a:cs typeface="Lora"/>
              <a:sym typeface="Lor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Font typeface="Lora"/>
              <a:buChar char="●"/>
            </a:pPr>
            <a:r>
              <a:rPr lang="en-US" sz="1800">
                <a:solidFill>
                  <a:srgbClr val="444444"/>
                </a:solidFill>
                <a:latin typeface="Lora"/>
                <a:ea typeface="Lora"/>
                <a:cs typeface="Lora"/>
                <a:sym typeface="Lora"/>
              </a:rPr>
              <a:t>Equity is about fairness – each person has the ability to find, and also understand the pape</a:t>
            </a:r>
            <a:r>
              <a:rPr lang="en-US" sz="1800">
                <a:latin typeface="Lora"/>
                <a:ea typeface="Lora"/>
                <a:cs typeface="Lora"/>
                <a:sym typeface="Lora"/>
              </a:rPr>
              <a:t>r. </a:t>
            </a:r>
            <a:endParaRPr sz="1800">
              <a:latin typeface="Lora"/>
              <a:ea typeface="Lora"/>
              <a:cs typeface="Lora"/>
              <a:sym typeface="Lora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Lora"/>
              <a:ea typeface="Lora"/>
              <a:cs typeface="Lora"/>
              <a:sym typeface="Lora"/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rgbClr val="444444"/>
              </a:buClr>
              <a:buSzPts val="1800"/>
              <a:buFont typeface="Lora"/>
              <a:buChar char="●"/>
            </a:pPr>
            <a:r>
              <a:rPr lang="en-US" sz="1800">
                <a:solidFill>
                  <a:srgbClr val="444444"/>
                </a:solidFill>
                <a:latin typeface="Lora"/>
                <a:ea typeface="Lora"/>
                <a:cs typeface="Lora"/>
                <a:sym typeface="Lora"/>
              </a:rPr>
              <a:t>Open access journal does little to increase the scope of dissemination to the members in our global community who may most benefit from the information </a:t>
            </a:r>
            <a:r>
              <a:rPr lang="en-US" sz="1000">
                <a:uFill>
                  <a:noFill/>
                </a:uFill>
                <a:latin typeface="Source Sans Pro"/>
                <a:ea typeface="Source Sans Pro"/>
                <a:cs typeface="Source Sans Pro"/>
                <a:sym typeface="Source Sans Pro"/>
                <a:hlinkClick r:id="rId5"/>
              </a:rPr>
              <a:t>Michelle EH Fournet</a:t>
            </a:r>
            <a:endParaRPr sz="1800">
              <a:latin typeface="Lora"/>
              <a:ea typeface="Lora"/>
              <a:cs typeface="Lora"/>
              <a:sym typeface="L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Lora"/>
              <a:ea typeface="Lora"/>
              <a:cs typeface="Lora"/>
              <a:sym typeface="L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latin typeface="Lora"/>
              <a:ea typeface="Lora"/>
              <a:cs typeface="Lora"/>
              <a:sym typeface="Lora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45"/>
          <p:cNvSpPr txBox="1">
            <a:spLocks noGrp="1"/>
          </p:cNvSpPr>
          <p:nvPr>
            <p:ph type="title"/>
          </p:nvPr>
        </p:nvSpPr>
        <p:spPr>
          <a:xfrm>
            <a:off x="503238" y="311150"/>
            <a:ext cx="9051900" cy="129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F7964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Institutional Repositories</a:t>
            </a:r>
            <a:r>
              <a:rPr lang="en-US" sz="11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/>
          </a:p>
        </p:txBody>
      </p:sp>
      <p:sp>
        <p:nvSpPr>
          <p:cNvPr id="321" name="Google Shape;321;p45"/>
          <p:cNvSpPr txBox="1">
            <a:spLocks noGrp="1"/>
          </p:cNvSpPr>
          <p:nvPr>
            <p:ph type="body" idx="1"/>
          </p:nvPr>
        </p:nvSpPr>
        <p:spPr>
          <a:xfrm>
            <a:off x="503238" y="1812925"/>
            <a:ext cx="9051900" cy="51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19100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SzPts val="3000"/>
              <a:buFont typeface="Century Gothic"/>
              <a:buChar char="•"/>
            </a:pPr>
            <a:r>
              <a:rPr lang="en-US" sz="3000" b="1">
                <a:latin typeface="Century Gothic"/>
                <a:ea typeface="Century Gothic"/>
                <a:cs typeface="Century Gothic"/>
                <a:sym typeface="Century Gothic"/>
              </a:rPr>
              <a:t>Directory of Open Access Repositories (OpenDOAR):</a:t>
            </a:r>
            <a:r>
              <a:rPr lang="en-US" sz="3000" b="1">
                <a:uFill>
                  <a:noFill/>
                </a:uFill>
                <a:latin typeface="Century Gothic"/>
                <a:ea typeface="Century Gothic"/>
                <a:cs typeface="Century Gothic"/>
                <a:sym typeface="Century Gothic"/>
                <a:hlinkClick r:id="rId3"/>
              </a:rPr>
              <a:t> </a:t>
            </a:r>
            <a:r>
              <a:rPr lang="en-US" sz="30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3"/>
              </a:rPr>
              <a:t>opendoar.org</a:t>
            </a:r>
            <a:endParaRPr sz="3000" u="sng">
              <a:solidFill>
                <a:schemeClr val="hlink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1440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Century Gothic"/>
              <a:buChar char="–"/>
            </a:pPr>
            <a:r>
              <a:rPr lang="en-US" sz="2400">
                <a:latin typeface="Century Gothic"/>
                <a:ea typeface="Century Gothic"/>
                <a:cs typeface="Century Gothic"/>
                <a:sym typeface="Century Gothic"/>
              </a:rPr>
              <a:t>Includes links to over 2600 academic and governmental repositories</a:t>
            </a:r>
            <a:endParaRPr sz="24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14400" lvl="1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Century Gothic"/>
              <a:buChar char="–"/>
            </a:pPr>
            <a:r>
              <a:rPr lang="en-US" sz="2400">
                <a:latin typeface="Century Gothic"/>
                <a:ea typeface="Century Gothic"/>
                <a:cs typeface="Century Gothic"/>
                <a:sym typeface="Century Gothic"/>
              </a:rPr>
              <a:t>Searchable – search for repositories OR search the contents of all repositories using the site's Google custom search box</a:t>
            </a:r>
            <a:endParaRPr sz="24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24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419100" algn="l" rtl="0">
              <a:lnSpc>
                <a:spcPct val="115000"/>
              </a:lnSpc>
              <a:spcBef>
                <a:spcPts val="700"/>
              </a:spcBef>
              <a:spcAft>
                <a:spcPts val="0"/>
              </a:spcAft>
              <a:buSzPts val="3000"/>
              <a:buFont typeface="Century Gothic"/>
              <a:buChar char="•"/>
            </a:pPr>
            <a:r>
              <a:rPr lang="en-US" sz="3000" b="1">
                <a:latin typeface="Century Gothic"/>
                <a:ea typeface="Century Gothic"/>
                <a:cs typeface="Century Gothic"/>
                <a:sym typeface="Century Gothic"/>
              </a:rPr>
              <a:t>OUR@Oakland:</a:t>
            </a:r>
            <a:r>
              <a:rPr lang="en-US" sz="3000" b="1">
                <a:uFill>
                  <a:noFill/>
                </a:uFill>
                <a:latin typeface="Century Gothic"/>
                <a:ea typeface="Century Gothic"/>
                <a:cs typeface="Century Gothic"/>
                <a:sym typeface="Century Gothic"/>
                <a:hlinkClick r:id="rId4"/>
              </a:rPr>
              <a:t> </a:t>
            </a:r>
            <a:r>
              <a:rPr lang="en-US" sz="30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4"/>
              </a:rPr>
              <a:t>our.oakland.edu</a:t>
            </a:r>
            <a:endParaRPr sz="3000" u="sng">
              <a:solidFill>
                <a:schemeClr val="hlink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14400" lvl="1" indent="-393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600"/>
              <a:buFont typeface="Century Gothic"/>
              <a:buChar char="–"/>
            </a:pPr>
            <a:r>
              <a:rPr lang="en-US" sz="2600">
                <a:latin typeface="Century Gothic"/>
                <a:ea typeface="Century Gothic"/>
                <a:cs typeface="Century Gothic"/>
                <a:sym typeface="Century Gothic"/>
              </a:rPr>
              <a:t>Oakland University’s institutional repository maintained by OU Libraries</a:t>
            </a:r>
            <a:endParaRPr sz="35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3000"/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46"/>
          <p:cNvSpPr txBox="1">
            <a:spLocks noGrp="1"/>
          </p:cNvSpPr>
          <p:nvPr>
            <p:ph type="title"/>
          </p:nvPr>
        </p:nvSpPr>
        <p:spPr>
          <a:xfrm>
            <a:off x="503238" y="311150"/>
            <a:ext cx="9051900" cy="129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b="1">
                <a:solidFill>
                  <a:srgbClr val="F7964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Unpaywal1:</a:t>
            </a:r>
            <a:r>
              <a:rPr lang="en-US" sz="32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32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3"/>
              </a:rPr>
              <a:t>http://unpaywall.org/</a:t>
            </a:r>
            <a:endParaRPr/>
          </a:p>
        </p:txBody>
      </p:sp>
      <p:sp>
        <p:nvSpPr>
          <p:cNvPr id="328" name="Google Shape;328;p46"/>
          <p:cNvSpPr txBox="1">
            <a:spLocks noGrp="1"/>
          </p:cNvSpPr>
          <p:nvPr>
            <p:ph type="body" idx="1"/>
          </p:nvPr>
        </p:nvSpPr>
        <p:spPr>
          <a:xfrm>
            <a:off x="503238" y="1812925"/>
            <a:ext cx="9051900" cy="51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914400" lvl="0" indent="-431800" algn="l" rtl="0">
              <a:spcBef>
                <a:spcPts val="640"/>
              </a:spcBef>
              <a:spcAft>
                <a:spcPts val="0"/>
              </a:spcAft>
              <a:buSzPts val="3200"/>
              <a:buFont typeface="Century Gothic"/>
              <a:buChar char="•"/>
            </a:pPr>
            <a:r>
              <a:rPr lang="en-US">
                <a:latin typeface="Century Gothic"/>
                <a:ea typeface="Century Gothic"/>
                <a:cs typeface="Century Gothic"/>
                <a:sym typeface="Century Gothic"/>
              </a:rPr>
              <a:t>Run by Impactstory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14400" lvl="0" indent="-431800" algn="l" rtl="0">
              <a:spcBef>
                <a:spcPts val="0"/>
              </a:spcBef>
              <a:spcAft>
                <a:spcPts val="0"/>
              </a:spcAft>
              <a:buSzPts val="3200"/>
              <a:buFont typeface="Century Gothic"/>
              <a:buChar char="•"/>
            </a:pPr>
            <a:r>
              <a:rPr lang="en-US">
                <a:latin typeface="Century Gothic"/>
                <a:ea typeface="Century Gothic"/>
                <a:cs typeface="Century Gothic"/>
                <a:sym typeface="Century Gothic"/>
              </a:rPr>
              <a:t>Chrome &amp; Firefox extension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14400" lvl="0" indent="-431800" algn="l" rtl="0">
              <a:spcBef>
                <a:spcPts val="0"/>
              </a:spcBef>
              <a:spcAft>
                <a:spcPts val="0"/>
              </a:spcAft>
              <a:buSzPts val="3200"/>
              <a:buFont typeface="Century Gothic"/>
              <a:buChar char="•"/>
            </a:pPr>
            <a:r>
              <a:rPr lang="en-US">
                <a:latin typeface="Century Gothic"/>
                <a:ea typeface="Century Gothic"/>
                <a:cs typeface="Century Gothic"/>
                <a:sym typeface="Century Gothic"/>
              </a:rPr>
              <a:t>Legally pulls PDFs of scholarly content if it is openly available 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14400" lvl="0" indent="0" algn="l" rtl="0">
              <a:spcBef>
                <a:spcPts val="640"/>
              </a:spcBef>
              <a:spcAft>
                <a:spcPts val="0"/>
              </a:spcAft>
              <a:buNone/>
            </a:pPr>
            <a:endParaRPr sz="2800" b="1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29" name="Google Shape;329;p4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6088" y="4305550"/>
            <a:ext cx="9152526" cy="311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5" name="Google Shape;335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2638" y="497150"/>
            <a:ext cx="9553124" cy="636287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6" name="Google Shape;336;p47"/>
          <p:cNvCxnSpPr/>
          <p:nvPr/>
        </p:nvCxnSpPr>
        <p:spPr>
          <a:xfrm rot="10800000" flipH="1">
            <a:off x="7793900" y="4084975"/>
            <a:ext cx="1709700" cy="2303700"/>
          </a:xfrm>
          <a:prstGeom prst="straightConnector1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med" len="med"/>
            <a:tailEnd type="stealth" w="med" len="med"/>
          </a:ln>
        </p:spPr>
      </p:cxn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48"/>
          <p:cNvSpPr txBox="1">
            <a:spLocks noGrp="1"/>
          </p:cNvSpPr>
          <p:nvPr>
            <p:ph type="title"/>
          </p:nvPr>
        </p:nvSpPr>
        <p:spPr>
          <a:xfrm rot="5400000">
            <a:off x="5107663" y="2387375"/>
            <a:ext cx="6632700" cy="22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latin typeface="Century Gothic"/>
                <a:ea typeface="Century Gothic"/>
                <a:cs typeface="Century Gothic"/>
                <a:sym typeface="Century Gothic"/>
              </a:rPr>
              <a:t>“Free” Images</a:t>
            </a:r>
            <a:endParaRPr b="1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43" name="Google Shape;343;p48"/>
          <p:cNvSpPr txBox="1"/>
          <p:nvPr/>
        </p:nvSpPr>
        <p:spPr>
          <a:xfrm>
            <a:off x="919625" y="6956800"/>
            <a:ext cx="6639600" cy="45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100">
                <a:latin typeface="Century Gothic"/>
                <a:ea typeface="Century Gothic"/>
                <a:cs typeface="Century Gothic"/>
                <a:sym typeface="Century Gothic"/>
              </a:rPr>
              <a:t>Image: </a:t>
            </a:r>
            <a:r>
              <a:rPr lang="en-US" sz="11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3"/>
              </a:rPr>
              <a:t>Academic disciplines (collage) via Wikimedia Commons</a:t>
            </a:r>
            <a:r>
              <a:rPr lang="en-US" sz="1100">
                <a:latin typeface="Century Gothic"/>
                <a:ea typeface="Century Gothic"/>
                <a:cs typeface="Century Gothic"/>
                <a:sym typeface="Century Gothic"/>
              </a:rPr>
              <a:t> - </a:t>
            </a:r>
            <a:r>
              <a:rPr lang="en-US" sz="11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4"/>
              </a:rPr>
              <a:t>Creative Commons Attribution-Share Alike 3.0</a:t>
            </a:r>
            <a:endParaRPr sz="1100" u="sng">
              <a:solidFill>
                <a:schemeClr val="hlink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44" name="Google Shape;344;p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38250" y="580250"/>
            <a:ext cx="6254622" cy="6254622"/>
          </a:xfrm>
          <a:prstGeom prst="rect">
            <a:avLst/>
          </a:prstGeom>
          <a:noFill/>
          <a:ln>
            <a:noFill/>
          </a:ln>
          <a:effectLst>
            <a:outerShdw blurRad="57150" dist="123825" dir="5400000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49"/>
          <p:cNvSpPr txBox="1">
            <a:spLocks noGrp="1"/>
          </p:cNvSpPr>
          <p:nvPr>
            <p:ph type="title"/>
          </p:nvPr>
        </p:nvSpPr>
        <p:spPr>
          <a:xfrm>
            <a:off x="503238" y="311150"/>
            <a:ext cx="9051900" cy="129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>
                <a:solidFill>
                  <a:srgbClr val="F7964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Best Places to Find “Free” Images</a:t>
            </a:r>
            <a:endParaRPr/>
          </a:p>
        </p:txBody>
      </p:sp>
      <p:sp>
        <p:nvSpPr>
          <p:cNvPr id="351" name="Google Shape;351;p49"/>
          <p:cNvSpPr txBox="1">
            <a:spLocks noGrp="1"/>
          </p:cNvSpPr>
          <p:nvPr>
            <p:ph type="body" idx="1"/>
          </p:nvPr>
        </p:nvSpPr>
        <p:spPr>
          <a:xfrm>
            <a:off x="503238" y="1812925"/>
            <a:ext cx="9051900" cy="51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800"/>
              <a:buFont typeface="Century Gothic"/>
              <a:buChar char="•"/>
            </a:pPr>
            <a:r>
              <a:rPr lang="en-US" sz="2800" b="1">
                <a:solidFill>
                  <a:srgbClr val="2F2B2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Google Images:</a:t>
            </a:r>
            <a:r>
              <a:rPr lang="en-US" sz="2800" b="1">
                <a:solidFill>
                  <a:srgbClr val="2F2B20"/>
                </a:solidFill>
                <a:uFill>
                  <a:noFill/>
                </a:uFill>
                <a:latin typeface="Century Gothic"/>
                <a:ea typeface="Century Gothic"/>
                <a:cs typeface="Century Gothic"/>
                <a:sym typeface="Century Gothic"/>
                <a:hlinkClick r:id="rId3"/>
              </a:rPr>
              <a:t> </a:t>
            </a:r>
            <a:r>
              <a:rPr lang="en-US" sz="28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3"/>
              </a:rPr>
              <a:t>images.google.com</a:t>
            </a:r>
            <a:endParaRPr sz="2800" u="sng">
              <a:solidFill>
                <a:schemeClr val="hlink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Font typeface="Century Gothic"/>
              <a:buChar char="–"/>
            </a:pPr>
            <a:r>
              <a:rPr lang="en-US" sz="2800">
                <a:solidFill>
                  <a:srgbClr val="2F2B2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Conduct a typical </a:t>
            </a:r>
            <a:r>
              <a:rPr lang="en-US">
                <a:solidFill>
                  <a:srgbClr val="2F2B2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</a:t>
            </a:r>
            <a:r>
              <a:rPr lang="en-US" sz="2800">
                <a:solidFill>
                  <a:srgbClr val="2F2B2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earch &gt; Select </a:t>
            </a:r>
            <a:r>
              <a:rPr lang="en-US" sz="2800" i="1">
                <a:solidFill>
                  <a:srgbClr val="2F2B2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Search Tools</a:t>
            </a:r>
            <a:r>
              <a:rPr lang="en-US" sz="2800">
                <a:solidFill>
                  <a:srgbClr val="2F2B2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&gt; </a:t>
            </a:r>
            <a:r>
              <a:rPr lang="en-US" sz="2800" i="1">
                <a:solidFill>
                  <a:srgbClr val="2F2B2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Usage Rights </a:t>
            </a:r>
            <a:r>
              <a:rPr lang="en-US" sz="2800">
                <a:solidFill>
                  <a:srgbClr val="2F2B2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&gt; </a:t>
            </a:r>
            <a:r>
              <a:rPr lang="en-US" sz="2800" i="1">
                <a:solidFill>
                  <a:srgbClr val="2F2B2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Labeled for Reuse</a:t>
            </a:r>
            <a:endParaRPr sz="2800" i="1">
              <a:solidFill>
                <a:srgbClr val="2F2B2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endParaRPr sz="2800">
              <a:solidFill>
                <a:srgbClr val="9CBEBD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800"/>
              <a:buFont typeface="Century Gothic"/>
              <a:buChar char="•"/>
            </a:pPr>
            <a:r>
              <a:rPr lang="en-US" sz="2800" b="1">
                <a:solidFill>
                  <a:srgbClr val="2F2B2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Creative Commons Searcher: </a:t>
            </a:r>
            <a:r>
              <a:rPr lang="en-US" sz="28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4"/>
              </a:rPr>
              <a:t>search.creativecommons.org</a:t>
            </a:r>
            <a:endParaRPr sz="2800" u="sng">
              <a:solidFill>
                <a:schemeClr val="hlink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Font typeface="Century Gothic"/>
              <a:buChar char="–"/>
            </a:pPr>
            <a:r>
              <a:rPr lang="en-US">
                <a:solidFill>
                  <a:srgbClr val="2F2B2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Searches many different “free” image resources</a:t>
            </a:r>
            <a:endParaRPr>
              <a:solidFill>
                <a:srgbClr val="2F2B2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Font typeface="Century Gothic"/>
              <a:buChar char="–"/>
            </a:pPr>
            <a:r>
              <a:rPr lang="en-US">
                <a:solidFill>
                  <a:srgbClr val="2F2B2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 images are under a CC license</a:t>
            </a:r>
            <a:endParaRPr>
              <a:solidFill>
                <a:srgbClr val="2F2B2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>
                <a:solidFill>
                  <a:srgbClr val="9CBEBD"/>
                </a:solidFill>
              </a:rPr>
              <a:t>•</a:t>
            </a:r>
            <a:endParaRPr sz="1200">
              <a:solidFill>
                <a:srgbClr val="9CBEBD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900" u="sng">
              <a:solidFill>
                <a:schemeClr val="hlink"/>
              </a:solidFill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50"/>
          <p:cNvSpPr txBox="1">
            <a:spLocks noGrp="1"/>
          </p:cNvSpPr>
          <p:nvPr>
            <p:ph type="title"/>
          </p:nvPr>
        </p:nvSpPr>
        <p:spPr>
          <a:xfrm>
            <a:off x="503238" y="311150"/>
            <a:ext cx="9051900" cy="129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rgbClr val="F7964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Best Places to Find “Free” Images</a:t>
            </a:r>
            <a:endParaRPr/>
          </a:p>
        </p:txBody>
      </p:sp>
      <p:sp>
        <p:nvSpPr>
          <p:cNvPr id="358" name="Google Shape;358;p50"/>
          <p:cNvSpPr txBox="1">
            <a:spLocks noGrp="1"/>
          </p:cNvSpPr>
          <p:nvPr>
            <p:ph type="body" idx="1"/>
          </p:nvPr>
        </p:nvSpPr>
        <p:spPr>
          <a:xfrm>
            <a:off x="503238" y="1812925"/>
            <a:ext cx="9051900" cy="51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4064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800"/>
              <a:buFont typeface="Century Gothic"/>
              <a:buChar char="•"/>
            </a:pPr>
            <a:r>
              <a:rPr lang="en-US" sz="2800" b="1">
                <a:solidFill>
                  <a:srgbClr val="2F2B2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CDC’s Public Health Image Library (PHIL):</a:t>
            </a:r>
            <a:r>
              <a:rPr lang="en-US" sz="2800">
                <a:solidFill>
                  <a:srgbClr val="2F2B2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3"/>
              </a:rPr>
              <a:t>phil.cdc.gov</a:t>
            </a:r>
            <a:endParaRPr sz="2800" u="sng">
              <a:solidFill>
                <a:schemeClr val="hlink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Font typeface="Century Gothic"/>
              <a:buChar char="–"/>
            </a:pPr>
            <a:r>
              <a:rPr lang="en-US" sz="2800">
                <a:solidFill>
                  <a:srgbClr val="2F2B2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All images in the public domain!</a:t>
            </a:r>
            <a:endParaRPr sz="2800">
              <a:solidFill>
                <a:srgbClr val="2F2B2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14400" lvl="1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2B20"/>
              </a:buClr>
              <a:buSzPts val="2800"/>
              <a:buFont typeface="Century Gothic"/>
              <a:buChar char="–"/>
            </a:pPr>
            <a:r>
              <a:rPr lang="en-US">
                <a:solidFill>
                  <a:srgbClr val="2F2B2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Search is not precise</a:t>
            </a:r>
            <a:endParaRPr>
              <a:solidFill>
                <a:srgbClr val="2F2B2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400">
              <a:solidFill>
                <a:srgbClr val="2F2B2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2F2B2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Others:</a:t>
            </a:r>
            <a:endParaRPr sz="2800" b="1">
              <a:solidFill>
                <a:srgbClr val="2F2B2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Clr>
                <a:srgbClr val="2F2B20"/>
              </a:buClr>
              <a:buSzPts val="2800"/>
              <a:buFont typeface="Century Gothic"/>
              <a:buChar char="•"/>
            </a:pPr>
            <a:r>
              <a:rPr lang="en-US" sz="2800">
                <a:solidFill>
                  <a:srgbClr val="2F2B2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Wikimedia Commons: </a:t>
            </a:r>
            <a:r>
              <a:rPr lang="en-US" sz="22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4"/>
              </a:rPr>
              <a:t>https://commons.wikimedia.org</a:t>
            </a:r>
            <a:r>
              <a:rPr lang="en-US" sz="2200">
                <a:solidFill>
                  <a:srgbClr val="2F2B2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endParaRPr sz="2200">
              <a:solidFill>
                <a:srgbClr val="2F2B2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2B20"/>
              </a:buClr>
              <a:buSzPts val="2800"/>
              <a:buFont typeface="Century Gothic"/>
              <a:buChar char="•"/>
            </a:pPr>
            <a:r>
              <a:rPr lang="en-US" sz="2800">
                <a:solidFill>
                  <a:srgbClr val="2F2B2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Flickr - not all images are “free”</a:t>
            </a:r>
            <a:endParaRPr sz="2800">
              <a:solidFill>
                <a:srgbClr val="2F2B2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2F2B20"/>
              </a:buClr>
              <a:buSzPts val="2800"/>
              <a:buFont typeface="Century Gothic"/>
              <a:buChar char="•"/>
            </a:pPr>
            <a:r>
              <a:rPr lang="en-US" sz="2800">
                <a:solidFill>
                  <a:srgbClr val="2F2B2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Pixabay</a:t>
            </a:r>
            <a:endParaRPr sz="2800">
              <a:solidFill>
                <a:srgbClr val="2F2B2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None/>
            </a:pPr>
            <a:endParaRPr sz="1400">
              <a:solidFill>
                <a:srgbClr val="2F2B2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500"/>
              </a:spcBef>
              <a:spcAft>
                <a:spcPts val="0"/>
              </a:spcAft>
              <a:buSzPts val="2800"/>
              <a:buFont typeface="Century Gothic"/>
              <a:buChar char="•"/>
            </a:pPr>
            <a:r>
              <a:rPr lang="en-US" sz="2800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For</a:t>
            </a:r>
            <a:r>
              <a:rPr lang="en-US" sz="2800">
                <a:solidFill>
                  <a:srgbClr val="9CBEBD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2800">
                <a:solidFill>
                  <a:srgbClr val="2F2B2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Stock Photos:</a:t>
            </a:r>
            <a:r>
              <a:rPr lang="en-US" sz="2800">
                <a:solidFill>
                  <a:srgbClr val="2F2B20"/>
                </a:solidFill>
                <a:uFill>
                  <a:noFill/>
                </a:uFill>
                <a:latin typeface="Century Gothic"/>
                <a:ea typeface="Century Gothic"/>
                <a:cs typeface="Century Gothic"/>
                <a:sym typeface="Century Gothic"/>
                <a:hlinkClick r:id="rId5"/>
              </a:rPr>
              <a:t> </a:t>
            </a:r>
            <a:r>
              <a:rPr lang="en-US" sz="28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5"/>
              </a:rPr>
              <a:t>freeimages.com</a:t>
            </a:r>
            <a:endParaRPr sz="2800" u="sng">
              <a:solidFill>
                <a:schemeClr val="hlink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Font typeface="Century Gothic"/>
              <a:buChar char="•"/>
            </a:pPr>
            <a:r>
              <a:rPr lang="en-US" sz="2800">
                <a:solidFill>
                  <a:srgbClr val="2F2B2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For ClipArt:</a:t>
            </a:r>
            <a:r>
              <a:rPr lang="en-US" sz="2800">
                <a:solidFill>
                  <a:srgbClr val="2F2B20"/>
                </a:solidFill>
                <a:uFill>
                  <a:noFill/>
                </a:uFill>
                <a:latin typeface="Century Gothic"/>
                <a:ea typeface="Century Gothic"/>
                <a:cs typeface="Century Gothic"/>
                <a:sym typeface="Century Gothic"/>
                <a:hlinkClick r:id="rId6"/>
              </a:rPr>
              <a:t> </a:t>
            </a:r>
            <a:r>
              <a:rPr lang="en-US" sz="28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6"/>
              </a:rPr>
              <a:t>openclipart.org</a:t>
            </a:r>
            <a:endParaRPr sz="28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1"/>
          <p:cNvSpPr txBox="1">
            <a:spLocks noGrp="1"/>
          </p:cNvSpPr>
          <p:nvPr>
            <p:ph type="title"/>
          </p:nvPr>
        </p:nvSpPr>
        <p:spPr>
          <a:xfrm>
            <a:off x="503238" y="311150"/>
            <a:ext cx="9051900" cy="129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>
                <a:solidFill>
                  <a:srgbClr val="F79646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Summary</a:t>
            </a:r>
            <a:endParaRPr/>
          </a:p>
        </p:txBody>
      </p:sp>
      <p:sp>
        <p:nvSpPr>
          <p:cNvPr id="365" name="Google Shape;365;p51"/>
          <p:cNvSpPr txBox="1">
            <a:spLocks noGrp="1"/>
          </p:cNvSpPr>
          <p:nvPr>
            <p:ph type="body" idx="1"/>
          </p:nvPr>
        </p:nvSpPr>
        <p:spPr>
          <a:xfrm>
            <a:off x="503238" y="1812925"/>
            <a:ext cx="9051900" cy="51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>
                <a:latin typeface="Century Gothic"/>
                <a:ea typeface="Century Gothic"/>
                <a:cs typeface="Century Gothic"/>
                <a:sym typeface="Century Gothic"/>
              </a:rPr>
              <a:t>Open access allows equal access to a variety of works including: 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14400" lvl="0" indent="-431800" algn="l" rtl="0">
              <a:spcBef>
                <a:spcPts val="640"/>
              </a:spcBef>
              <a:spcAft>
                <a:spcPts val="0"/>
              </a:spcAft>
              <a:buSzPts val="3200"/>
              <a:buFont typeface="Century Gothic"/>
              <a:buChar char="•"/>
            </a:pPr>
            <a:r>
              <a:rPr lang="en-US">
                <a:latin typeface="Century Gothic"/>
                <a:ea typeface="Century Gothic"/>
                <a:cs typeface="Century Gothic"/>
                <a:sym typeface="Century Gothic"/>
              </a:rPr>
              <a:t>Books &amp; textbooks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14400" lvl="0" indent="-431800" algn="l" rtl="0">
              <a:spcBef>
                <a:spcPts val="0"/>
              </a:spcBef>
              <a:spcAft>
                <a:spcPts val="0"/>
              </a:spcAft>
              <a:buSzPts val="3200"/>
              <a:buFont typeface="Century Gothic"/>
              <a:buChar char="•"/>
            </a:pPr>
            <a:r>
              <a:rPr lang="en-US">
                <a:latin typeface="Century Gothic"/>
                <a:ea typeface="Century Gothic"/>
                <a:cs typeface="Century Gothic"/>
                <a:sym typeface="Century Gothic"/>
              </a:rPr>
              <a:t>Data and datasets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14400" lvl="0" indent="-431800" algn="l" rtl="0">
              <a:spcBef>
                <a:spcPts val="0"/>
              </a:spcBef>
              <a:spcAft>
                <a:spcPts val="0"/>
              </a:spcAft>
              <a:buSzPts val="3200"/>
              <a:buFont typeface="Century Gothic"/>
              <a:buChar char="•"/>
            </a:pPr>
            <a:r>
              <a:rPr lang="en-US">
                <a:latin typeface="Century Gothic"/>
                <a:ea typeface="Century Gothic"/>
                <a:cs typeface="Century Gothic"/>
                <a:sym typeface="Century Gothic"/>
              </a:rPr>
              <a:t>Research articles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914400" lvl="0" indent="-431800" algn="l" rtl="0">
              <a:spcBef>
                <a:spcPts val="0"/>
              </a:spcBef>
              <a:spcAft>
                <a:spcPts val="0"/>
              </a:spcAft>
              <a:buSzPts val="3200"/>
              <a:buFont typeface="Century Gothic"/>
              <a:buChar char="•"/>
            </a:pPr>
            <a:r>
              <a:rPr lang="en-US">
                <a:latin typeface="Century Gothic"/>
                <a:ea typeface="Century Gothic"/>
                <a:cs typeface="Century Gothic"/>
                <a:sym typeface="Century Gothic"/>
              </a:rPr>
              <a:t>Images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>
                <a:latin typeface="Century Gothic"/>
                <a:ea typeface="Century Gothic"/>
                <a:cs typeface="Century Gothic"/>
                <a:sym typeface="Century Gothic"/>
              </a:rPr>
              <a:t>Check these out next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>
                <a:latin typeface="Century Gothic"/>
                <a:ea typeface="Century Gothic"/>
                <a:cs typeface="Century Gothic"/>
                <a:sym typeface="Century Gothic"/>
              </a:rPr>
              <a:t>time you start a 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>
                <a:latin typeface="Century Gothic"/>
                <a:ea typeface="Century Gothic"/>
                <a:cs typeface="Century Gothic"/>
                <a:sym typeface="Century Gothic"/>
              </a:rPr>
              <a:t>search!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endParaRPr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endParaRPr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366" name="Google Shape;366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96537" y="4205374"/>
            <a:ext cx="1934152" cy="1934152"/>
          </a:xfrm>
          <a:prstGeom prst="rect">
            <a:avLst/>
          </a:prstGeom>
          <a:noFill/>
          <a:ln>
            <a:noFill/>
          </a:ln>
          <a:effectLst>
            <a:outerShdw blurRad="57150" dist="123825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367" name="Google Shape;367;p51"/>
          <p:cNvPicPr preferRelativeResize="0"/>
          <p:nvPr/>
        </p:nvPicPr>
        <p:blipFill rotWithShape="1">
          <a:blip r:embed="rId4">
            <a:alphaModFix/>
          </a:blip>
          <a:srcRect t="-10400" b="10399"/>
          <a:stretch/>
        </p:blipFill>
        <p:spPr>
          <a:xfrm>
            <a:off x="7915675" y="6055987"/>
            <a:ext cx="2142725" cy="1606200"/>
          </a:xfrm>
          <a:prstGeom prst="rect">
            <a:avLst/>
          </a:prstGeom>
          <a:noFill/>
          <a:ln>
            <a:noFill/>
          </a:ln>
          <a:effectLst>
            <a:outerShdw blurRad="57150" dist="104775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368" name="Google Shape;368;p5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81700" y="6112875"/>
            <a:ext cx="2933976" cy="1659525"/>
          </a:xfrm>
          <a:prstGeom prst="rect">
            <a:avLst/>
          </a:prstGeom>
          <a:noFill/>
          <a:ln>
            <a:noFill/>
          </a:ln>
          <a:effectLst>
            <a:outerShdw blurRad="57150" dist="104775" dir="5400000" algn="bl" rotWithShape="0">
              <a:srgbClr val="000000">
                <a:alpha val="50000"/>
              </a:srgbClr>
            </a:outerShdw>
          </a:effectLst>
        </p:spPr>
      </p:pic>
      <p:pic>
        <p:nvPicPr>
          <p:cNvPr id="369" name="Google Shape;369;p5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52367" y="4312825"/>
            <a:ext cx="2577683" cy="1934150"/>
          </a:xfrm>
          <a:prstGeom prst="rect">
            <a:avLst/>
          </a:prstGeom>
          <a:noFill/>
          <a:ln>
            <a:noFill/>
          </a:ln>
          <a:effectLst>
            <a:outerShdw blurRad="57150" dist="85725" dir="5940001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5" name="Google Shape;375;p52"/>
          <p:cNvPicPr preferRelativeResize="0"/>
          <p:nvPr/>
        </p:nvPicPr>
        <p:blipFill>
          <a:blip r:embed="rId3">
            <a:alphaModFix amt="11000"/>
          </a:blip>
          <a:stretch>
            <a:fillRect/>
          </a:stretch>
        </p:blipFill>
        <p:spPr>
          <a:xfrm>
            <a:off x="0" y="7"/>
            <a:ext cx="10058399" cy="7090347"/>
          </a:xfrm>
          <a:prstGeom prst="rect">
            <a:avLst/>
          </a:prstGeom>
          <a:noFill/>
          <a:ln>
            <a:noFill/>
          </a:ln>
        </p:spPr>
      </p:pic>
      <p:sp>
        <p:nvSpPr>
          <p:cNvPr id="376" name="Google Shape;376;p52"/>
          <p:cNvSpPr txBox="1">
            <a:spLocks noGrp="1"/>
          </p:cNvSpPr>
          <p:nvPr>
            <p:ph type="title"/>
          </p:nvPr>
        </p:nvSpPr>
        <p:spPr>
          <a:xfrm>
            <a:off x="692150" y="517525"/>
            <a:ext cx="3244800" cy="1814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Century Gothic"/>
                <a:ea typeface="Century Gothic"/>
                <a:cs typeface="Century Gothic"/>
                <a:sym typeface="Century Gothic"/>
              </a:rPr>
              <a:t>Questions?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77" name="Google Shape;377;p52"/>
          <p:cNvSpPr txBox="1">
            <a:spLocks noGrp="1"/>
          </p:cNvSpPr>
          <p:nvPr>
            <p:ph type="body" idx="1"/>
          </p:nvPr>
        </p:nvSpPr>
        <p:spPr>
          <a:xfrm>
            <a:off x="4276725" y="1119188"/>
            <a:ext cx="5091000" cy="552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8" name="Google Shape;378;p52"/>
          <p:cNvSpPr txBox="1">
            <a:spLocks noGrp="1"/>
          </p:cNvSpPr>
          <p:nvPr>
            <p:ph type="body" idx="2"/>
          </p:nvPr>
        </p:nvSpPr>
        <p:spPr>
          <a:xfrm>
            <a:off x="413100" y="2332050"/>
            <a:ext cx="3779100" cy="431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1">
                <a:latin typeface="Cambria"/>
                <a:ea typeface="Cambria"/>
                <a:cs typeface="Cambria"/>
                <a:sym typeface="Cambria"/>
              </a:rPr>
              <a:t>Julia Rodriguez</a:t>
            </a:r>
            <a:endParaRPr sz="2400" i="1">
              <a:latin typeface="Cambria"/>
              <a:ea typeface="Cambria"/>
              <a:cs typeface="Cambria"/>
              <a:sym typeface="Cambria"/>
            </a:endParaRPr>
          </a:p>
          <a:p>
            <a:pPr marL="22860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1" u="sng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4"/>
              </a:rPr>
              <a:t>juliar@oakland.edu</a:t>
            </a:r>
            <a:endParaRPr sz="2400" i="1">
              <a:latin typeface="Cambria"/>
              <a:ea typeface="Cambria"/>
              <a:cs typeface="Cambria"/>
              <a:sym typeface="Cambria"/>
            </a:endParaRPr>
          </a:p>
          <a:p>
            <a:pPr marL="22860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400" i="1">
              <a:latin typeface="Cambria"/>
              <a:ea typeface="Cambria"/>
              <a:cs typeface="Cambria"/>
              <a:sym typeface="Cambria"/>
            </a:endParaRPr>
          </a:p>
          <a:p>
            <a:pPr marL="22860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en-US" sz="2400" i="1">
                <a:latin typeface="Cambria"/>
                <a:ea typeface="Cambria"/>
                <a:cs typeface="Cambria"/>
                <a:sym typeface="Cambria"/>
              </a:rPr>
              <a:t>Stephanie Swanberg </a:t>
            </a:r>
            <a:r>
              <a:rPr lang="en-US" sz="2400" i="1" u="sng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5"/>
              </a:rPr>
              <a:t>swanberg@oakland.edu</a:t>
            </a:r>
            <a:endParaRPr sz="2400" i="1">
              <a:latin typeface="Cambria"/>
              <a:ea typeface="Cambria"/>
              <a:cs typeface="Cambria"/>
              <a:sym typeface="Cambria"/>
            </a:endParaRPr>
          </a:p>
          <a:p>
            <a:pPr marL="22860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2400" i="1">
              <a:latin typeface="Cambria"/>
              <a:ea typeface="Cambria"/>
              <a:cs typeface="Cambria"/>
              <a:sym typeface="Cambria"/>
            </a:endParaRPr>
          </a:p>
          <a:p>
            <a:pPr marL="22860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1">
                <a:latin typeface="Cambria"/>
                <a:ea typeface="Cambria"/>
                <a:cs typeface="Cambria"/>
                <a:sym typeface="Cambria"/>
              </a:rPr>
              <a:t>Joanna Thielen</a:t>
            </a:r>
            <a:endParaRPr sz="2400" i="1">
              <a:latin typeface="Cambria"/>
              <a:ea typeface="Cambria"/>
              <a:cs typeface="Cambria"/>
              <a:sym typeface="Cambria"/>
            </a:endParaRPr>
          </a:p>
          <a:p>
            <a:pPr marL="22860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i="1" u="sng">
                <a:solidFill>
                  <a:schemeClr val="hlink"/>
                </a:solidFill>
                <a:latin typeface="Cambria"/>
                <a:ea typeface="Cambria"/>
                <a:cs typeface="Cambria"/>
                <a:sym typeface="Cambria"/>
                <a:hlinkClick r:id="rId6"/>
              </a:rPr>
              <a:t>jthielen@oakland.edu</a:t>
            </a:r>
            <a:r>
              <a:rPr lang="en-US" sz="2400">
                <a:latin typeface="Cambria"/>
                <a:ea typeface="Cambria"/>
                <a:cs typeface="Cambria"/>
                <a:sym typeface="Cambria"/>
              </a:rPr>
              <a:t> </a:t>
            </a:r>
            <a:endParaRPr sz="24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379" name="Google Shape;379;p52"/>
          <p:cNvSpPr txBox="1"/>
          <p:nvPr/>
        </p:nvSpPr>
        <p:spPr>
          <a:xfrm>
            <a:off x="-415200" y="7470900"/>
            <a:ext cx="10888800" cy="30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F2B2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Image: </a:t>
            </a:r>
            <a:r>
              <a:rPr lang="en-US" sz="12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7"/>
              </a:rPr>
              <a:t>Question Question Mark Request Matter Requests by geralt via Pixabay</a:t>
            </a:r>
            <a:r>
              <a:rPr lang="en-US"/>
              <a:t> - </a:t>
            </a:r>
            <a:r>
              <a:rPr lang="en-US" sz="12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8"/>
              </a:rPr>
              <a:t>Pixabay Open License</a:t>
            </a:r>
            <a:endParaRPr sz="1200">
              <a:solidFill>
                <a:srgbClr val="2F2B2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" name="Google Shape;101;p19" descr="PPT backdrop6"/>
          <p:cNvPicPr preferRelativeResize="0"/>
          <p:nvPr/>
        </p:nvPicPr>
        <p:blipFill rotWithShape="1">
          <a:blip r:embed="rId3">
            <a:alphaModFix/>
          </a:blip>
          <a:srcRect t="32008" b="21453"/>
          <a:stretch/>
        </p:blipFill>
        <p:spPr>
          <a:xfrm>
            <a:off x="-3" y="-97970"/>
            <a:ext cx="10058403" cy="3608614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9"/>
          <p:cNvSpPr txBox="1">
            <a:spLocks noGrp="1"/>
          </p:cNvSpPr>
          <p:nvPr>
            <p:ph type="ctrTitle"/>
          </p:nvPr>
        </p:nvSpPr>
        <p:spPr>
          <a:xfrm>
            <a:off x="0" y="881025"/>
            <a:ext cx="100584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US" sz="6600" b="1">
                <a:solidFill>
                  <a:schemeClr val="dk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 Didn't Know That Was Open! </a:t>
            </a:r>
            <a:endParaRPr>
              <a:solidFill>
                <a:schemeClr val="dk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03" name="Google Shape;103;p19"/>
          <p:cNvSpPr txBox="1">
            <a:spLocks noGrp="1"/>
          </p:cNvSpPr>
          <p:nvPr>
            <p:ph type="subTitle" idx="1"/>
          </p:nvPr>
        </p:nvSpPr>
        <p:spPr>
          <a:xfrm>
            <a:off x="0" y="3526975"/>
            <a:ext cx="10058400" cy="13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600" b="1">
                <a:latin typeface="Century Gothic"/>
                <a:ea typeface="Century Gothic"/>
                <a:cs typeface="Century Gothic"/>
                <a:sym typeface="Century Gothic"/>
              </a:rPr>
              <a:t>Locating and Using </a:t>
            </a:r>
            <a:endParaRPr sz="3600" b="1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-US" sz="3600" b="1">
                <a:latin typeface="Century Gothic"/>
                <a:ea typeface="Century Gothic"/>
                <a:cs typeface="Century Gothic"/>
                <a:sym typeface="Century Gothic"/>
              </a:rPr>
              <a:t>Cool Free Quality Content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04" name="Google Shape;104;p19" descr="reative Commons License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0773" y="7298870"/>
            <a:ext cx="1106527" cy="381919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9"/>
          <p:cNvSpPr txBox="1"/>
          <p:nvPr/>
        </p:nvSpPr>
        <p:spPr>
          <a:xfrm>
            <a:off x="292500" y="5142425"/>
            <a:ext cx="9599700" cy="17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2860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200" i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Julia Rodriguez, Associate Professor, Scholarly Communications Librarian</a:t>
            </a:r>
            <a:br>
              <a:rPr lang="en-US" sz="2200" i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n-US" sz="2200" i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Stephanie Swanberg, Associate Professor, Information Literacy &amp; eLearning Librarian</a:t>
            </a:r>
            <a:br>
              <a:rPr lang="en-US" sz="2200" i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</a:br>
            <a:r>
              <a:rPr lang="en-US" sz="2200" i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Joanna Thielen</a:t>
            </a:r>
            <a:r>
              <a:rPr lang="en-US" sz="2200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, </a:t>
            </a:r>
            <a:r>
              <a:rPr lang="en-US" sz="2200" i="1">
                <a:solidFill>
                  <a:schemeClr val="dk1"/>
                </a:solidFill>
                <a:latin typeface="Cambria"/>
                <a:ea typeface="Cambria"/>
                <a:cs typeface="Cambria"/>
                <a:sym typeface="Cambria"/>
              </a:rPr>
              <a:t>Assistant Professor, Research Data Librarian</a:t>
            </a:r>
            <a:endParaRPr sz="22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0"/>
          <p:cNvSpPr txBox="1">
            <a:spLocks noGrp="1"/>
          </p:cNvSpPr>
          <p:nvPr>
            <p:ph type="title"/>
          </p:nvPr>
        </p:nvSpPr>
        <p:spPr>
          <a:xfrm rot="5400000">
            <a:off x="5107663" y="2387375"/>
            <a:ext cx="6632700" cy="2262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latin typeface="Century Gothic"/>
                <a:ea typeface="Century Gothic"/>
                <a:cs typeface="Century Gothic"/>
                <a:sym typeface="Century Gothic"/>
              </a:rPr>
              <a:t>Open Books</a:t>
            </a:r>
            <a:endParaRPr b="1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112" name="Google Shape;112;p20"/>
          <p:cNvSpPr txBox="1"/>
          <p:nvPr/>
        </p:nvSpPr>
        <p:spPr>
          <a:xfrm>
            <a:off x="503375" y="6489100"/>
            <a:ext cx="6988200" cy="61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-US" sz="1100">
                <a:latin typeface="Century Gothic"/>
                <a:ea typeface="Century Gothic"/>
                <a:cs typeface="Century Gothic"/>
                <a:sym typeface="Century Gothic"/>
              </a:rPr>
              <a:t>Image </a:t>
            </a:r>
            <a:r>
              <a:rPr lang="en-US" sz="11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3"/>
              </a:rPr>
              <a:t>by Tina Franklin via </a:t>
            </a:r>
            <a:r>
              <a:rPr lang="en-US" sz="11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3"/>
              </a:rPr>
              <a:t>Flickr</a:t>
            </a:r>
            <a:r>
              <a:rPr lang="en-US" sz="1100">
                <a:latin typeface="Century Gothic"/>
                <a:ea typeface="Century Gothic"/>
                <a:cs typeface="Century Gothic"/>
                <a:sym typeface="Century Gothic"/>
              </a:rPr>
              <a:t> - </a:t>
            </a:r>
            <a:r>
              <a:rPr lang="en-US" sz="11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4"/>
              </a:rPr>
              <a:t>Creative Commons </a:t>
            </a:r>
            <a:r>
              <a:rPr lang="en-US" sz="12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4"/>
              </a:rPr>
              <a:t>Attribution-ShareAlike 2.0 Generic (CC BY-SA 2.0)</a:t>
            </a:r>
            <a:endParaRPr sz="12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endParaRPr sz="11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13" name="Google Shape;113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3438" y="1134550"/>
            <a:ext cx="6988063" cy="5243392"/>
          </a:xfrm>
          <a:prstGeom prst="rect">
            <a:avLst/>
          </a:prstGeom>
          <a:noFill/>
          <a:ln>
            <a:noFill/>
          </a:ln>
          <a:effectLst>
            <a:outerShdw blurRad="57150" dist="85725" dir="5940001" algn="bl" rotWithShape="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1"/>
          <p:cNvSpPr txBox="1">
            <a:spLocks noGrp="1"/>
          </p:cNvSpPr>
          <p:nvPr>
            <p:ph type="title"/>
          </p:nvPr>
        </p:nvSpPr>
        <p:spPr>
          <a:xfrm>
            <a:off x="503238" y="311150"/>
            <a:ext cx="9051900" cy="129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accent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Open Access Monographs</a:t>
            </a:r>
            <a:endParaRPr sz="3600" b="1">
              <a:solidFill>
                <a:schemeClr val="accent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120" name="Google Shape;120;p21"/>
          <p:cNvSpPr txBox="1">
            <a:spLocks noGrp="1"/>
          </p:cNvSpPr>
          <p:nvPr>
            <p:ph type="body" idx="1"/>
          </p:nvPr>
        </p:nvSpPr>
        <p:spPr>
          <a:xfrm>
            <a:off x="503250" y="1812925"/>
            <a:ext cx="9051900" cy="528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2E2E2E"/>
                </a:solidFill>
                <a:highlight>
                  <a:srgbClr val="FFFFFF"/>
                </a:highlight>
                <a:latin typeface="Century Gothic"/>
                <a:ea typeface="Century Gothic"/>
                <a:cs typeface="Century Gothic"/>
                <a:sym typeface="Century Gothic"/>
              </a:rPr>
              <a:t>Open Access Directory - </a:t>
            </a:r>
            <a:r>
              <a:rPr lang="en-US" sz="2400" u="sng">
                <a:solidFill>
                  <a:schemeClr val="hlink"/>
                </a:solidFill>
                <a:highlight>
                  <a:srgbClr val="FFFFFF"/>
                </a:highlight>
                <a:latin typeface="Century Gothic"/>
                <a:ea typeface="Century Gothic"/>
                <a:cs typeface="Century Gothic"/>
                <a:sym typeface="Century Gothic"/>
                <a:hlinkClick r:id="rId3"/>
              </a:rPr>
              <a:t>Monographs </a:t>
            </a:r>
            <a:r>
              <a:rPr lang="en-US" sz="1800">
                <a:solidFill>
                  <a:srgbClr val="2E2E2E"/>
                </a:solidFill>
                <a:highlight>
                  <a:srgbClr val="FFFFFF"/>
                </a:highlight>
                <a:latin typeface="Century Gothic"/>
                <a:ea typeface="Century Gothic"/>
                <a:cs typeface="Century Gothic"/>
                <a:sym typeface="Century Gothic"/>
              </a:rPr>
              <a:t>Wiki hosted by the School of Library and Information Science (SLIS) at Simmons College </a:t>
            </a:r>
            <a:br>
              <a:rPr lang="en-US" sz="1800">
                <a:solidFill>
                  <a:srgbClr val="2E2E2E"/>
                </a:solidFill>
                <a:highlight>
                  <a:srgbClr val="FFFFFF"/>
                </a:highlight>
                <a:latin typeface="Century Gothic"/>
                <a:ea typeface="Century Gothic"/>
                <a:cs typeface="Century Gothic"/>
                <a:sym typeface="Century Gothic"/>
              </a:rPr>
            </a:br>
            <a:endParaRPr sz="1800">
              <a:solidFill>
                <a:srgbClr val="2E2E2E"/>
              </a:solidFill>
              <a:highlight>
                <a:srgbClr val="FFFFFF"/>
              </a:highlight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rgbClr val="2E2E2E"/>
                </a:solidFill>
                <a:highlight>
                  <a:srgbClr val="FFFFFF"/>
                </a:highlight>
                <a:latin typeface="Century Gothic"/>
                <a:ea typeface="Century Gothic"/>
                <a:cs typeface="Century Gothic"/>
                <a:sym typeface="Century Gothic"/>
              </a:rPr>
              <a:t>Aggregators</a:t>
            </a:r>
            <a:endParaRPr sz="2400" b="1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2400" u="sng">
                <a:solidFill>
                  <a:schemeClr val="hlink"/>
                </a:solidFill>
                <a:highlight>
                  <a:srgbClr val="FFFFFF"/>
                </a:highlight>
                <a:latin typeface="Century Gothic"/>
                <a:ea typeface="Century Gothic"/>
                <a:cs typeface="Century Gothic"/>
                <a:sym typeface="Century Gothic"/>
                <a:hlinkClick r:id="rId4"/>
              </a:rPr>
              <a:t>Directory of Open Access Books</a:t>
            </a:r>
            <a:r>
              <a:rPr lang="en-US" sz="2400">
                <a:highlight>
                  <a:srgbClr val="FFFFFF"/>
                </a:highlight>
                <a:uFill>
                  <a:noFill/>
                </a:uFill>
                <a:latin typeface="Century Gothic"/>
                <a:ea typeface="Century Gothic"/>
                <a:cs typeface="Century Gothic"/>
                <a:sym typeface="Century Gothic"/>
                <a:hlinkClick r:id="rId4"/>
              </a:rPr>
              <a:t> - </a:t>
            </a:r>
            <a:r>
              <a:rPr lang="en-US" sz="1800">
                <a:highlight>
                  <a:srgbClr val="FFFFFF"/>
                </a:highlight>
                <a:uFill>
                  <a:noFill/>
                </a:uFill>
                <a:latin typeface="Century Gothic"/>
                <a:ea typeface="Century Gothic"/>
                <a:cs typeface="Century Gothic"/>
                <a:sym typeface="Century Gothic"/>
                <a:hlinkClick r:id="rId4"/>
              </a:rPr>
              <a:t>(DOAB</a:t>
            </a:r>
            <a:r>
              <a:rPr lang="en-US" sz="1800">
                <a:latin typeface="Century Gothic"/>
                <a:ea typeface="Century Gothic"/>
                <a:cs typeface="Century Gothic"/>
                <a:sym typeface="Century Gothic"/>
              </a:rPr>
              <a:t>) includes </a:t>
            </a:r>
            <a:r>
              <a:rPr lang="en-US" sz="1800">
                <a:highlight>
                  <a:srgbClr val="FFFFFF"/>
                </a:highlight>
                <a:latin typeface="Century Gothic"/>
                <a:ea typeface="Century Gothic"/>
                <a:cs typeface="Century Gothic"/>
                <a:sym typeface="Century Gothic"/>
              </a:rPr>
              <a:t>21,352 Academic peer-reviewed books and chapters from 321 publishers</a:t>
            </a:r>
            <a:r>
              <a:rPr lang="en-US" sz="2400">
                <a:latin typeface="Century Gothic"/>
                <a:ea typeface="Century Gothic"/>
                <a:cs typeface="Century Gothic"/>
                <a:sym typeface="Century Gothic"/>
              </a:rPr>
              <a:t/>
            </a:r>
            <a:br>
              <a:rPr lang="en-US" sz="2400">
                <a:latin typeface="Century Gothic"/>
                <a:ea typeface="Century Gothic"/>
                <a:cs typeface="Century Gothic"/>
                <a:sym typeface="Century Gothic"/>
              </a:rPr>
            </a:br>
            <a:r>
              <a:rPr lang="en-US" sz="24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5"/>
              </a:rPr>
              <a:t>Haithi Trust Digital Library </a:t>
            </a:r>
            <a:r>
              <a:rPr lang="en-US" sz="2400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800">
                <a:latin typeface="Century Gothic"/>
                <a:ea typeface="Century Gothic"/>
                <a:cs typeface="Century Gothic"/>
                <a:sym typeface="Century Gothic"/>
              </a:rPr>
              <a:t>“global partnership of major research institutions and libraries working to ensure that the cultural record is preserved and accessible long into the future”</a:t>
            </a:r>
            <a:endParaRPr sz="18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24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6"/>
              </a:rPr>
              <a:t>Project Muse Open Access Collection </a:t>
            </a:r>
            <a:r>
              <a:rPr lang="en-US" sz="1800">
                <a:solidFill>
                  <a:srgbClr val="4F4F4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</a:t>
            </a:r>
            <a:r>
              <a:rPr lang="en-US" sz="1800">
                <a:latin typeface="Century Gothic"/>
                <a:ea typeface="Century Gothic"/>
                <a:cs typeface="Century Gothic"/>
                <a:sym typeface="Century Gothic"/>
              </a:rPr>
              <a:t> thousands of digitized books from the NEH open book grants from multiple institutions </a:t>
            </a:r>
            <a:endParaRPr sz="18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2400" u="sng">
                <a:solidFill>
                  <a:schemeClr val="accent5"/>
                </a:solidFill>
                <a:highlight>
                  <a:srgbClr val="FFFFFF"/>
                </a:highlight>
                <a:latin typeface="Century Gothic"/>
                <a:ea typeface="Century Gothic"/>
                <a:cs typeface="Century Gothic"/>
                <a:sym typeface="Century Gothic"/>
                <a:hlinkClick r:id="rId7"/>
              </a:rPr>
              <a:t>OAPEN Library</a:t>
            </a:r>
            <a:r>
              <a:rPr lang="en-US" sz="2400">
                <a:highlight>
                  <a:srgbClr val="FFFFFF"/>
                </a:highlight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800">
                <a:latin typeface="Century Gothic"/>
                <a:ea typeface="Century Gothic"/>
                <a:cs typeface="Century Gothic"/>
                <a:sym typeface="Century Gothic"/>
              </a:rPr>
              <a:t> (EU) Contains freely accessible academic books, mainly in the area of humanities and social sciences</a:t>
            </a:r>
            <a:endParaRPr sz="18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24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8"/>
              </a:rPr>
              <a:t>JSTOR Open</a:t>
            </a:r>
            <a:r>
              <a:rPr lang="en-US" sz="2400">
                <a:solidFill>
                  <a:srgbClr val="4F4F4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-</a:t>
            </a:r>
            <a:r>
              <a:rPr lang="en-US" sz="1800">
                <a:solidFill>
                  <a:srgbClr val="4F4F4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800">
                <a:latin typeface="Century Gothic"/>
                <a:ea typeface="Century Gothic"/>
                <a:cs typeface="Century Gothic"/>
                <a:sym typeface="Century Gothic"/>
              </a:rPr>
              <a:t>More than 5,800 Open Access ebooks from 75+ publishers</a:t>
            </a:r>
            <a:endParaRPr sz="18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endParaRPr sz="14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endParaRPr sz="14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2"/>
          <p:cNvSpPr txBox="1">
            <a:spLocks noGrp="1"/>
          </p:cNvSpPr>
          <p:nvPr>
            <p:ph type="title"/>
          </p:nvPr>
        </p:nvSpPr>
        <p:spPr>
          <a:xfrm>
            <a:off x="503250" y="311150"/>
            <a:ext cx="9322800" cy="129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400" b="1">
                <a:solidFill>
                  <a:schemeClr val="accent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Open Book Publishers: Open Collections</a:t>
            </a:r>
            <a:endParaRPr sz="3400" b="1">
              <a:solidFill>
                <a:schemeClr val="accent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127" name="Google Shape;127;p22"/>
          <p:cNvSpPr txBox="1">
            <a:spLocks noGrp="1"/>
          </p:cNvSpPr>
          <p:nvPr>
            <p:ph type="body" idx="1"/>
          </p:nvPr>
        </p:nvSpPr>
        <p:spPr>
          <a:xfrm>
            <a:off x="503250" y="1547950"/>
            <a:ext cx="9051900" cy="586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2400" b="1">
                <a:latin typeface="Century Gothic"/>
                <a:ea typeface="Century Gothic"/>
                <a:cs typeface="Century Gothic"/>
                <a:sym typeface="Century Gothic"/>
              </a:rPr>
              <a:t>Government</a:t>
            </a:r>
            <a:endParaRPr sz="2400" b="1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24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3"/>
              </a:rPr>
              <a:t>National Academies Press </a:t>
            </a:r>
            <a:r>
              <a:rPr lang="en-US" sz="1800">
                <a:latin typeface="Century Gothic"/>
                <a:ea typeface="Century Gothic"/>
                <a:cs typeface="Century Gothic"/>
                <a:sym typeface="Century Gothic"/>
              </a:rPr>
              <a:t>- Sciences, Engineering and Medicine  </a:t>
            </a:r>
            <a:endParaRPr sz="18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endParaRPr sz="24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2400" b="1">
                <a:latin typeface="Century Gothic"/>
                <a:ea typeface="Century Gothic"/>
                <a:cs typeface="Century Gothic"/>
                <a:sym typeface="Century Gothic"/>
              </a:rPr>
              <a:t>Academic Publishers</a:t>
            </a:r>
            <a:endParaRPr sz="2400" b="1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24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4"/>
              </a:rPr>
              <a:t>MIT Press Open </a:t>
            </a:r>
            <a:r>
              <a:rPr lang="en-US" sz="1800">
                <a:highlight>
                  <a:srgbClr val="FFFFFF"/>
                </a:highlight>
                <a:latin typeface="Century Gothic"/>
                <a:ea typeface="Century Gothic"/>
                <a:cs typeface="Century Gothic"/>
                <a:sym typeface="Century Gothic"/>
              </a:rPr>
              <a:t>leader in open access book publishing for two decades</a:t>
            </a:r>
            <a:endParaRPr sz="18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24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5"/>
              </a:rPr>
              <a:t>U of California Press</a:t>
            </a:r>
            <a:r>
              <a:rPr lang="en-US" sz="2400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800">
                <a:latin typeface="Century Gothic"/>
                <a:ea typeface="Century Gothic"/>
                <a:cs typeface="Century Gothic"/>
                <a:sym typeface="Century Gothic"/>
              </a:rPr>
              <a:t>Luminosoa.org - </a:t>
            </a:r>
            <a:r>
              <a:rPr lang="en-US" sz="1400">
                <a:solidFill>
                  <a:srgbClr val="555555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The author will be asked to secure $7,500</a:t>
            </a:r>
            <a:endParaRPr sz="14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24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6"/>
              </a:rPr>
              <a:t>Lever Press</a:t>
            </a:r>
            <a:r>
              <a:rPr lang="en-US" sz="2400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800">
                <a:latin typeface="Century Gothic"/>
                <a:ea typeface="Century Gothic"/>
                <a:cs typeface="Century Gothic"/>
                <a:sym typeface="Century Gothic"/>
              </a:rPr>
              <a:t>- consortium of liberal arts institutions - </a:t>
            </a:r>
            <a:r>
              <a:rPr lang="en-US" sz="1400">
                <a:solidFill>
                  <a:srgbClr val="666666"/>
                </a:solidFill>
                <a:highlight>
                  <a:srgbClr val="FFFFFF"/>
                </a:highlight>
                <a:latin typeface="Open Sans"/>
                <a:ea typeface="Open Sans"/>
                <a:cs typeface="Open Sans"/>
                <a:sym typeface="Open Sans"/>
              </a:rPr>
              <a:t>“paid-in-the-middle” model for open access scholarship</a:t>
            </a:r>
            <a:endParaRPr sz="14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2400" u="sng">
                <a:solidFill>
                  <a:schemeClr val="hlink"/>
                </a:solidFill>
                <a:highlight>
                  <a:srgbClr val="FFFFFF"/>
                </a:highlight>
                <a:latin typeface="Century Gothic"/>
                <a:ea typeface="Century Gothic"/>
                <a:cs typeface="Century Gothic"/>
                <a:sym typeface="Century Gothic"/>
                <a:hlinkClick r:id="rId7"/>
              </a:rPr>
              <a:t>University College London Press</a:t>
            </a:r>
            <a:r>
              <a:rPr lang="en-US" sz="2400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800">
                <a:latin typeface="Century Gothic"/>
                <a:ea typeface="Century Gothic"/>
                <a:cs typeface="Century Gothic"/>
                <a:sym typeface="Century Gothic"/>
              </a:rPr>
              <a:t>- </a:t>
            </a:r>
            <a:r>
              <a:rPr lang="en-US" sz="1800">
                <a:solidFill>
                  <a:srgbClr val="303030"/>
                </a:solidFill>
                <a:highlight>
                  <a:srgbClr val="FFFFFF"/>
                </a:highlight>
                <a:latin typeface="Century Gothic"/>
                <a:ea typeface="Century Gothic"/>
                <a:cs typeface="Century Gothic"/>
                <a:sym typeface="Century Gothic"/>
              </a:rPr>
              <a:t>UK’s first fully open access university press    - stats </a:t>
            </a:r>
            <a:r>
              <a:rPr lang="en-US" sz="1100" u="sng">
                <a:solidFill>
                  <a:schemeClr val="hlink"/>
                </a:solidFill>
                <a:hlinkClick r:id="rId8"/>
              </a:rPr>
              <a:t>https://www.uclpress.co.uk/pages/statistics</a:t>
            </a:r>
            <a:endParaRPr sz="18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endParaRPr sz="24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2400" b="1">
                <a:latin typeface="Century Gothic"/>
                <a:ea typeface="Century Gothic"/>
                <a:cs typeface="Century Gothic"/>
                <a:sym typeface="Century Gothic"/>
              </a:rPr>
              <a:t>For-profit publishers </a:t>
            </a:r>
            <a:endParaRPr sz="2400" b="1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24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9"/>
              </a:rPr>
              <a:t>Palgrave Open</a:t>
            </a:r>
            <a:r>
              <a:rPr lang="en-US" sz="2400">
                <a:latin typeface="Century Gothic"/>
                <a:ea typeface="Century Gothic"/>
                <a:cs typeface="Century Gothic"/>
                <a:sym typeface="Century Gothic"/>
              </a:rPr>
              <a:t> - </a:t>
            </a:r>
            <a:r>
              <a:rPr lang="en-US" sz="1800">
                <a:latin typeface="Century Gothic"/>
                <a:ea typeface="Century Gothic"/>
                <a:cs typeface="Century Gothic"/>
                <a:sym typeface="Century Gothic"/>
              </a:rPr>
              <a:t>McMillan imprint</a:t>
            </a:r>
            <a:endParaRPr sz="18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r>
              <a:rPr lang="en-US" sz="2400" u="sng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10"/>
              </a:rPr>
              <a:t>Emerald Insight</a:t>
            </a:r>
            <a:r>
              <a:rPr lang="en-US" sz="2400">
                <a:latin typeface="Century Gothic"/>
                <a:ea typeface="Century Gothic"/>
                <a:cs typeface="Century Gothic"/>
                <a:sym typeface="Century Gothic"/>
              </a:rPr>
              <a:t> - </a:t>
            </a:r>
            <a:r>
              <a:rPr lang="en-US" sz="1800">
                <a:latin typeface="Century Gothic"/>
                <a:ea typeface="Century Gothic"/>
                <a:cs typeface="Century Gothic"/>
                <a:sym typeface="Century Gothic"/>
              </a:rPr>
              <a:t>open access books/journals</a:t>
            </a:r>
            <a:endParaRPr sz="18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endParaRPr sz="14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640"/>
              </a:spcBef>
              <a:spcAft>
                <a:spcPts val="0"/>
              </a:spcAft>
              <a:buNone/>
            </a:pPr>
            <a:endParaRPr sz="14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3"/>
          <p:cNvSpPr txBox="1">
            <a:spLocks noGrp="1"/>
          </p:cNvSpPr>
          <p:nvPr>
            <p:ph type="title"/>
          </p:nvPr>
        </p:nvSpPr>
        <p:spPr>
          <a:xfrm>
            <a:off x="503238" y="311150"/>
            <a:ext cx="9051900" cy="129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>
                <a:solidFill>
                  <a:schemeClr val="accent4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Open Educational Resources</a:t>
            </a:r>
            <a:endParaRPr sz="3600" b="1">
              <a:solidFill>
                <a:schemeClr val="accent4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</p:txBody>
      </p:sp>
      <p:sp>
        <p:nvSpPr>
          <p:cNvPr id="134" name="Google Shape;134;p23"/>
          <p:cNvSpPr txBox="1">
            <a:spLocks noGrp="1"/>
          </p:cNvSpPr>
          <p:nvPr>
            <p:ph type="body" idx="1"/>
          </p:nvPr>
        </p:nvSpPr>
        <p:spPr>
          <a:xfrm>
            <a:off x="503238" y="1812925"/>
            <a:ext cx="9051900" cy="5130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/>
          </a:p>
        </p:txBody>
      </p:sp>
      <p:sp>
        <p:nvSpPr>
          <p:cNvPr id="135" name="Google Shape;135;p23"/>
          <p:cNvSpPr txBox="1"/>
          <p:nvPr/>
        </p:nvSpPr>
        <p:spPr>
          <a:xfrm>
            <a:off x="2790600" y="3898825"/>
            <a:ext cx="7267800" cy="8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23"/>
          <p:cNvSpPr txBox="1"/>
          <p:nvPr/>
        </p:nvSpPr>
        <p:spPr>
          <a:xfrm>
            <a:off x="503250" y="1818950"/>
            <a:ext cx="9051900" cy="1867500"/>
          </a:xfrm>
          <a:prstGeom prst="rect">
            <a:avLst/>
          </a:prstGeom>
          <a:solidFill>
            <a:srgbClr val="EFEFEF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OER are: “...</a:t>
            </a:r>
            <a:r>
              <a:rPr lang="en-US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teaching, learning, and research resources in any medium that reside in the public domain or are released under an intellectual property license that permits their free use and repurposing by others</a:t>
            </a:r>
            <a:r>
              <a:rPr lang="en-US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” (UNESCO/Hewlett Foundation).  OER are free of cost, and include built in permission to </a:t>
            </a:r>
            <a:r>
              <a:rPr lang="en-US" b="1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retain, reuse, revise, remix, and redistribute</a:t>
            </a:r>
            <a:r>
              <a:rPr lang="en-US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the material.</a:t>
            </a:r>
            <a:endParaRPr/>
          </a:p>
        </p:txBody>
      </p:sp>
      <p:sp>
        <p:nvSpPr>
          <p:cNvPr id="137" name="Google Shape;137;p23"/>
          <p:cNvSpPr txBox="1"/>
          <p:nvPr/>
        </p:nvSpPr>
        <p:spPr>
          <a:xfrm>
            <a:off x="503250" y="3686450"/>
            <a:ext cx="9051900" cy="281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</a:pPr>
            <a:r>
              <a:rPr lang="en-US" sz="18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Textbooks </a:t>
            </a:r>
            <a:r>
              <a:rPr lang="en-US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 Published peer-reviewed open textbooks, rated and non-reviewed non-rated textbooks</a:t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</a:pPr>
            <a:r>
              <a:rPr lang="en-US" sz="18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Lessons</a:t>
            </a:r>
            <a:r>
              <a:rPr lang="en-US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- Full course and circulumns to individual lessons - MOOCs</a:t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</a:pPr>
            <a:r>
              <a:rPr lang="en-US" sz="18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Lectures </a:t>
            </a:r>
            <a:r>
              <a:rPr lang="en-US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 Video captured lectures or narrated powerpoint presentations </a:t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</a:pPr>
            <a:r>
              <a:rPr lang="en-US" sz="18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Videos</a:t>
            </a:r>
            <a:r>
              <a:rPr lang="en-US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- Videos recorded on a specific topic or video of experts</a:t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</a:pPr>
            <a:r>
              <a:rPr lang="en-US" sz="18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Images </a:t>
            </a:r>
            <a:r>
              <a:rPr lang="en-US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- Images openly licensed </a:t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</a:pPr>
            <a:r>
              <a:rPr lang="en-US" sz="18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Library licensed resources</a:t>
            </a:r>
            <a:r>
              <a:rPr lang="en-US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- scholarly articles, books, videos </a:t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"/>
              <a:buChar char="●"/>
            </a:pPr>
            <a:r>
              <a:rPr lang="en-US" sz="18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Data</a:t>
            </a:r>
            <a:r>
              <a:rPr lang="en-US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- Openly licensed, public domain and library licensed </a:t>
            </a:r>
            <a:endParaRPr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4"/>
          <p:cNvSpPr txBox="1">
            <a:spLocks noGrp="1"/>
          </p:cNvSpPr>
          <p:nvPr>
            <p:ph type="title"/>
          </p:nvPr>
        </p:nvSpPr>
        <p:spPr>
          <a:xfrm>
            <a:off x="503238" y="311150"/>
            <a:ext cx="9051900" cy="1295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>
                <a:solidFill>
                  <a:schemeClr val="accent1"/>
                </a:solidFill>
                <a:latin typeface="Bookman Old Style"/>
                <a:ea typeface="Bookman Old Style"/>
                <a:cs typeface="Bookman Old Style"/>
                <a:sym typeface="Bookman Old Style"/>
              </a:rPr>
              <a:t>Open Textbooks</a:t>
            </a:r>
            <a:endParaRPr sz="3600" b="1">
              <a:solidFill>
                <a:schemeClr val="accent1"/>
              </a:solidFill>
              <a:latin typeface="Bookman Old Style"/>
              <a:ea typeface="Bookman Old Style"/>
              <a:cs typeface="Bookman Old Style"/>
              <a:sym typeface="Bookman Old Style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24"/>
          <p:cNvSpPr txBox="1">
            <a:spLocks noGrp="1"/>
          </p:cNvSpPr>
          <p:nvPr>
            <p:ph type="body" idx="1"/>
          </p:nvPr>
        </p:nvSpPr>
        <p:spPr>
          <a:xfrm>
            <a:off x="503250" y="1812925"/>
            <a:ext cx="9338400" cy="263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>
                <a:latin typeface="Century Gothic"/>
                <a:ea typeface="Century Gothic"/>
                <a:cs typeface="Century Gothic"/>
                <a:sym typeface="Century Gothic"/>
              </a:rPr>
              <a:t>Published textbooks and ancillary materials that are free, adaptable, openly licensed peer-reviewed quality textbooks and supplemental materials. </a:t>
            </a:r>
            <a:endParaRPr sz="18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>
                <a:latin typeface="Century Gothic"/>
                <a:ea typeface="Century Gothic"/>
                <a:cs typeface="Century Gothic"/>
                <a:sym typeface="Century Gothic"/>
              </a:rPr>
              <a:t>Major Textbook publishers</a:t>
            </a:r>
            <a:endParaRPr sz="18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lnSpc>
                <a:spcPct val="8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b="1" u="sng">
                <a:solidFill>
                  <a:srgbClr val="67AFBD"/>
                </a:solidFill>
                <a:latin typeface="Century Gothic"/>
                <a:ea typeface="Century Gothic"/>
                <a:cs typeface="Century Gothic"/>
                <a:sym typeface="Century Gothic"/>
                <a:hlinkClick r:id="rId3"/>
              </a:rPr>
              <a:t>OpenStaxCollege</a:t>
            </a:r>
            <a:r>
              <a:rPr lang="en-US" sz="1800" b="1"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800">
                <a:latin typeface="Century Gothic"/>
                <a:ea typeface="Century Gothic"/>
                <a:cs typeface="Century Gothic"/>
                <a:sym typeface="Century Gothic"/>
              </a:rPr>
              <a:t>– Nonprofit organization based at Rice University </a:t>
            </a:r>
            <a:endParaRPr sz="18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42900" algn="l" rtl="0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SzPts val="1800"/>
              <a:buFont typeface="Century Gothic"/>
              <a:buChar char="●"/>
            </a:pPr>
            <a:r>
              <a:rPr lang="en-US" sz="1800">
                <a:latin typeface="Century Gothic"/>
                <a:ea typeface="Century Gothic"/>
                <a:cs typeface="Century Gothic"/>
                <a:sym typeface="Century Gothic"/>
              </a:rPr>
              <a:t>Provides free, high quality, openly licensed  peer-reviewed textbooks to nearly 1.5 million college students per year.</a:t>
            </a:r>
            <a:endParaRPr sz="18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45720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00"/>
              <a:buFont typeface="Century Gothic"/>
              <a:buChar char="●"/>
            </a:pPr>
            <a:r>
              <a:rPr lang="en-US" sz="1800">
                <a:latin typeface="Century Gothic"/>
                <a:ea typeface="Century Gothic"/>
                <a:cs typeface="Century Gothic"/>
                <a:sym typeface="Century Gothic"/>
              </a:rPr>
              <a:t>M</a:t>
            </a:r>
            <a:r>
              <a:rPr lang="en-US" sz="1800">
                <a:solidFill>
                  <a:srgbClr val="222222"/>
                </a:solidFill>
                <a:highlight>
                  <a:schemeClr val="lt1"/>
                </a:highlight>
                <a:latin typeface="Century Gothic"/>
                <a:ea typeface="Century Gothic"/>
                <a:cs typeface="Century Gothic"/>
                <a:sym typeface="Century Gothic"/>
              </a:rPr>
              <a:t>eet the W3C-WAI Web Content Accessibility Guidelines (WCAG) 2.0 at Level AA and Section 508 of the Rehabilitation Act. 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145" name="Google Shape;145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74425" y="4642350"/>
            <a:ext cx="3967250" cy="2968549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4"/>
          <p:cNvSpPr txBox="1"/>
          <p:nvPr/>
        </p:nvSpPr>
        <p:spPr>
          <a:xfrm>
            <a:off x="503250" y="4574650"/>
            <a:ext cx="5394900" cy="268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b="1" u="sng">
                <a:solidFill>
                  <a:srgbClr val="67AFBD"/>
                </a:solidFill>
                <a:highlight>
                  <a:schemeClr val="lt1"/>
                </a:highlight>
                <a:latin typeface="Century Gothic"/>
                <a:ea typeface="Century Gothic"/>
                <a:cs typeface="Century Gothic"/>
                <a:sym typeface="Century Gothic"/>
                <a:hlinkClick r:id="rId5"/>
              </a:rPr>
              <a:t>Open Textbook Network</a:t>
            </a:r>
            <a:r>
              <a:rPr lang="en-US" sz="1800" b="1">
                <a:solidFill>
                  <a:srgbClr val="222222"/>
                </a:solidFill>
                <a:highlight>
                  <a:schemeClr val="lt1"/>
                </a:highlight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800">
                <a:solidFill>
                  <a:srgbClr val="222222"/>
                </a:solidFill>
                <a:highlight>
                  <a:schemeClr val="lt1"/>
                </a:highlight>
                <a:latin typeface="Century Gothic"/>
                <a:ea typeface="Century Gothic"/>
                <a:cs typeface="Century Gothic"/>
                <a:sym typeface="Century Gothic"/>
              </a:rPr>
              <a:t>-  University of Minnesota premiere resource for peer-reviewed academic textbooks, member organization with textbook library.</a:t>
            </a:r>
            <a:endParaRPr sz="1800">
              <a:solidFill>
                <a:srgbClr val="222222"/>
              </a:solidFill>
              <a:highlight>
                <a:schemeClr val="lt1"/>
              </a:highlight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rgbClr val="222222"/>
              </a:solidFill>
              <a:highlight>
                <a:schemeClr val="lt1"/>
              </a:highlight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b="1" u="sng">
                <a:solidFill>
                  <a:srgbClr val="57BB8A"/>
                </a:solidFill>
                <a:highlight>
                  <a:schemeClr val="lt1"/>
                </a:highlight>
                <a:latin typeface="Century Gothic"/>
                <a:ea typeface="Century Gothic"/>
                <a:cs typeface="Century Gothic"/>
                <a:sym typeface="Century Gothic"/>
                <a:hlinkClick r:id="rId6"/>
              </a:rPr>
              <a:t>BCOpen Campus</a:t>
            </a:r>
            <a:r>
              <a:rPr lang="en-US" sz="1800" b="1">
                <a:solidFill>
                  <a:srgbClr val="222222"/>
                </a:solidFill>
                <a:highlight>
                  <a:schemeClr val="lt1"/>
                </a:highlight>
                <a:latin typeface="Century Gothic"/>
                <a:ea typeface="Century Gothic"/>
                <a:cs typeface="Century Gothic"/>
                <a:sym typeface="Century Gothic"/>
              </a:rPr>
              <a:t> -</a:t>
            </a:r>
            <a:r>
              <a:rPr lang="en-US" sz="1800">
                <a:solidFill>
                  <a:srgbClr val="222222"/>
                </a:solidFill>
                <a:highlight>
                  <a:schemeClr val="lt1"/>
                </a:highlight>
                <a:latin typeface="Century Gothic"/>
                <a:ea typeface="Century Gothic"/>
                <a:cs typeface="Century Gothic"/>
                <a:sym typeface="Century Gothic"/>
              </a:rPr>
              <a:t> </a:t>
            </a:r>
            <a:r>
              <a:rPr lang="en-US" sz="1800">
                <a:solidFill>
                  <a:srgbClr val="22222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publisher and creator of open textbooks, guides and best practices </a:t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1700</Words>
  <Application>Microsoft Office PowerPoint</Application>
  <PresentationFormat>Custom</PresentationFormat>
  <Paragraphs>262</Paragraphs>
  <Slides>37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50" baseType="lpstr">
      <vt:lpstr>Montserrat</vt:lpstr>
      <vt:lpstr>Questrial</vt:lpstr>
      <vt:lpstr>Arial</vt:lpstr>
      <vt:lpstr>Noto Sans Symbols</vt:lpstr>
      <vt:lpstr>Montserrat Light</vt:lpstr>
      <vt:lpstr>Bookman Old Style</vt:lpstr>
      <vt:lpstr>Cambria</vt:lpstr>
      <vt:lpstr>Century Gothic</vt:lpstr>
      <vt:lpstr>Lora</vt:lpstr>
      <vt:lpstr>Source Sans Pro</vt:lpstr>
      <vt:lpstr>Calibri</vt:lpstr>
      <vt:lpstr>Open Sans</vt:lpstr>
      <vt:lpstr>Simple Light</vt:lpstr>
      <vt:lpstr>PowerPoint Presentation</vt:lpstr>
      <vt:lpstr>PowerPoint Presentation</vt:lpstr>
      <vt:lpstr>PowerPoint Presentation</vt:lpstr>
      <vt:lpstr>I Didn't Know That Was Open! </vt:lpstr>
      <vt:lpstr>Open Books</vt:lpstr>
      <vt:lpstr>Open Access Monographs</vt:lpstr>
      <vt:lpstr>Open Book Publishers: Open Collections</vt:lpstr>
      <vt:lpstr>Open Educational Resources</vt:lpstr>
      <vt:lpstr>Open Textbooks </vt:lpstr>
      <vt:lpstr>Open Data</vt:lpstr>
      <vt:lpstr>How has Thoreau contributed to climate change research?  </vt:lpstr>
      <vt:lpstr>Thoreau’s diary is helping scientists document climate change</vt:lpstr>
      <vt:lpstr>Definition of Open Data </vt:lpstr>
      <vt:lpstr>Why is Open Data Important?</vt:lpstr>
      <vt:lpstr>Locating open data - Who cares about this data?</vt:lpstr>
      <vt:lpstr>Common Government Data Sources</vt:lpstr>
      <vt:lpstr>Common Data Sources</vt:lpstr>
      <vt:lpstr>Common Data Sources</vt:lpstr>
      <vt:lpstr>Datasets can be linked to articles</vt:lpstr>
      <vt:lpstr>Data journals</vt:lpstr>
      <vt:lpstr>Example article in Journal of Open Humanities Data </vt:lpstr>
      <vt:lpstr>Data Credibility Checklist</vt:lpstr>
      <vt:lpstr>Being a good data consumer -  How can I ethically re-use this data?</vt:lpstr>
      <vt:lpstr>Creative Commons Licenses</vt:lpstr>
      <vt:lpstr>Open Data Commons Licenses</vt:lpstr>
      <vt:lpstr>Open Research</vt:lpstr>
      <vt:lpstr>Best Places to Find OA Literature </vt:lpstr>
      <vt:lpstr>Best Places to Find OA Literature </vt:lpstr>
      <vt:lpstr>PubMed Central  ncbi.nlm.nih.gov/pmc  </vt:lpstr>
      <vt:lpstr>Institutional Repositories </vt:lpstr>
      <vt:lpstr>Unpaywal1: http://unpaywall.org/</vt:lpstr>
      <vt:lpstr>PowerPoint Presentation</vt:lpstr>
      <vt:lpstr>“Free” Images</vt:lpstr>
      <vt:lpstr>Best Places to Find “Free” Images</vt:lpstr>
      <vt:lpstr>Best Places to Find “Free” Images</vt:lpstr>
      <vt:lpstr>Summary</vt:lpstr>
      <vt:lpstr>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 Rodriguez</dc:creator>
  <cp:lastModifiedBy>Julia Rodriguez</cp:lastModifiedBy>
  <cp:revision>1</cp:revision>
  <dcterms:modified xsi:type="dcterms:W3CDTF">2019-10-25T17:14:33Z</dcterms:modified>
</cp:coreProperties>
</file>