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04" r:id="rId1"/>
  </p:sldMasterIdLst>
  <p:notesMasterIdLst>
    <p:notesMasterId r:id="rId14"/>
  </p:notesMasterIdLst>
  <p:handoutMasterIdLst>
    <p:handoutMasterId r:id="rId15"/>
  </p:handoutMasterIdLst>
  <p:sldIdLst>
    <p:sldId id="258" r:id="rId2"/>
    <p:sldId id="256" r:id="rId3"/>
    <p:sldId id="259" r:id="rId4"/>
    <p:sldId id="309" r:id="rId5"/>
    <p:sldId id="314" r:id="rId6"/>
    <p:sldId id="315" r:id="rId7"/>
    <p:sldId id="319" r:id="rId8"/>
    <p:sldId id="340" r:id="rId9"/>
    <p:sldId id="261" r:id="rId10"/>
    <p:sldId id="342" r:id="rId11"/>
    <p:sldId id="265" r:id="rId12"/>
    <p:sldId id="341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699"/>
    <p:restoredTop sz="66161"/>
  </p:normalViewPr>
  <p:slideViewPr>
    <p:cSldViewPr snapToGrid="0" snapToObjects="1">
      <p:cViewPr varScale="1">
        <p:scale>
          <a:sx n="74" d="100"/>
          <a:sy n="74" d="100"/>
        </p:scale>
        <p:origin x="156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4A93BA-CEE3-664A-869F-DF041098C962}" type="datetimeFigureOut">
              <a:rPr lang="en-US" smtClean="0"/>
              <a:t>11/2/2016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BCC576-0FFF-4444-9529-22F125407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6733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CC698C-EE43-DF41-9F96-A7AEAF7317DD}" type="datetimeFigureOut">
              <a:rPr lang="en-US" smtClean="0"/>
              <a:t>11/2/2016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A518E2-C214-0E45-A889-411D50F5B6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3098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44" name="Shape 14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84620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Good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A518E2-C214-0E45-A889-411D50F5B67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6115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A518E2-C214-0E45-A889-411D50F5B67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9670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US" baseline="0" dirty="0" smtClean="0"/>
              <a:t>Show shared folders in “my drive”</a:t>
            </a:r>
          </a:p>
          <a:p>
            <a:pPr marL="228600" indent="-228600">
              <a:buAutoNum type="arabicPeriod"/>
            </a:pPr>
            <a:r>
              <a:rPr lang="en-US" baseline="0" dirty="0" smtClean="0"/>
              <a:t>Show share window</a:t>
            </a:r>
          </a:p>
          <a:p>
            <a:pPr marL="685800" lvl="1" indent="-228600">
              <a:buAutoNum type="arabicPeriod"/>
            </a:pPr>
            <a:r>
              <a:rPr lang="en-US" baseline="0" dirty="0" smtClean="0"/>
              <a:t>Link</a:t>
            </a:r>
          </a:p>
          <a:p>
            <a:pPr marL="685800" lvl="1" indent="-228600">
              <a:buAutoNum type="arabicPeriod"/>
            </a:pPr>
            <a:r>
              <a:rPr lang="en-US" baseline="0" dirty="0" smtClean="0"/>
              <a:t>Invite via email (they will need a google account)</a:t>
            </a:r>
          </a:p>
          <a:p>
            <a:pPr marL="685800" lvl="1" indent="-228600">
              <a:buAutoNum type="arabicPeriod"/>
            </a:pPr>
            <a:r>
              <a:rPr lang="en-US" baseline="0" dirty="0" smtClean="0"/>
              <a:t>Edit vs View</a:t>
            </a:r>
          </a:p>
          <a:p>
            <a:pPr marL="228600" lvl="0" indent="-228600">
              <a:buAutoNum type="arabicPeriod"/>
            </a:pPr>
            <a:r>
              <a:rPr lang="en-US" baseline="0" dirty="0" smtClean="0"/>
              <a:t>Open document</a:t>
            </a:r>
          </a:p>
          <a:p>
            <a:pPr marL="228600" lvl="0" indent="-228600">
              <a:buAutoNum type="arabicPeriod"/>
            </a:pPr>
            <a:r>
              <a:rPr lang="en-US" baseline="0" dirty="0" smtClean="0"/>
              <a:t>Show change tracking vs. editing</a:t>
            </a:r>
          </a:p>
          <a:p>
            <a:pPr marL="228600" lvl="0" indent="-228600">
              <a:buAutoNum type="arabicPeriod"/>
            </a:pPr>
            <a:r>
              <a:rPr lang="en-US" baseline="0" dirty="0" smtClean="0"/>
              <a:t>Show revision history</a:t>
            </a:r>
          </a:p>
          <a:p>
            <a:pPr marL="228600" lvl="0" indent="-228600">
              <a:buAutoNum type="arabicPeriod"/>
            </a:pPr>
            <a:r>
              <a:rPr lang="en-US" baseline="0" dirty="0" smtClean="0"/>
              <a:t>Return to PPT to show screens for simultaneous editing and chat</a:t>
            </a:r>
          </a:p>
          <a:p>
            <a:pPr marL="228600" lvl="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A518E2-C214-0E45-A889-411D50F5B67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8811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A518E2-C214-0E45-A889-411D50F5B67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5981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A518E2-C214-0E45-A889-411D50F5B67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3641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A518E2-C214-0E45-A889-411D50F5B67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0920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US" dirty="0" smtClean="0"/>
              <a:t>Go to </a:t>
            </a:r>
            <a:r>
              <a:rPr lang="en-US" dirty="0" err="1" smtClean="0"/>
              <a:t>dataverse.harvard.edu</a:t>
            </a:r>
            <a:endParaRPr lang="en-US" dirty="0" smtClean="0"/>
          </a:p>
          <a:p>
            <a:pPr marL="685800" lvl="1" indent="-228600">
              <a:buAutoNum type="arabicPeriod"/>
            </a:pPr>
            <a:r>
              <a:rPr lang="en-US" dirty="0" smtClean="0"/>
              <a:t>Show search functions</a:t>
            </a:r>
            <a:endParaRPr lang="en-US" baseline="0" dirty="0" smtClean="0"/>
          </a:p>
          <a:p>
            <a:pPr marL="685800" lvl="1" indent="-228600">
              <a:buAutoNum type="arabicPeriod"/>
            </a:pPr>
            <a:r>
              <a:rPr lang="en-US" baseline="0" dirty="0" smtClean="0"/>
              <a:t>Select 2015, Herschel-Bat Photometry</a:t>
            </a:r>
          </a:p>
          <a:p>
            <a:pPr marL="685800" lvl="1" indent="-228600">
              <a:buAutoNum type="arabicPeriod"/>
            </a:pPr>
            <a:r>
              <a:rPr lang="en-US" baseline="0" dirty="0" smtClean="0"/>
              <a:t>Citation, DOI, Files, Metadata, Terms, Versions</a:t>
            </a:r>
            <a:endParaRPr lang="en-US" dirty="0" smtClean="0"/>
          </a:p>
          <a:p>
            <a:pPr marL="228600" indent="-228600">
              <a:buAutoNum type="arabicPeriod"/>
            </a:pPr>
            <a:r>
              <a:rPr lang="en-US" baseline="0" dirty="0" smtClean="0"/>
              <a:t>click sign up</a:t>
            </a:r>
          </a:p>
          <a:p>
            <a:pPr marL="228600" indent="-228600">
              <a:buAutoNum type="arabicPeriod"/>
            </a:pPr>
            <a:r>
              <a:rPr lang="en-US" baseline="0" dirty="0" smtClean="0"/>
              <a:t>Go to </a:t>
            </a:r>
            <a:r>
              <a:rPr lang="en-US" baseline="0" dirty="0" err="1" smtClean="0"/>
              <a:t>demo.dataverse.org</a:t>
            </a:r>
            <a:r>
              <a:rPr lang="en-US" baseline="0" dirty="0" smtClean="0"/>
              <a:t>, Log in and show dashboard (My Data), API</a:t>
            </a:r>
          </a:p>
          <a:p>
            <a:pPr marL="228600" indent="-228600">
              <a:buAutoNum type="arabicPeriod"/>
            </a:pPr>
            <a:r>
              <a:rPr lang="en-US" baseline="0" dirty="0" smtClean="0"/>
              <a:t>Show Create </a:t>
            </a:r>
            <a:r>
              <a:rPr lang="en-US" baseline="0" dirty="0" err="1" smtClean="0"/>
              <a:t>Dataverse</a:t>
            </a:r>
            <a:endParaRPr lang="en-US" baseline="0" dirty="0" smtClean="0"/>
          </a:p>
          <a:p>
            <a:pPr marL="228600" indent="-228600">
              <a:buAutoNum type="arabicPeriod"/>
            </a:pPr>
            <a:r>
              <a:rPr lang="en-US" baseline="0" dirty="0" smtClean="0"/>
              <a:t>Go to </a:t>
            </a:r>
            <a:r>
              <a:rPr lang="en-US" baseline="0" dirty="0" err="1" smtClean="0"/>
              <a:t>dataverse</a:t>
            </a:r>
            <a:endParaRPr lang="en-US" baseline="0" dirty="0" smtClean="0"/>
          </a:p>
          <a:p>
            <a:pPr marL="685800" lvl="1" indent="-228600">
              <a:buAutoNum type="arabicPeriod"/>
            </a:pPr>
            <a:r>
              <a:rPr lang="en-US" baseline="0" dirty="0" smtClean="0"/>
              <a:t>Permissions: Access, Roles, adding users &amp; groups (FOR SETTING UP COLLABORATORS)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US" baseline="0" dirty="0" smtClean="0"/>
              <a:t>Groups</a:t>
            </a:r>
          </a:p>
          <a:p>
            <a:pPr marL="685800" lvl="1" indent="-228600">
              <a:buAutoNum type="arabicPeriod"/>
            </a:pPr>
            <a:r>
              <a:rPr lang="en-US" baseline="0" dirty="0" smtClean="0"/>
              <a:t>Show Create Dataset</a:t>
            </a:r>
          </a:p>
          <a:p>
            <a:pPr marL="228600" lvl="0" indent="-228600">
              <a:buAutoNum type="arabicPeriod"/>
            </a:pPr>
            <a:r>
              <a:rPr lang="en-US" baseline="0" dirty="0" smtClean="0"/>
              <a:t>Go to data set</a:t>
            </a:r>
          </a:p>
          <a:p>
            <a:pPr marL="685800" lvl="1" indent="-228600">
              <a:buAutoNum type="arabicPeriod"/>
            </a:pPr>
            <a:r>
              <a:rPr lang="en-US" baseline="0" dirty="0" smtClean="0"/>
              <a:t>Metadata (settings)</a:t>
            </a:r>
          </a:p>
          <a:p>
            <a:pPr marL="685800" lvl="1" indent="-228600">
              <a:buAutoNum type="arabicPeriod"/>
            </a:pPr>
            <a:r>
              <a:rPr lang="en-US" baseline="0" dirty="0" smtClean="0"/>
              <a:t>Metadata Templates (from </a:t>
            </a:r>
            <a:r>
              <a:rPr lang="en-US" baseline="0" dirty="0" err="1" smtClean="0"/>
              <a:t>Dataverse</a:t>
            </a:r>
            <a:r>
              <a:rPr lang="en-US" baseline="0" dirty="0" smtClean="0"/>
              <a:t> menu)</a:t>
            </a:r>
          </a:p>
          <a:p>
            <a:pPr marL="685800" lvl="1" indent="-228600">
              <a:buAutoNum type="arabicPeriod"/>
            </a:pPr>
            <a:r>
              <a:rPr lang="en-US" baseline="0" dirty="0" smtClean="0"/>
              <a:t>Permissions: Roles, adding users &amp; groups</a:t>
            </a:r>
          </a:p>
          <a:p>
            <a:pPr marL="685800" lvl="1" indent="-228600">
              <a:buAutoNum type="arabicPeriod"/>
            </a:pPr>
            <a:r>
              <a:rPr lang="en-US" baseline="0" dirty="0" smtClean="0"/>
              <a:t>Private URL (for sharing unpublished data with those who do not have a </a:t>
            </a:r>
            <a:r>
              <a:rPr lang="en-US" baseline="0" dirty="0" err="1" smtClean="0"/>
              <a:t>dataverse</a:t>
            </a:r>
            <a:r>
              <a:rPr lang="en-US" baseline="0" dirty="0" smtClean="0"/>
              <a:t> account)</a:t>
            </a:r>
          </a:p>
          <a:p>
            <a:pPr marL="685800" lvl="1" indent="-228600">
              <a:buAutoNum type="arabicPeriod"/>
            </a:pPr>
            <a:r>
              <a:rPr lang="en-US" baseline="0" dirty="0" smtClean="0"/>
              <a:t>Files menu</a:t>
            </a:r>
          </a:p>
          <a:p>
            <a:pPr marL="1143000" lvl="2" indent="-228600">
              <a:buAutoNum type="arabicPeriod"/>
            </a:pPr>
            <a:r>
              <a:rPr lang="en-US" baseline="0" dirty="0" smtClean="0"/>
              <a:t>Metadata</a:t>
            </a:r>
          </a:p>
          <a:p>
            <a:pPr marL="1143000" lvl="2" indent="-228600">
              <a:buAutoNum type="arabicPeriod"/>
            </a:pPr>
            <a:r>
              <a:rPr lang="en-US" baseline="0" dirty="0" smtClean="0"/>
              <a:t>Restrict</a:t>
            </a:r>
          </a:p>
          <a:p>
            <a:pPr marL="1143000" lvl="2" indent="-228600">
              <a:buAutoNum type="arabicPeriod"/>
            </a:pPr>
            <a:r>
              <a:rPr lang="en-US" baseline="0" dirty="0" smtClean="0"/>
              <a:t>Tags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A518E2-C214-0E45-A889-411D50F5B67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9617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baseline="0" dirty="0" smtClean="0"/>
          </a:p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A518E2-C214-0E45-A889-411D50F5B67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3561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US" dirty="0" smtClean="0"/>
              <a:t>Go to </a:t>
            </a:r>
            <a:r>
              <a:rPr lang="en-US" dirty="0" err="1" smtClean="0"/>
              <a:t>osf.io</a:t>
            </a:r>
            <a:r>
              <a:rPr lang="en-US" baseline="0" dirty="0" smtClean="0"/>
              <a:t> and Browse Registry</a:t>
            </a:r>
          </a:p>
          <a:p>
            <a:pPr marL="228600" indent="-228600">
              <a:buAutoNum type="arabicPeriod"/>
            </a:pPr>
            <a:r>
              <a:rPr lang="en-US" baseline="0" dirty="0" smtClean="0"/>
              <a:t>Show filters on left</a:t>
            </a:r>
          </a:p>
          <a:p>
            <a:pPr marL="228600" indent="-228600">
              <a:buAutoNum type="arabicPeriod"/>
            </a:pPr>
            <a:r>
              <a:rPr lang="en-US" baseline="0" dirty="0" smtClean="0"/>
              <a:t>Registry search (*) vs. Global search</a:t>
            </a:r>
          </a:p>
          <a:p>
            <a:pPr marL="228600" indent="-228600">
              <a:buAutoNum type="arabicPeriod"/>
            </a:pPr>
            <a:r>
              <a:rPr lang="en-US" baseline="0" dirty="0" smtClean="0"/>
              <a:t>Search for Mathematics, select All, then Default Bayesian Hypothesis</a:t>
            </a:r>
          </a:p>
          <a:p>
            <a:pPr marL="228600" indent="-228600">
              <a:buAutoNum type="arabicPeriod"/>
            </a:pPr>
            <a:r>
              <a:rPr lang="en-US" baseline="0" dirty="0" smtClean="0"/>
              <a:t>Show Wiki, Files (including GitHub), Components, and Activity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US" baseline="0" dirty="0" smtClean="0"/>
              <a:t>Show sign up and then sign in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US" baseline="0" dirty="0" smtClean="0"/>
              <a:t>Return to Project</a:t>
            </a:r>
          </a:p>
          <a:p>
            <a:pPr marL="228600" indent="-228600">
              <a:buAutoNum type="arabicPeriod"/>
            </a:pPr>
            <a:r>
              <a:rPr lang="en-US" baseline="0" dirty="0" smtClean="0"/>
              <a:t>Show Bookmarks, Duplicate and Share</a:t>
            </a:r>
          </a:p>
          <a:p>
            <a:pPr marL="228600" indent="-228600">
              <a:buAutoNum type="arabicPeriod"/>
            </a:pPr>
            <a:r>
              <a:rPr lang="en-US" baseline="0" dirty="0" smtClean="0"/>
              <a:t>Return to Dashboard and click Create New Project</a:t>
            </a:r>
          </a:p>
          <a:p>
            <a:pPr marL="228600" indent="-228600">
              <a:buAutoNum type="arabicPeriod"/>
            </a:pPr>
            <a:r>
              <a:rPr lang="en-US" baseline="0" dirty="0" smtClean="0"/>
              <a:t>Return to Dashboard and select Data Analysis Elective</a:t>
            </a:r>
          </a:p>
          <a:p>
            <a:pPr marL="685800" lvl="1" indent="-228600">
              <a:buAutoNum type="arabicPeriod"/>
            </a:pPr>
            <a:r>
              <a:rPr lang="en-US" baseline="0" dirty="0" smtClean="0"/>
              <a:t>Settings</a:t>
            </a:r>
          </a:p>
          <a:p>
            <a:pPr marL="685800" lvl="1" indent="-228600">
              <a:buAutoNum type="arabicPeriod"/>
            </a:pPr>
            <a:r>
              <a:rPr lang="en-US" baseline="0" dirty="0" smtClean="0"/>
              <a:t>Contributors (FOR SETTING UP COLLABORATORS)</a:t>
            </a:r>
          </a:p>
          <a:p>
            <a:pPr marL="685800" lvl="1" indent="-228600">
              <a:buAutoNum type="arabicPeriod"/>
            </a:pPr>
            <a:r>
              <a:rPr lang="en-US" baseline="0" dirty="0" smtClean="0"/>
              <a:t>Wiki</a:t>
            </a:r>
          </a:p>
          <a:p>
            <a:pPr marL="685800" lvl="1" indent="-228600">
              <a:buAutoNum type="arabicPeriod"/>
            </a:pPr>
            <a:r>
              <a:rPr lang="en-US" baseline="0" dirty="0" smtClean="0"/>
              <a:t>Files</a:t>
            </a:r>
          </a:p>
          <a:p>
            <a:pPr marL="685800" lvl="1" indent="-228600">
              <a:buAutoNum type="arabicPeriod"/>
            </a:pPr>
            <a:r>
              <a:rPr lang="en-US" baseline="0" dirty="0" err="1" smtClean="0"/>
              <a:t>Dataverse</a:t>
            </a:r>
            <a:r>
              <a:rPr lang="en-US" baseline="0" dirty="0" smtClean="0"/>
              <a:t> entry (DOI doesn’t work because unpublished)</a:t>
            </a:r>
          </a:p>
          <a:p>
            <a:pPr marL="685800" lvl="1" indent="-228600">
              <a:buAutoNum type="arabicPeriod"/>
            </a:pPr>
            <a:r>
              <a:rPr lang="en-US" baseline="0" dirty="0" smtClean="0"/>
              <a:t>Citations</a:t>
            </a:r>
          </a:p>
          <a:p>
            <a:pPr marL="685800" lvl="1" indent="-228600">
              <a:buAutoNum type="arabicPeriod"/>
            </a:pPr>
            <a:r>
              <a:rPr lang="en-US" baseline="0" dirty="0" smtClean="0"/>
              <a:t>Components</a:t>
            </a:r>
          </a:p>
          <a:p>
            <a:pPr marL="685800" lvl="1" indent="-228600">
              <a:buAutoNum type="arabicPeriod"/>
            </a:pPr>
            <a:r>
              <a:rPr lang="en-US" baseline="0" dirty="0" smtClean="0"/>
              <a:t>Links</a:t>
            </a:r>
          </a:p>
          <a:p>
            <a:pPr marL="685800" lvl="1" indent="-228600">
              <a:buAutoNum type="arabicPeriod"/>
            </a:pPr>
            <a:r>
              <a:rPr lang="en-US" baseline="0" dirty="0" smtClean="0"/>
              <a:t>Forks</a:t>
            </a:r>
          </a:p>
          <a:p>
            <a:pPr marL="228600" indent="-228600">
              <a:buAutoNum type="arabicPeriod"/>
            </a:pPr>
            <a:r>
              <a:rPr lang="en-US" baseline="0" dirty="0" smtClean="0"/>
              <a:t>Return to Dashboard and select Account Menu</a:t>
            </a:r>
          </a:p>
          <a:p>
            <a:pPr marL="685800" lvl="1" indent="-228600">
              <a:buAutoNum type="arabicPeriod"/>
            </a:pPr>
            <a:r>
              <a:rPr lang="en-US" baseline="0" dirty="0" smtClean="0"/>
              <a:t>Profile, Social, Employment, Education</a:t>
            </a:r>
          </a:p>
          <a:p>
            <a:pPr marL="685800" lvl="1" indent="-228600">
              <a:buAutoNum type="arabicPeriod"/>
            </a:pPr>
            <a:r>
              <a:rPr lang="en-US" baseline="0" dirty="0" smtClean="0"/>
              <a:t>Account Settings (Two-Factor Authentication)</a:t>
            </a:r>
          </a:p>
          <a:p>
            <a:pPr marL="685800" lvl="1" indent="-228600">
              <a:buAutoNum type="arabicPeriod"/>
            </a:pPr>
            <a:r>
              <a:rPr lang="en-US" baseline="0" dirty="0" smtClean="0"/>
              <a:t>Configure add-on accounts</a:t>
            </a:r>
          </a:p>
          <a:p>
            <a:pPr marL="685800" lvl="1" indent="-228600">
              <a:buAutoNum type="arabicPeriod"/>
            </a:pPr>
            <a:r>
              <a:rPr lang="en-US" baseline="0" dirty="0" smtClean="0"/>
              <a:t>Notification (emails)</a:t>
            </a:r>
          </a:p>
          <a:p>
            <a:pPr marL="685800" lvl="1" indent="-228600">
              <a:buAutoNum type="arabicPeriod"/>
            </a:pPr>
            <a:r>
              <a:rPr lang="en-US" baseline="0" dirty="0" smtClean="0"/>
              <a:t>Developer Apps</a:t>
            </a:r>
          </a:p>
          <a:p>
            <a:pPr marL="685800" lvl="1" indent="-228600">
              <a:buAutoNum type="arabicPeriod"/>
            </a:pPr>
            <a:r>
              <a:rPr lang="en-US" baseline="0" dirty="0" smtClean="0"/>
              <a:t>Personal Access Tokens</a:t>
            </a:r>
          </a:p>
          <a:p>
            <a:pPr marL="685800" lvl="1" indent="-228600">
              <a:buAutoNum type="arabicPeriod"/>
            </a:pPr>
            <a:endParaRPr lang="en-US" baseline="0" dirty="0" smtClean="0"/>
          </a:p>
          <a:p>
            <a:pPr marL="685800" lvl="1" indent="-228600">
              <a:buAutoNum type="arabicPeriod"/>
            </a:pPr>
            <a:endParaRPr lang="en-US" baseline="0" dirty="0" smtClean="0"/>
          </a:p>
          <a:p>
            <a:pPr marL="228600" indent="-228600">
              <a:buAutoNum type="arabicPeriod"/>
            </a:pPr>
            <a:endParaRPr lang="is-IS" baseline="0" dirty="0" smtClean="0"/>
          </a:p>
          <a:p>
            <a:pPr marL="228600" indent="-228600">
              <a:buAutoNum type="arabicPeriod"/>
            </a:pPr>
            <a:endParaRPr lang="en-US" baseline="0" dirty="0" smtClean="0"/>
          </a:p>
          <a:p>
            <a:pPr marL="228600" indent="-228600">
              <a:buAutoNum type="arabicPeriod"/>
            </a:pPr>
            <a:endParaRPr lang="en-US" baseline="0" dirty="0" smtClean="0"/>
          </a:p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A518E2-C214-0E45-A889-411D50F5B67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203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A518E2-C214-0E45-A889-411D50F5B67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6889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A518E2-C214-0E45-A889-411D50F5B67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3366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6319" y="802299"/>
            <a:ext cx="5618515" cy="2541431"/>
          </a:xfrm>
        </p:spPr>
        <p:txBody>
          <a:bodyPr bIns="0" anchor="b">
            <a:normAutofit/>
          </a:bodyPr>
          <a:lstStyle>
            <a:lvl1pPr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96319" y="3531205"/>
            <a:ext cx="5618515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60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77B27-3CAF-5C40-8D2A-3E0F4C54FA19}" type="datetimeFigureOut">
              <a:rPr lang="en-US" smtClean="0"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96319" y="329308"/>
            <a:ext cx="3086292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4703" y="798973"/>
            <a:ext cx="802005" cy="503578"/>
          </a:xfrm>
        </p:spPr>
        <p:txBody>
          <a:bodyPr/>
          <a:lstStyle/>
          <a:p>
            <a:fld id="{BA7CBB0B-B5CC-4041-B15E-6C5C3ABAE66C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396319" y="3528542"/>
            <a:ext cx="561851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9338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77B27-3CAF-5C40-8D2A-3E0F4C54FA19}" type="datetimeFigureOut">
              <a:rPr lang="en-US" smtClean="0"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CBB0B-B5CC-4041-B15E-6C5C3ABAE66C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2092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756130"/>
            <a:ext cx="5617002" cy="1887950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2" y="3806196"/>
            <a:ext cx="5617002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77B27-3CAF-5C40-8D2A-3E0F4C54FA19}" type="datetimeFigureOut">
              <a:rPr lang="en-US" smtClean="0"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CBB0B-B5CC-4041-B15E-6C5C3ABAE66C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43491" y="3804985"/>
            <a:ext cx="561700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96256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890"/>
            <a:ext cx="6571343" cy="105930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3490" y="2013936"/>
            <a:ext cx="3125871" cy="34375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9182" y="2013936"/>
            <a:ext cx="3125652" cy="34375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77B27-3CAF-5C40-8D2A-3E0F4C54FA19}" type="datetimeFigureOut">
              <a:rPr lang="en-US" smtClean="0"/>
              <a:t>11/2/2016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CBB0B-B5CC-4041-B15E-6C5C3ABAE66C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3304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Straight Connector 35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164"/>
            <a:ext cx="6571344" cy="10563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9550"/>
            <a:ext cx="312576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3491" y="2824270"/>
            <a:ext cx="3125766" cy="264445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9182" y="2023004"/>
            <a:ext cx="31256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89182" y="2821491"/>
            <a:ext cx="3125652" cy="263737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77B27-3CAF-5C40-8D2A-3E0F4C54FA19}" type="datetimeFigureOut">
              <a:rPr lang="en-US" smtClean="0"/>
              <a:t>11/2/2016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CBB0B-B5CC-4041-B15E-6C5C3ABAE6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276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77B27-3CAF-5C40-8D2A-3E0F4C54FA19}" type="datetimeFigureOut">
              <a:rPr lang="en-US" smtClean="0"/>
              <a:t>11/2/2016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CBB0B-B5CC-4041-B15E-6C5C3ABAE6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888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77B27-3CAF-5C40-8D2A-3E0F4C54FA19}" type="datetimeFigureOut">
              <a:rPr lang="en-US" smtClean="0"/>
              <a:t>11/2/2016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CBB0B-B5CC-4041-B15E-6C5C3ABAE6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1686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042" y="798973"/>
            <a:ext cx="2425950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6656" y="798974"/>
            <a:ext cx="3828178" cy="4658826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9042" y="3205492"/>
            <a:ext cx="2427369" cy="2248181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77B27-3CAF-5C40-8D2A-3E0F4C54FA19}" type="datetimeFigureOut">
              <a:rPr lang="en-US" smtClean="0"/>
              <a:t>11/2/2016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CBB0B-B5CC-4041-B15E-6C5C3ABAE66C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1748" y="3205491"/>
            <a:ext cx="242327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662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4996501" y="482171"/>
            <a:ext cx="3511387" cy="5149101"/>
            <a:chOff x="6852919" y="583365"/>
            <a:chExt cx="4681849" cy="5181928"/>
          </a:xfrm>
        </p:grpSpPr>
        <p:sp>
          <p:nvSpPr>
            <p:cNvPr id="14" name="Rectangle 13"/>
            <p:cNvSpPr/>
            <p:nvPr/>
          </p:nvSpPr>
          <p:spPr>
            <a:xfrm>
              <a:off x="6852919" y="583365"/>
              <a:ext cx="4681849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7273787" y="915806"/>
              <a:ext cx="3844017" cy="4507918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148" y="1129513"/>
            <a:ext cx="3244935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40128" y="1122543"/>
            <a:ext cx="2234998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3492" y="3145992"/>
            <a:ext cx="3240286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36664" y="5469857"/>
            <a:ext cx="3252420" cy="320123"/>
          </a:xfrm>
        </p:spPr>
        <p:txBody>
          <a:bodyPr/>
          <a:lstStyle>
            <a:lvl1pPr algn="l">
              <a:defRPr/>
            </a:lvl1pPr>
          </a:lstStyle>
          <a:p>
            <a:fld id="{6D177B27-3CAF-5C40-8D2A-3E0F4C54FA19}" type="datetimeFigureOut">
              <a:rPr lang="en-US" smtClean="0"/>
              <a:t>11/2/2016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37530" y="318641"/>
            <a:ext cx="3251553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CBB0B-B5CC-4041-B15E-6C5C3ABAE66C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1281" y="3143605"/>
            <a:ext cx="324201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7114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77B27-3CAF-5C40-8D2A-3E0F4C54FA19}" type="datetimeFigureOut">
              <a:rPr lang="en-US" smtClean="0"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CBB0B-B5CC-4041-B15E-6C5C3ABAE6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19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8028" y="798974"/>
            <a:ext cx="1103027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3491" y="798974"/>
            <a:ext cx="5301095" cy="465988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77B27-3CAF-5C40-8D2A-3E0F4C54FA19}" type="datetimeFigureOut">
              <a:rPr lang="en-US" smtClean="0"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CBB0B-B5CC-4041-B15E-6C5C3ABAE66C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6918028" y="798974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7489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015734"/>
            <a:ext cx="9144000" cy="407952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1538" r="12500" b="-1538"/>
          <a:stretch/>
        </p:blipFill>
        <p:spPr>
          <a:xfrm>
            <a:off x="-1" y="6095253"/>
            <a:ext cx="9144001" cy="774727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6101127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3491" y="804520"/>
            <a:ext cx="6571343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5733"/>
            <a:ext cx="6571343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46542" y="330370"/>
            <a:ext cx="2368292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177B27-3CAF-5C40-8D2A-3E0F4C54FA19}" type="datetimeFigureOut">
              <a:rPr lang="en-US" smtClean="0"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3491" y="329308"/>
            <a:ext cx="403400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7725" y="798973"/>
            <a:ext cx="795746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BA7CBB0B-B5CC-4041-B15E-6C5C3ABAE6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564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Shape 1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2427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Shape 147" descr="OUWB_HTMK_Main-NO-Bottom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039039" y="870096"/>
            <a:ext cx="945000" cy="352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Shape 148" descr="OU-stacked-Sail_Libraries_2c_blk-gold WEB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93721" y="0"/>
            <a:ext cx="1548900" cy="774400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Shape 149"/>
          <p:cNvSpPr txBox="1"/>
          <p:nvPr/>
        </p:nvSpPr>
        <p:spPr>
          <a:xfrm>
            <a:off x="4733671" y="1891019"/>
            <a:ext cx="2057100" cy="12004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" sz="7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201</a:t>
            </a:r>
            <a:r>
              <a:rPr lang="en" sz="7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</a:p>
        </p:txBody>
      </p:sp>
      <p:sp>
        <p:nvSpPr>
          <p:cNvPr id="150" name="Shape 150"/>
          <p:cNvSpPr txBox="1"/>
          <p:nvPr/>
        </p:nvSpPr>
        <p:spPr>
          <a:xfrm>
            <a:off x="383524" y="4388733"/>
            <a:ext cx="8706900" cy="1108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 rtl="0">
              <a:spcBef>
                <a:spcPts val="0"/>
              </a:spcBef>
              <a:buSzPct val="25000"/>
              <a:buNone/>
            </a:pPr>
            <a:r>
              <a:rPr lang="en" sz="7200" b="1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</a:rPr>
              <a:t>“OPEN IN ACTION”</a:t>
            </a:r>
            <a:r>
              <a:rPr lang="en" sz="6000" b="1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362215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Collaborative tools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96319" y="3531205"/>
            <a:ext cx="5618515" cy="1040795"/>
          </a:xfrm>
        </p:spPr>
        <p:txBody>
          <a:bodyPr>
            <a:noAutofit/>
          </a:bodyPr>
          <a:lstStyle/>
          <a:p>
            <a:r>
              <a:rPr lang="en-US" sz="2100" dirty="0" smtClean="0"/>
              <a:t>For professional &amp; Research Projects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396319" y="4572000"/>
            <a:ext cx="56185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nstantia" charset="0"/>
                <a:ea typeface="Constantia" charset="0"/>
                <a:cs typeface="Constantia" charset="0"/>
              </a:rPr>
              <a:t>Keith </a:t>
            </a:r>
            <a:r>
              <a:rPr lang="en-US" dirty="0" err="1" smtClean="0">
                <a:latin typeface="Constantia" charset="0"/>
                <a:ea typeface="Constantia" charset="0"/>
                <a:cs typeface="Constantia" charset="0"/>
              </a:rPr>
              <a:t>Engwall</a:t>
            </a:r>
            <a:r>
              <a:rPr lang="en-US" dirty="0" smtClean="0">
                <a:latin typeface="Constantia" charset="0"/>
                <a:ea typeface="Constantia" charset="0"/>
                <a:cs typeface="Constantia" charset="0"/>
              </a:rPr>
              <a:t>, MSI, AHIP</a:t>
            </a:r>
          </a:p>
          <a:p>
            <a:r>
              <a:rPr lang="en-US" sz="1400" dirty="0" smtClean="0">
                <a:latin typeface="Constantia" charset="0"/>
                <a:ea typeface="Constantia" charset="0"/>
                <a:cs typeface="Constantia" charset="0"/>
              </a:rPr>
              <a:t>Assistant Professor, Web &amp; Emerging Technologies Librarian</a:t>
            </a:r>
          </a:p>
          <a:p>
            <a:r>
              <a:rPr lang="en-US" sz="1400" dirty="0" smtClean="0">
                <a:latin typeface="Constantia" charset="0"/>
                <a:ea typeface="Constantia" charset="0"/>
                <a:cs typeface="Constantia" charset="0"/>
              </a:rPr>
              <a:t>Oakland University William Beaumont School of Medicine</a:t>
            </a:r>
          </a:p>
          <a:p>
            <a:r>
              <a:rPr lang="en-US" sz="1400" dirty="0" err="1" smtClean="0">
                <a:latin typeface="Constantia" charset="0"/>
                <a:ea typeface="Constantia" charset="0"/>
                <a:cs typeface="Constantia" charset="0"/>
              </a:rPr>
              <a:t>engwall@oakland.edu</a:t>
            </a:r>
            <a:r>
              <a:rPr lang="en-US" sz="1400" dirty="0" smtClean="0">
                <a:latin typeface="Constantia" charset="0"/>
                <a:ea typeface="Constantia" charset="0"/>
                <a:cs typeface="Constantia" charset="0"/>
              </a:rPr>
              <a:t>, October 25, 2016</a:t>
            </a:r>
            <a:endParaRPr lang="en-US" sz="1400" dirty="0">
              <a:latin typeface="Constantia" charset="0"/>
              <a:ea typeface="Constantia" charset="0"/>
              <a:cs typeface="Constant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863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Objectives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Identify collaboration features of Google Drive (collaborative authoring)</a:t>
            </a:r>
          </a:p>
          <a:p>
            <a:r>
              <a:rPr lang="en-US" dirty="0" smtClean="0"/>
              <a:t>Identify features of the </a:t>
            </a:r>
            <a:r>
              <a:rPr lang="en-US" dirty="0" err="1" smtClean="0"/>
              <a:t>Dataverse</a:t>
            </a:r>
            <a:r>
              <a:rPr lang="en-US" dirty="0" smtClean="0"/>
              <a:t> Project </a:t>
            </a:r>
            <a:br>
              <a:rPr lang="en-US" dirty="0" smtClean="0"/>
            </a:br>
            <a:r>
              <a:rPr lang="en-US" dirty="0" smtClean="0"/>
              <a:t>(collaborative data management)</a:t>
            </a:r>
          </a:p>
          <a:p>
            <a:r>
              <a:rPr lang="en-US" dirty="0" smtClean="0"/>
              <a:t>Identify features of the Open Science Framework (collaborative project management)</a:t>
            </a:r>
          </a:p>
          <a:p>
            <a:r>
              <a:rPr lang="en-US" dirty="0" smtClean="0"/>
              <a:t>Discuss how access and data security impact collaborative research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843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AUTHORING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Google drive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Shared documents &amp; folders</a:t>
            </a:r>
          </a:p>
          <a:p>
            <a:r>
              <a:rPr lang="en-US" dirty="0" smtClean="0"/>
              <a:t>Access Control</a:t>
            </a:r>
          </a:p>
          <a:p>
            <a:r>
              <a:rPr lang="en-US" dirty="0" smtClean="0"/>
              <a:t>Simultaneous authoring</a:t>
            </a:r>
          </a:p>
          <a:p>
            <a:r>
              <a:rPr lang="en-US" dirty="0" smtClean="0"/>
              <a:t>Communication</a:t>
            </a:r>
          </a:p>
          <a:p>
            <a:r>
              <a:rPr lang="en-US" dirty="0" smtClean="0"/>
              <a:t>Change tracking</a:t>
            </a:r>
          </a:p>
          <a:p>
            <a:r>
              <a:rPr lang="en-US" dirty="0" smtClean="0"/>
              <a:t>Revision history</a:t>
            </a:r>
          </a:p>
          <a:p>
            <a:r>
              <a:rPr lang="en-US" dirty="0" smtClean="0"/>
              <a:t>https://</a:t>
            </a:r>
            <a:r>
              <a:rPr lang="en-US" dirty="0" err="1" smtClean="0"/>
              <a:t>drive.google.com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759593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13234"/>
            <a:ext cx="9144000" cy="4904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062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84948"/>
            <a:ext cx="9144000" cy="5488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290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Data Management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the </a:t>
            </a:r>
            <a:r>
              <a:rPr lang="en-US" dirty="0" err="1" smtClean="0"/>
              <a:t>Dataverse</a:t>
            </a:r>
            <a:r>
              <a:rPr lang="en-US" dirty="0" smtClean="0"/>
              <a:t> Project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Developed jointly by the Institute for Quantitative Social Science (IQSS) &amp; Harvard University Library</a:t>
            </a:r>
          </a:p>
          <a:p>
            <a:r>
              <a:rPr lang="en-US" dirty="0" smtClean="0"/>
              <a:t>Free and Open Source</a:t>
            </a:r>
          </a:p>
          <a:p>
            <a:r>
              <a:rPr lang="en-US" dirty="0" smtClean="0"/>
              <a:t>Actual data: 	https://</a:t>
            </a:r>
            <a:r>
              <a:rPr lang="en-US" dirty="0" err="1" smtClean="0"/>
              <a:t>dataverse.harvard.edu</a:t>
            </a:r>
            <a:endParaRPr lang="en-US" dirty="0"/>
          </a:p>
          <a:p>
            <a:r>
              <a:rPr lang="en-US" dirty="0" smtClean="0"/>
              <a:t>Testing: 		https://</a:t>
            </a:r>
            <a:r>
              <a:rPr lang="en-US" dirty="0" err="1" smtClean="0"/>
              <a:t>demo.dataverse.org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0209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Data Management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the </a:t>
            </a:r>
            <a:r>
              <a:rPr lang="en-US" dirty="0" err="1" smtClean="0"/>
              <a:t>Dataverse</a:t>
            </a:r>
            <a:r>
              <a:rPr lang="en-US" dirty="0" smtClean="0"/>
              <a:t> Project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Shared collections (“</a:t>
            </a:r>
            <a:r>
              <a:rPr lang="en-US" dirty="0" err="1" smtClean="0"/>
              <a:t>dataverses</a:t>
            </a:r>
            <a:r>
              <a:rPr lang="en-US" dirty="0" smtClean="0"/>
              <a:t>”), data sets, data files</a:t>
            </a:r>
          </a:p>
          <a:p>
            <a:r>
              <a:rPr lang="en-US" dirty="0" smtClean="0"/>
              <a:t>Access control to collections, data sets, data files</a:t>
            </a:r>
          </a:p>
          <a:p>
            <a:r>
              <a:rPr lang="en-US" dirty="0" smtClean="0"/>
              <a:t>Private until published</a:t>
            </a:r>
          </a:p>
          <a:p>
            <a:r>
              <a:rPr lang="en-US" dirty="0" smtClean="0"/>
              <a:t>Terms of access to published datasets</a:t>
            </a:r>
          </a:p>
          <a:p>
            <a:r>
              <a:rPr lang="en-US" dirty="0"/>
              <a:t>Robust description through </a:t>
            </a:r>
            <a:r>
              <a:rPr lang="en-US" dirty="0" smtClean="0"/>
              <a:t>metadata</a:t>
            </a:r>
          </a:p>
          <a:p>
            <a:r>
              <a:rPr lang="en-US" dirty="0" smtClean="0"/>
              <a:t>DOI assigned to data sets</a:t>
            </a:r>
          </a:p>
          <a:p>
            <a:r>
              <a:rPr lang="en-US" dirty="0" smtClean="0"/>
              <a:t>Individualized API token for integration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406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Project Management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Open Science framework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Developed by the Center for Open Science</a:t>
            </a:r>
          </a:p>
          <a:p>
            <a:r>
              <a:rPr lang="en-US" dirty="0" smtClean="0"/>
              <a:t>Free and Open Source</a:t>
            </a:r>
          </a:p>
          <a:p>
            <a:r>
              <a:rPr lang="en-US" dirty="0" smtClean="0"/>
              <a:t>3</a:t>
            </a:r>
            <a:r>
              <a:rPr lang="en-US" baseline="30000" dirty="0" smtClean="0"/>
              <a:t>rd</a:t>
            </a:r>
            <a:r>
              <a:rPr lang="en-US" dirty="0" smtClean="0"/>
              <a:t> party integration</a:t>
            </a:r>
          </a:p>
          <a:p>
            <a:r>
              <a:rPr lang="en-US" dirty="0" smtClean="0"/>
              <a:t>https://</a:t>
            </a:r>
            <a:r>
              <a:rPr lang="en-US" dirty="0" err="1" smtClean="0"/>
              <a:t>osf.io</a:t>
            </a:r>
            <a:endParaRPr lang="en-US" dirty="0"/>
          </a:p>
        </p:txBody>
      </p:sp>
      <p:pic>
        <p:nvPicPr>
          <p:cNvPr id="1028" name="Picture 4" descr="ttps://osf.io/static/img/front-page/dropbox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3346" y="2856364"/>
            <a:ext cx="979832" cy="2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endeley 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8802" y="3343527"/>
            <a:ext cx="1515605" cy="354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thub log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0110" y="2891630"/>
            <a:ext cx="727581" cy="197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gshare 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9609" y="3355005"/>
            <a:ext cx="1091106" cy="331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mazon S3 logo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6774" y="13430179"/>
            <a:ext cx="114298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ataverse logo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6935" y="9481091"/>
            <a:ext cx="367665" cy="131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ox logo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1629" y="3404878"/>
            <a:ext cx="675297" cy="23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mage result for aws  logo transparent background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2817" y="2786427"/>
            <a:ext cx="977898" cy="407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mage result for google drive logo transparent background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4233" y="2707707"/>
            <a:ext cx="1522181" cy="564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ataverse logo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7090" y="3296850"/>
            <a:ext cx="1251856" cy="448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4034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Project Management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Open Science framework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Collaborative Project Space</a:t>
            </a:r>
          </a:p>
          <a:p>
            <a:r>
              <a:rPr lang="en-US" dirty="0" smtClean="0"/>
              <a:t>Access control</a:t>
            </a:r>
          </a:p>
          <a:p>
            <a:r>
              <a:rPr lang="en-US" dirty="0" smtClean="0"/>
              <a:t>Private until published</a:t>
            </a:r>
          </a:p>
          <a:p>
            <a:r>
              <a:rPr lang="en-US" dirty="0" smtClean="0"/>
              <a:t>Markdown wiki for documentation</a:t>
            </a:r>
          </a:p>
          <a:p>
            <a:r>
              <a:rPr lang="en-US" dirty="0" smtClean="0"/>
              <a:t>Create snapshots (”registrations”)</a:t>
            </a:r>
          </a:p>
          <a:p>
            <a:r>
              <a:rPr lang="en-US" dirty="0" smtClean="0"/>
              <a:t>Sub-projects (”components”)</a:t>
            </a:r>
          </a:p>
          <a:p>
            <a:r>
              <a:rPr lang="en-US" dirty="0" smtClean="0"/>
              <a:t>Link to or fork off of existing projects</a:t>
            </a:r>
          </a:p>
        </p:txBody>
      </p:sp>
      <p:pic>
        <p:nvPicPr>
          <p:cNvPr id="1038" name="Picture 14" descr="mazon S3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6774" y="13430179"/>
            <a:ext cx="114298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ataverse 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6935" y="9481091"/>
            <a:ext cx="367665" cy="131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8448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Issues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Access</a:t>
            </a:r>
          </a:p>
          <a:p>
            <a:pPr lvl="1"/>
            <a:r>
              <a:rPr lang="en-US" dirty="0" smtClean="0"/>
              <a:t>Multiple accounts / passwords</a:t>
            </a:r>
          </a:p>
          <a:p>
            <a:pPr lvl="1"/>
            <a:r>
              <a:rPr lang="en-US" dirty="0" smtClean="0"/>
              <a:t>Familiarity</a:t>
            </a:r>
          </a:p>
          <a:p>
            <a:pPr lvl="1"/>
            <a:r>
              <a:rPr lang="en-US" dirty="0" smtClean="0"/>
              <a:t>Firewalls</a:t>
            </a:r>
          </a:p>
          <a:p>
            <a:r>
              <a:rPr lang="en-US" dirty="0" smtClean="0"/>
              <a:t>Data Sensitivity</a:t>
            </a:r>
          </a:p>
          <a:p>
            <a:pPr lvl="1"/>
            <a:r>
              <a:rPr lang="en-US" dirty="0" smtClean="0"/>
              <a:t>HIPAA, FERPA, CIPSEA, Privacy Act</a:t>
            </a:r>
          </a:p>
          <a:p>
            <a:pPr lvl="1"/>
            <a:r>
              <a:rPr lang="en-US" dirty="0" smtClean="0"/>
              <a:t>IRB, Institutional Recommendations</a:t>
            </a:r>
          </a:p>
          <a:p>
            <a:pPr lvl="1"/>
            <a:r>
              <a:rPr lang="en-US" dirty="0" smtClean="0"/>
              <a:t>Online solutions under development</a:t>
            </a:r>
          </a:p>
          <a:p>
            <a:pPr lvl="1"/>
            <a:r>
              <a:rPr lang="en-US" dirty="0" smtClean="0"/>
              <a:t>Limits access to collaborators</a:t>
            </a:r>
          </a:p>
        </p:txBody>
      </p:sp>
    </p:spTree>
    <p:extLst>
      <p:ext uri="{BB962C8B-B14F-4D97-AF65-F5344CB8AC3E}">
        <p14:creationId xmlns:p14="http://schemas.microsoft.com/office/powerpoint/2010/main" val="901741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Questions?</a:t>
            </a:r>
            <a:endParaRPr lang="en-US" b="1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420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6322</TotalTime>
  <Words>523</Words>
  <Application>Microsoft Office PowerPoint</Application>
  <PresentationFormat>On-screen Show (4:3)</PresentationFormat>
  <Paragraphs>130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Constantia</vt:lpstr>
      <vt:lpstr>Gill Sans MT</vt:lpstr>
      <vt:lpstr>Gallery</vt:lpstr>
      <vt:lpstr>PowerPoint Presentation</vt:lpstr>
      <vt:lpstr>Collaborative tools</vt:lpstr>
      <vt:lpstr>Objectives</vt:lpstr>
      <vt:lpstr>AUTHORING Google drive</vt:lpstr>
      <vt:lpstr>PowerPoint Presentation</vt:lpstr>
      <vt:lpstr>PowerPoint Presentation</vt:lpstr>
      <vt:lpstr>Data Management the Dataverse Project</vt:lpstr>
      <vt:lpstr>Data Management the Dataverse Project</vt:lpstr>
      <vt:lpstr>Project Management Open Science framework</vt:lpstr>
      <vt:lpstr>Project Management Open Science framework</vt:lpstr>
      <vt:lpstr>Issues</vt:lpstr>
      <vt:lpstr>Questions?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Julia E. Rodriguez</cp:lastModifiedBy>
  <cp:revision>59</cp:revision>
  <cp:lastPrinted>2016-10-22T15:59:54Z</cp:lastPrinted>
  <dcterms:created xsi:type="dcterms:W3CDTF">2016-10-11T12:00:04Z</dcterms:created>
  <dcterms:modified xsi:type="dcterms:W3CDTF">2016-11-02T13:55:56Z</dcterms:modified>
</cp:coreProperties>
</file>