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</p:sldIdLst>
  <p:sldSz cy="7772400" cx="10058400"/>
  <p:notesSz cx="6858000" cy="9144000"/>
  <p:embeddedFontLst>
    <p:embeddedFont>
      <p:font typeface="Book Antiqua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BookAntiqua-italic.fntdata"/><Relationship Id="rId20" Type="http://schemas.openxmlformats.org/officeDocument/2006/relationships/slide" Target="slides/slide16.xml"/><Relationship Id="rId41" Type="http://schemas.openxmlformats.org/officeDocument/2006/relationships/font" Target="fonts/BookAntiqua-boldItalic.fntdata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font" Target="fonts/BookAntiqua-bold.fntdata"/><Relationship Id="rId16" Type="http://schemas.openxmlformats.org/officeDocument/2006/relationships/slide" Target="slides/slide12.xml"/><Relationship Id="rId38" Type="http://schemas.openxmlformats.org/officeDocument/2006/relationships/font" Target="fonts/BookAntiqua-regular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0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1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2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3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4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5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6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7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8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9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20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1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2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3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7" name="Google Shape;267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4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25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26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7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8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0" name="Google Shape;310;p29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8" name="Google Shape;318;p30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1:notes"/>
          <p:cNvSpPr/>
          <p:nvPr>
            <p:ph idx="2" type="sldImg"/>
          </p:nvPr>
        </p:nvSpPr>
        <p:spPr>
          <a:xfrm>
            <a:off x="1431925" y="1143000"/>
            <a:ext cx="39942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6" name="Google Shape;326;p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7" name="Google Shape;327;p3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2:notes"/>
          <p:cNvSpPr/>
          <p:nvPr>
            <p:ph idx="2" type="sldImg"/>
          </p:nvPr>
        </p:nvSpPr>
        <p:spPr>
          <a:xfrm>
            <a:off x="1431925" y="1143000"/>
            <a:ext cx="39942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p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4" name="Google Shape;334;p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3:notes"/>
          <p:cNvSpPr/>
          <p:nvPr>
            <p:ph idx="2" type="sldImg"/>
          </p:nvPr>
        </p:nvSpPr>
        <p:spPr>
          <a:xfrm>
            <a:off x="1431925" y="1143000"/>
            <a:ext cx="39942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1" name="Google Shape;341;p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4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Kolata G. Scientific articles accepted (personal checks, too). The New York Times. 2013. https://archive.nytimes.com/www.nytimes.com/2013/04/08/health/for-scientists-an-exploding-world-of-pseudo-academia.html Accessed October 24, 2018. </a:t>
            </a:r>
            <a:endParaRPr/>
          </a:p>
        </p:txBody>
      </p:sp>
      <p:sp>
        <p:nvSpPr>
          <p:cNvPr id="116" name="Google Shape;116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Cartwright VA. Authors beware! The rise of the predatory publisher. Clinical &amp; Experimental Ophthalmology. 2016;44:666-68. </a:t>
            </a:r>
            <a:endParaRPr/>
          </a:p>
        </p:txBody>
      </p:sp>
      <p:sp>
        <p:nvSpPr>
          <p:cNvPr id="123" name="Google Shape;12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Brown C. Alleged predatory publisher buys medical journals. CMAJ. 2016;188(16):E398. </a:t>
            </a:r>
            <a:endParaRPr/>
          </a:p>
        </p:txBody>
      </p:sp>
      <p:sp>
        <p:nvSpPr>
          <p:cNvPr id="130" name="Google Shape;130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Kolata G. Many academic are eager to publish in worthless journals. The New York Times. 2017. https://www.nytimes.com/2017/10/30/science/predatory-journals-academics.html Accessed October 24, 2018. </a:t>
            </a:r>
            <a:endParaRPr/>
          </a:p>
        </p:txBody>
      </p:sp>
      <p:sp>
        <p:nvSpPr>
          <p:cNvPr id="137" name="Google Shape;137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9:notes"/>
          <p:cNvSpPr/>
          <p:nvPr>
            <p:ph idx="2" type="sldImg"/>
          </p:nvPr>
        </p:nvSpPr>
        <p:spPr>
          <a:xfrm>
            <a:off x="1431925" y="1143000"/>
            <a:ext cx="399415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Bhattacharyya D. When a journal is a scam: how some publications prey on scholarship as public good. Perspectives on History. https://www.historians.org/publications-and-directories/perspectives-on-history/october-2018/when-a-journal-is-a-scam-how-some-publications-prey-on-scholarship-as-public-good Accessed October 24, 2018. </a:t>
            </a:r>
            <a:endParaRPr/>
          </a:p>
        </p:txBody>
      </p:sp>
      <p:sp>
        <p:nvSpPr>
          <p:cNvPr id="144" name="Google Shape;144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257300" y="1271588"/>
            <a:ext cx="7543800" cy="27066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257300" y="4083050"/>
            <a:ext cx="7543800" cy="18764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463801" y="-147637"/>
            <a:ext cx="5130800" cy="90519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5107782" y="2496344"/>
            <a:ext cx="6632575" cy="226218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505619" y="308769"/>
            <a:ext cx="6632575" cy="66373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685800" y="1938338"/>
            <a:ext cx="8675688" cy="32321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685800" y="5200650"/>
            <a:ext cx="8675688" cy="17002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2" type="body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692150" y="414338"/>
            <a:ext cx="8675688" cy="1501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692150" y="1905000"/>
            <a:ext cx="4256088" cy="9334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692150" y="2838450"/>
            <a:ext cx="4256088" cy="4176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3" type="body"/>
          </p:nvPr>
        </p:nvSpPr>
        <p:spPr>
          <a:xfrm>
            <a:off x="5092700" y="1905000"/>
            <a:ext cx="4275138" cy="9334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4" type="body"/>
          </p:nvPr>
        </p:nvSpPr>
        <p:spPr>
          <a:xfrm>
            <a:off x="5092700" y="2838450"/>
            <a:ext cx="4275138" cy="41767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7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7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8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692150" y="517525"/>
            <a:ext cx="3244850" cy="181451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4276725" y="1119188"/>
            <a:ext cx="5091113" cy="55229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692150" y="2332038"/>
            <a:ext cx="32448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692150" y="517525"/>
            <a:ext cx="3244850" cy="181451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4276725" y="1119188"/>
            <a:ext cx="5091113" cy="55229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692150" y="2332038"/>
            <a:ext cx="32448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2.jpg"/><Relationship Id="rId5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jpg"/><Relationship Id="rId4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jpg"/><Relationship Id="rId4" Type="http://schemas.openxmlformats.org/officeDocument/2006/relationships/hyperlink" Target="http://journal-index.org/ISSN-validator" TargetMode="External"/><Relationship Id="rId5" Type="http://schemas.openxmlformats.org/officeDocument/2006/relationships/hyperlink" Target="https://www.historians.org/publications-and-directories/perspectives-on-history/october-2018/when-a-journal-is-a-scam-how-some-publications-prey-on-scholarship-as-public-good" TargetMode="External"/><Relationship Id="rId6" Type="http://schemas.openxmlformats.org/officeDocument/2006/relationships/hyperlink" Target="https://doaj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jpg"/><Relationship Id="rId4" Type="http://schemas.openxmlformats.org/officeDocument/2006/relationships/hyperlink" Target="https://scholarlyoa.files.wordpress.com/2015/01/criteria-2015.pdf" TargetMode="External"/><Relationship Id="rId5" Type="http://schemas.openxmlformats.org/officeDocument/2006/relationships/hyperlink" Target="http://crln.acrl.org/index.php/crlnews/article/view/9277/10342" TargetMode="External"/><Relationship Id="rId6" Type="http://schemas.openxmlformats.org/officeDocument/2006/relationships/hyperlink" Target="https://doaj.org/publishers" TargetMode="External"/><Relationship Id="rId7" Type="http://schemas.openxmlformats.org/officeDocument/2006/relationships/hyperlink" Target="https://bmcmedicine.biomedcentral.com/articles/10.1186/s12916-015-0469-2" TargetMode="Externa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9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.jpg"/><Relationship Id="rId4" Type="http://schemas.openxmlformats.org/officeDocument/2006/relationships/image" Target="../media/image15.jpg"/><Relationship Id="rId5" Type="http://schemas.openxmlformats.org/officeDocument/2006/relationships/image" Target="../media/image1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3.jpg"/><Relationship Id="rId4" Type="http://schemas.openxmlformats.org/officeDocument/2006/relationships/image" Target="../media/image21.jpg"/><Relationship Id="rId5" Type="http://schemas.openxmlformats.org/officeDocument/2006/relationships/image" Target="../media/image20.jpg"/><Relationship Id="rId6" Type="http://schemas.openxmlformats.org/officeDocument/2006/relationships/image" Target="../media/image18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3.jpg"/><Relationship Id="rId4" Type="http://schemas.openxmlformats.org/officeDocument/2006/relationships/image" Target="../media/image21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2.jpg"/><Relationship Id="rId4" Type="http://schemas.openxmlformats.org/officeDocument/2006/relationships/image" Target="../media/image25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7.jpg"/><Relationship Id="rId4" Type="http://schemas.openxmlformats.org/officeDocument/2006/relationships/image" Target="../media/image2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0058400" cy="777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20152" y="6428173"/>
            <a:ext cx="1591519" cy="883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40563" y="6322866"/>
            <a:ext cx="1094062" cy="1094062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3"/>
          <p:cNvSpPr txBox="1"/>
          <p:nvPr/>
        </p:nvSpPr>
        <p:spPr>
          <a:xfrm>
            <a:off x="1494000" y="5959875"/>
            <a:ext cx="70704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SPONSORED by Oakland University Libraries and OUWB School of Medicine 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152" name="Google Shape;15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13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2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5400"/>
              <a:t>Objectives</a:t>
            </a:r>
            <a:endParaRPr/>
          </a:p>
        </p:txBody>
      </p:sp>
      <p:sp>
        <p:nvSpPr>
          <p:cNvPr id="154" name="Google Shape;154;p22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Define predatory publishing and the implications on academia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/>
          </a:p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Identify appropriate resources for assessing the quality of publishers and journals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/>
          </a:p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Discuss personal experiences and lessons learned when encountering predatory journals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159" name="Google Shape;15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11150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3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Spectrum of ‘Authentic’ Publishing</a:t>
            </a:r>
            <a:endParaRPr/>
          </a:p>
        </p:txBody>
      </p:sp>
      <p:sp>
        <p:nvSpPr>
          <p:cNvPr id="161" name="Google Shape;161;p23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grpSp>
        <p:nvGrpSpPr>
          <p:cNvPr id="162" name="Google Shape;162;p23"/>
          <p:cNvGrpSpPr/>
          <p:nvPr/>
        </p:nvGrpSpPr>
        <p:grpSpPr>
          <a:xfrm>
            <a:off x="-308387" y="3983008"/>
            <a:ext cx="10629363" cy="1226465"/>
            <a:chOff x="4675" y="2108487"/>
            <a:chExt cx="10629363" cy="1226465"/>
          </a:xfrm>
        </p:grpSpPr>
        <p:sp>
          <p:nvSpPr>
            <p:cNvPr id="163" name="Google Shape;163;p23"/>
            <p:cNvSpPr/>
            <p:nvPr/>
          </p:nvSpPr>
          <p:spPr>
            <a:xfrm>
              <a:off x="4675" y="2108487"/>
              <a:ext cx="2044108" cy="1226465"/>
            </a:xfrm>
            <a:prstGeom prst="roundRect">
              <a:avLst>
                <a:gd fmla="val 10000" name="adj"/>
              </a:avLst>
            </a:prstGeom>
            <a:solidFill>
              <a:srgbClr val="3030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23"/>
            <p:cNvSpPr txBox="1"/>
            <p:nvPr/>
          </p:nvSpPr>
          <p:spPr>
            <a:xfrm>
              <a:off x="40597" y="2144409"/>
              <a:ext cx="1972264" cy="11546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b="0" i="0" lang="en-US" sz="2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Authentic</a:t>
              </a:r>
              <a:endParaRPr b="0" i="0" sz="2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23"/>
            <p:cNvSpPr/>
            <p:nvPr/>
          </p:nvSpPr>
          <p:spPr>
            <a:xfrm>
              <a:off x="2253194" y="2468251"/>
              <a:ext cx="433350" cy="506938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ABAB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23"/>
            <p:cNvSpPr txBox="1"/>
            <p:nvPr/>
          </p:nvSpPr>
          <p:spPr>
            <a:xfrm>
              <a:off x="2253194" y="2569639"/>
              <a:ext cx="303345" cy="3041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0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23"/>
            <p:cNvSpPr/>
            <p:nvPr/>
          </p:nvSpPr>
          <p:spPr>
            <a:xfrm>
              <a:off x="2866426" y="2108487"/>
              <a:ext cx="2044108" cy="1226465"/>
            </a:xfrm>
            <a:prstGeom prst="roundRect">
              <a:avLst>
                <a:gd fmla="val 10000" name="adj"/>
              </a:avLst>
            </a:prstGeom>
            <a:solidFill>
              <a:srgbClr val="3030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23"/>
            <p:cNvSpPr txBox="1"/>
            <p:nvPr/>
          </p:nvSpPr>
          <p:spPr>
            <a:xfrm>
              <a:off x="2902348" y="2144409"/>
              <a:ext cx="1972264" cy="11546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b="0" i="0" lang="en-US" sz="2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Possibly Predatory</a:t>
              </a:r>
              <a:endParaRPr/>
            </a:p>
          </p:txBody>
        </p:sp>
        <p:sp>
          <p:nvSpPr>
            <p:cNvPr id="169" name="Google Shape;169;p23"/>
            <p:cNvSpPr/>
            <p:nvPr/>
          </p:nvSpPr>
          <p:spPr>
            <a:xfrm>
              <a:off x="5114946" y="2468251"/>
              <a:ext cx="433350" cy="506938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ABAB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23"/>
            <p:cNvSpPr txBox="1"/>
            <p:nvPr/>
          </p:nvSpPr>
          <p:spPr>
            <a:xfrm>
              <a:off x="5114946" y="2569639"/>
              <a:ext cx="303345" cy="3041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0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23"/>
            <p:cNvSpPr/>
            <p:nvPr/>
          </p:nvSpPr>
          <p:spPr>
            <a:xfrm>
              <a:off x="5728178" y="2108487"/>
              <a:ext cx="2044108" cy="1226465"/>
            </a:xfrm>
            <a:prstGeom prst="roundRect">
              <a:avLst>
                <a:gd fmla="val 10000" name="adj"/>
              </a:avLst>
            </a:prstGeom>
            <a:solidFill>
              <a:srgbClr val="3030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23"/>
            <p:cNvSpPr txBox="1"/>
            <p:nvPr/>
          </p:nvSpPr>
          <p:spPr>
            <a:xfrm>
              <a:off x="5764100" y="2144409"/>
              <a:ext cx="1972264" cy="11546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b="0" i="0" lang="en-US" sz="2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Probably Predatory</a:t>
              </a:r>
              <a:endParaRPr/>
            </a:p>
          </p:txBody>
        </p:sp>
        <p:sp>
          <p:nvSpPr>
            <p:cNvPr id="173" name="Google Shape;173;p23"/>
            <p:cNvSpPr/>
            <p:nvPr/>
          </p:nvSpPr>
          <p:spPr>
            <a:xfrm>
              <a:off x="7976697" y="2468251"/>
              <a:ext cx="433350" cy="506938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ABAB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23"/>
            <p:cNvSpPr txBox="1"/>
            <p:nvPr/>
          </p:nvSpPr>
          <p:spPr>
            <a:xfrm>
              <a:off x="7976697" y="2569639"/>
              <a:ext cx="303345" cy="3041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0" sz="2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23"/>
            <p:cNvSpPr/>
            <p:nvPr/>
          </p:nvSpPr>
          <p:spPr>
            <a:xfrm>
              <a:off x="8589930" y="2108487"/>
              <a:ext cx="2044108" cy="1226465"/>
            </a:xfrm>
            <a:prstGeom prst="roundRect">
              <a:avLst>
                <a:gd fmla="val 10000" name="adj"/>
              </a:avLst>
            </a:prstGeom>
            <a:solidFill>
              <a:srgbClr val="3030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23"/>
            <p:cNvSpPr txBox="1"/>
            <p:nvPr/>
          </p:nvSpPr>
          <p:spPr>
            <a:xfrm>
              <a:off x="8625852" y="2144409"/>
              <a:ext cx="1972264" cy="11546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475" lIns="110475" spcFirstLastPara="1" rIns="110475" wrap="square" tIns="11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b="0" i="0" lang="en-US" sz="2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Confirmed Predatory</a:t>
              </a:r>
              <a:endParaRPr/>
            </a:p>
          </p:txBody>
        </p:sp>
      </p:grpSp>
      <p:sp>
        <p:nvSpPr>
          <p:cNvPr id="177" name="Google Shape;177;p23"/>
          <p:cNvSpPr txBox="1"/>
          <p:nvPr/>
        </p:nvSpPr>
        <p:spPr>
          <a:xfrm>
            <a:off x="170068" y="7282310"/>
            <a:ext cx="1823999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(Adapted from Beall 2015)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182" name="Google Shape;18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4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Defining Predatory</a:t>
            </a:r>
            <a:endParaRPr/>
          </a:p>
        </p:txBody>
      </p:sp>
      <p:sp>
        <p:nvSpPr>
          <p:cNvPr id="184" name="Google Shape;184;p24"/>
          <p:cNvSpPr txBox="1"/>
          <p:nvPr>
            <p:ph idx="1" type="body"/>
          </p:nvPr>
        </p:nvSpPr>
        <p:spPr>
          <a:xfrm>
            <a:off x="673913" y="1874519"/>
            <a:ext cx="8968740" cy="50817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lang="en-US" sz="2720"/>
              <a:t>Predatory = publishers/journals whose sole concern is collecting $$$$$ 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Unsolicited emails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Promise of rapid publishing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No or little peer review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No indexing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Unprofessional website</a:t>
            </a:r>
            <a:endParaRPr/>
          </a:p>
          <a:p>
            <a:pPr indent="-228600" lvl="0" marL="4572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2720"/>
          </a:p>
          <a:p>
            <a:pPr indent="-431800" lvl="0" marL="4572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lang="en-US" sz="2720"/>
              <a:t>Predatory publishing has skyrocketed in the last decade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Coincided with the push for open access (OA) publishing as scammers are taking advantage of the OA model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Stigmatized serious OA journals </a:t>
            </a:r>
            <a:endParaRPr/>
          </a:p>
        </p:txBody>
      </p:sp>
      <p:sp>
        <p:nvSpPr>
          <p:cNvPr id="185" name="Google Shape;185;p24"/>
          <p:cNvSpPr txBox="1"/>
          <p:nvPr/>
        </p:nvSpPr>
        <p:spPr>
          <a:xfrm>
            <a:off x="170067" y="7282309"/>
            <a:ext cx="2492670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(Shen &amp; Bjork 2015)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190" name="Google Shape;19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5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3870"/>
              <a:t>Why Discuss Predatory Publishers?</a:t>
            </a:r>
            <a:endParaRPr/>
          </a:p>
        </p:txBody>
      </p:sp>
      <p:sp>
        <p:nvSpPr>
          <p:cNvPr id="192" name="Google Shape;192;p25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b="1" lang="en-US" sz="2720"/>
              <a:t>Immense pressure (“publish or perish”)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increase ‘impact’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gain recognition in our field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promotion &amp; tenure</a:t>
            </a:r>
            <a:endParaRPr/>
          </a:p>
          <a:p>
            <a:pPr indent="0" lvl="1" marL="5080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380"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en-US" sz="2720"/>
              <a:t>Yet, </a:t>
            </a:r>
            <a:r>
              <a:rPr b="1" lang="en-US" sz="2720"/>
              <a:t>article acceptance rates are extremely low</a:t>
            </a:r>
            <a:r>
              <a:rPr lang="en-US" sz="2720"/>
              <a:t> and it may take years to be ‘recognized’</a:t>
            </a:r>
            <a:endParaRPr/>
          </a:p>
          <a:p>
            <a:pPr indent="-228600" lvl="0" marL="45720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2720"/>
          </a:p>
          <a:p>
            <a:pPr indent="-431800" lvl="0" marL="45720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b="1" lang="en-US" sz="2720"/>
              <a:t>Temptations to publish in predatory OA journals: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Lack of awareness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Lack of experience in selecting journals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Pressure to publish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6"/>
          <p:cNvSpPr txBox="1"/>
          <p:nvPr>
            <p:ph type="title"/>
          </p:nvPr>
        </p:nvSpPr>
        <p:spPr>
          <a:xfrm>
            <a:off x="1929186" y="1938338"/>
            <a:ext cx="7769984" cy="32321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Cambria"/>
                <a:ea typeface="Cambria"/>
                <a:cs typeface="Cambria"/>
                <a:sym typeface="Cambria"/>
              </a:rPr>
              <a:t>Checklist for Assessing </a:t>
            </a:r>
            <a:br>
              <a:rPr b="1" lang="en-US">
                <a:latin typeface="Cambria"/>
                <a:ea typeface="Cambria"/>
                <a:cs typeface="Cambria"/>
                <a:sym typeface="Cambria"/>
              </a:rPr>
            </a:br>
            <a:r>
              <a:rPr b="1" lang="en-US">
                <a:latin typeface="Cambria"/>
                <a:ea typeface="Cambria"/>
                <a:cs typeface="Cambria"/>
                <a:sym typeface="Cambria"/>
              </a:rPr>
              <a:t>Journal Authenticity </a:t>
            </a:r>
            <a:endParaRPr/>
          </a:p>
        </p:txBody>
      </p:sp>
      <p:sp>
        <p:nvSpPr>
          <p:cNvPr id="198" name="Google Shape;198;p26"/>
          <p:cNvSpPr txBox="1"/>
          <p:nvPr>
            <p:ph idx="1" type="body"/>
          </p:nvPr>
        </p:nvSpPr>
        <p:spPr>
          <a:xfrm>
            <a:off x="685799" y="5200650"/>
            <a:ext cx="9013371" cy="17002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descr="slide-3" id="199" name="Google Shape;19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929187" cy="7759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204" name="Google Shape;20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7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Checklist: First Contact</a:t>
            </a:r>
            <a:endParaRPr/>
          </a:p>
        </p:txBody>
      </p:sp>
      <p:sp>
        <p:nvSpPr>
          <p:cNvPr id="206" name="Google Shape;206;p27"/>
          <p:cNvSpPr txBox="1"/>
          <p:nvPr>
            <p:ph idx="1" type="body"/>
          </p:nvPr>
        </p:nvSpPr>
        <p:spPr>
          <a:xfrm>
            <a:off x="503237" y="1812925"/>
            <a:ext cx="474183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600">
                <a:latin typeface="Arial"/>
                <a:ea typeface="Arial"/>
                <a:cs typeface="Arial"/>
                <a:sym typeface="Arial"/>
              </a:rPr>
              <a:t>How did you first hear of the journal/publisher?</a:t>
            </a:r>
            <a:endParaRPr/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Did you get an email solicitation? </a:t>
            </a:r>
            <a:endParaRPr/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Did a colleague recommend it?</a:t>
            </a:r>
            <a:endParaRPr/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Did you search online?</a:t>
            </a:r>
            <a:endParaRPr/>
          </a:p>
          <a:p>
            <a:pPr indent="-2286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2286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07" name="Google Shape;207;p27"/>
          <p:cNvSpPr txBox="1"/>
          <p:nvPr/>
        </p:nvSpPr>
        <p:spPr>
          <a:xfrm>
            <a:off x="170067" y="7282310"/>
            <a:ext cx="2720090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(Beall 2015; Berger &amp; Cirasella 2015)</a:t>
            </a:r>
            <a:endParaRPr/>
          </a:p>
        </p:txBody>
      </p:sp>
      <p:pic>
        <p:nvPicPr>
          <p:cNvPr id="208" name="Google Shape;208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12615" y="2025339"/>
            <a:ext cx="4142548" cy="4427924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7"/>
          <p:cNvSpPr txBox="1"/>
          <p:nvPr/>
        </p:nvSpPr>
        <p:spPr>
          <a:xfrm>
            <a:off x="5245073" y="6453263"/>
            <a:ext cx="4142549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Image</a:t>
            </a:r>
            <a:r>
              <a:rPr b="1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Copyright, Paramount Pictures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214" name="Google Shape;214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56" y="-30186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8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Checklist: Editorial Board</a:t>
            </a:r>
            <a:endParaRPr/>
          </a:p>
        </p:txBody>
      </p:sp>
      <p:sp>
        <p:nvSpPr>
          <p:cNvPr id="216" name="Google Shape;216;p28"/>
          <p:cNvSpPr txBox="1"/>
          <p:nvPr>
            <p:ph idx="1" type="body"/>
          </p:nvPr>
        </p:nvSpPr>
        <p:spPr>
          <a:xfrm>
            <a:off x="673913" y="1874520"/>
            <a:ext cx="8968740" cy="48528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en-US" sz="2960">
                <a:solidFill>
                  <a:srgbClr val="FF9400"/>
                </a:solidFill>
              </a:rPr>
              <a:t>Editorial Board</a:t>
            </a:r>
            <a:endParaRPr/>
          </a:p>
          <a:p>
            <a:pPr indent="-431800" lvl="0" marL="45720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405"/>
              <a:t>Is an actual person identified as the editor?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Is their contact information and affiliation listed?</a:t>
            </a:r>
            <a:endParaRPr/>
          </a:p>
          <a:p>
            <a:pPr indent="0" lvl="1" marL="402336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590"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405"/>
              <a:t>Is an editorial board listed?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If so, what is the make-up of the editorial board?</a:t>
            </a:r>
            <a:endParaRPr/>
          </a:p>
          <a:p>
            <a:pPr indent="-387350" lvl="2" marL="13716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500"/>
              <a:buFont typeface="Arial"/>
              <a:buChar char="•"/>
            </a:pPr>
            <a:r>
              <a:rPr lang="en-US" sz="2645">
                <a:latin typeface="Arial"/>
                <a:ea typeface="Arial"/>
                <a:cs typeface="Arial"/>
                <a:sym typeface="Arial"/>
              </a:rPr>
              <a:t>How many members? </a:t>
            </a:r>
            <a:endParaRPr/>
          </a:p>
          <a:p>
            <a:pPr indent="-387350" lvl="2" marL="13716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500"/>
              <a:buFont typeface="Arial"/>
              <a:buChar char="•"/>
            </a:pPr>
            <a:r>
              <a:rPr lang="en-US" sz="2645">
                <a:latin typeface="Arial"/>
                <a:ea typeface="Arial"/>
                <a:cs typeface="Arial"/>
                <a:sym typeface="Arial"/>
              </a:rPr>
              <a:t>Are affiliations &amp; degrees included?</a:t>
            </a:r>
            <a:endParaRPr/>
          </a:p>
          <a:p>
            <a:pPr indent="0" lvl="2" marL="75438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500"/>
              <a:buNone/>
            </a:pPr>
            <a:r>
              <a:t/>
            </a:r>
            <a:endParaRPr sz="2312"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405"/>
              <a:t>What is the geographic diversity of the editorial board/staff?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Are they all from the same country or institution?</a:t>
            </a:r>
            <a:endParaRPr/>
          </a:p>
        </p:txBody>
      </p:sp>
      <p:sp>
        <p:nvSpPr>
          <p:cNvPr id="217" name="Google Shape;217;p28"/>
          <p:cNvSpPr txBox="1"/>
          <p:nvPr/>
        </p:nvSpPr>
        <p:spPr>
          <a:xfrm>
            <a:off x="170067" y="7282310"/>
            <a:ext cx="2720090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(Beall 2015; Berger &amp; Cirasella 2015)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222" name="Google Shape;222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13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9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Checklist: Contact Info</a:t>
            </a:r>
            <a:endParaRPr/>
          </a:p>
        </p:txBody>
      </p:sp>
      <p:sp>
        <p:nvSpPr>
          <p:cNvPr id="224" name="Google Shape;224;p29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en-US">
                <a:solidFill>
                  <a:srgbClr val="FF9400"/>
                </a:solidFill>
              </a:rPr>
              <a:t>Contact Information</a:t>
            </a:r>
            <a:endParaRPr/>
          </a:p>
          <a:p>
            <a:pPr indent="-431800" lvl="0" marL="457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600"/>
              <a:t>What type of contact information is provided?</a:t>
            </a:r>
            <a:endParaRPr/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Is it just an web form or email address?</a:t>
            </a:r>
            <a:endParaRPr/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Is the email address ‘official’?</a:t>
            </a:r>
            <a:endParaRPr/>
          </a:p>
          <a:p>
            <a:pPr indent="-38735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5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or is it a Yahoo, Gmail, or other?</a:t>
            </a:r>
            <a:endParaRPr/>
          </a:p>
          <a:p>
            <a:pPr indent="-2286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431800" lvl="0" marL="457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600"/>
              <a:t>Is a physical mailing address or location included?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25" name="Google Shape;225;p29"/>
          <p:cNvSpPr txBox="1"/>
          <p:nvPr/>
        </p:nvSpPr>
        <p:spPr>
          <a:xfrm>
            <a:off x="170067" y="7282310"/>
            <a:ext cx="2720090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(Beall 2015; Berger &amp; Cirasella 2015)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230" name="Google Shape;230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13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0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Checklist: Publication Process</a:t>
            </a:r>
            <a:endParaRPr/>
          </a:p>
        </p:txBody>
      </p:sp>
      <p:sp>
        <p:nvSpPr>
          <p:cNvPr id="232" name="Google Shape;232;p30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en-US">
                <a:solidFill>
                  <a:srgbClr val="FF9400"/>
                </a:solidFill>
              </a:rPr>
              <a:t>Publication Process</a:t>
            </a:r>
            <a:endParaRPr/>
          </a:p>
          <a:p>
            <a:pPr indent="-431800" lvl="0" marL="4572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600"/>
              <a:t>Are author fees explicitly stated?</a:t>
            </a:r>
            <a:endParaRPr/>
          </a:p>
          <a:p>
            <a:pPr indent="-4064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Hint: Look for specific $ amount</a:t>
            </a:r>
            <a:endParaRPr/>
          </a:p>
          <a:p>
            <a:pPr indent="-279400" lvl="1" marL="859536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Noto Sans Symbols"/>
              <a:buNone/>
            </a:pPr>
            <a:r>
              <a:t/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600"/>
              <a:t>What is the average time from submission to publication?</a:t>
            </a:r>
            <a:endParaRPr/>
          </a:p>
          <a:p>
            <a:pPr indent="-4064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Is the peer review process described? </a:t>
            </a:r>
            <a:endParaRPr/>
          </a:p>
          <a:p>
            <a:pPr indent="-4064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Does the journal boast ‘fast track publication’ and charge an additional fee?</a:t>
            </a:r>
            <a:endParaRPr/>
          </a:p>
          <a:p>
            <a:pPr indent="-2286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Noto Sans Symbols"/>
              <a:buNone/>
            </a:pPr>
            <a:r>
              <a:t/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600"/>
              <a:t>Does the journal require transfer of your copyright?</a:t>
            </a:r>
            <a:endParaRPr/>
          </a:p>
          <a:p>
            <a:pPr indent="-228600" lvl="0" marL="4572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33" name="Google Shape;233;p30"/>
          <p:cNvSpPr txBox="1"/>
          <p:nvPr/>
        </p:nvSpPr>
        <p:spPr>
          <a:xfrm>
            <a:off x="170067" y="7282310"/>
            <a:ext cx="2720090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(Beall 2015; Berger &amp; Cirasella 2015)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238" name="Google Shape;238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9017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1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Checklist: Journal Info</a:t>
            </a:r>
            <a:endParaRPr/>
          </a:p>
        </p:txBody>
      </p:sp>
      <p:sp>
        <p:nvSpPr>
          <p:cNvPr id="240" name="Google Shape;240;p31"/>
          <p:cNvSpPr txBox="1"/>
          <p:nvPr>
            <p:ph idx="1" type="body"/>
          </p:nvPr>
        </p:nvSpPr>
        <p:spPr>
          <a:xfrm>
            <a:off x="673913" y="1874520"/>
            <a:ext cx="8968740" cy="49018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en-US">
                <a:solidFill>
                  <a:srgbClr val="FF9400"/>
                </a:solidFill>
              </a:rPr>
              <a:t>Journal Information</a:t>
            </a:r>
            <a:endParaRPr/>
          </a:p>
          <a:p>
            <a:pPr indent="-431800" lvl="0" marL="4572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600"/>
              <a:t>Does the journal list an ISSN number?</a:t>
            </a:r>
            <a:endParaRPr/>
          </a:p>
          <a:p>
            <a:pPr indent="-4064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Verify at: </a:t>
            </a:r>
            <a:r>
              <a:rPr lang="en-US" sz="2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http://journal-index.org/ISSN-validator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-2286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Noto Sans Symbols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600"/>
              <a:t>What, if any, resources index the journal?</a:t>
            </a:r>
            <a:endParaRPr/>
          </a:p>
          <a:p>
            <a:pPr indent="-2286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Noto Sans Symbols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❑"/>
            </a:pPr>
            <a:r>
              <a:rPr b="1" lang="en-US" sz="2600"/>
              <a:t>Is the journal included in:</a:t>
            </a:r>
            <a:endParaRPr/>
          </a:p>
          <a:p>
            <a:pPr indent="-4064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Ulrich’s Periodical Directory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 (subscribed to by OU Libraries)?</a:t>
            </a:r>
            <a:endParaRPr/>
          </a:p>
          <a:p>
            <a:pPr indent="-4064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Directory of Open Access Journals (DOAJ) - </a:t>
            </a:r>
            <a:r>
              <a:rPr lang="en-US" sz="2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https://doaj.org/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  <a:p>
            <a:pPr indent="-2286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  <p:sp>
        <p:nvSpPr>
          <p:cNvPr id="241" name="Google Shape;241;p31"/>
          <p:cNvSpPr txBox="1"/>
          <p:nvPr/>
        </p:nvSpPr>
        <p:spPr>
          <a:xfrm>
            <a:off x="170067" y="7282310"/>
            <a:ext cx="2720090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(Beall 2015; Berger &amp; Cirasella 2015)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6" id="97" name="Google Shape;9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" y="0"/>
            <a:ext cx="10058403" cy="7754124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4"/>
          <p:cNvSpPr/>
          <p:nvPr/>
        </p:nvSpPr>
        <p:spPr>
          <a:xfrm>
            <a:off x="457200" y="685800"/>
            <a:ext cx="95007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1" lang="en-US" sz="3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*Open Access (OA)</a:t>
            </a:r>
            <a:r>
              <a:rPr b="1" i="1" lang="en-US" sz="3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 is free, immediate access to scholarly information online, along with the right to use and reuse that information. </a:t>
            </a:r>
            <a:r>
              <a:rPr b="0" i="1" lang="en-US" sz="3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(SPARC)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b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OA WEEK </a:t>
            </a:r>
            <a:r>
              <a:rPr b="0" i="0" lang="en-US" sz="3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is a global event to promote the potential benefits of Open Access and to help inspire wider participation in helping to make Open Access a new norm in scholarship and research</a:t>
            </a:r>
            <a:r>
              <a:rPr b="0" i="0" lang="en-US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246" name="Google Shape;246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56" y="33099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2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DOAJ Requirements for Inclusion</a:t>
            </a:r>
            <a:endParaRPr/>
          </a:p>
        </p:txBody>
      </p:sp>
      <p:sp>
        <p:nvSpPr>
          <p:cNvPr id="248" name="Google Shape;248;p32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720"/>
              <a:t>All content must be available for free without delay</a:t>
            </a:r>
            <a:endParaRPr/>
          </a:p>
          <a:p>
            <a:pPr indent="-228600" lvl="0" marL="4572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2720"/>
          </a:p>
          <a:p>
            <a:pPr indent="-431800" lvl="0" marL="4572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720"/>
              <a:t>Each published article must have its own unique URL</a:t>
            </a:r>
            <a:endParaRPr/>
          </a:p>
          <a:p>
            <a:pPr indent="-228600" lvl="0" marL="4572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2720"/>
          </a:p>
          <a:p>
            <a:pPr indent="-431800" lvl="0" marL="4572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720"/>
              <a:t>Journal must have an ISSN number</a:t>
            </a:r>
            <a:endParaRPr/>
          </a:p>
          <a:p>
            <a:pPr indent="-228600" lvl="0" marL="4572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2720"/>
          </a:p>
          <a:p>
            <a:pPr indent="-431800" lvl="0" marL="45720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720"/>
              <a:t>Journal homepage must include: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Links to current and past/archive issues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Search &amp; browse capabilities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About webpage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Editorial Board information</a:t>
            </a:r>
            <a:endParaRPr/>
          </a:p>
          <a:p>
            <a:pPr indent="-4064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380">
                <a:latin typeface="Arial"/>
                <a:ea typeface="Arial"/>
                <a:cs typeface="Arial"/>
                <a:sym typeface="Arial"/>
              </a:rPr>
              <a:t>Contact Us</a:t>
            </a:r>
            <a:endParaRPr/>
          </a:p>
          <a:p>
            <a:pPr indent="-228600" lvl="1" marL="9144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380"/>
          </a:p>
        </p:txBody>
      </p:sp>
      <p:sp>
        <p:nvSpPr>
          <p:cNvPr id="249" name="Google Shape;249;p32"/>
          <p:cNvSpPr txBox="1"/>
          <p:nvPr/>
        </p:nvSpPr>
        <p:spPr>
          <a:xfrm>
            <a:off x="170065" y="7282310"/>
            <a:ext cx="306299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(Directory of Open Access Journals 2016)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254" name="Google Shape;25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13" y="-30186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3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DOAJ Requirements cont.</a:t>
            </a:r>
            <a:endParaRPr/>
          </a:p>
        </p:txBody>
      </p:sp>
      <p:sp>
        <p:nvSpPr>
          <p:cNvPr id="256" name="Google Shape;256;p33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Editorial Board information must include:</a:t>
            </a:r>
            <a:endParaRPr/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Current Editor (name, affiliation, email)</a:t>
            </a:r>
            <a:endParaRPr/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Name of each editorial board member</a:t>
            </a:r>
            <a:endParaRPr/>
          </a:p>
          <a:p>
            <a:pPr indent="-2286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Clearly described peer review process and links to author guidelines on journal homepage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/>
          </a:p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/>
              <a:t>Disclosure of publishing fees</a:t>
            </a:r>
            <a:endParaRPr/>
          </a:p>
        </p:txBody>
      </p:sp>
      <p:sp>
        <p:nvSpPr>
          <p:cNvPr id="257" name="Google Shape;257;p33"/>
          <p:cNvSpPr txBox="1"/>
          <p:nvPr/>
        </p:nvSpPr>
        <p:spPr>
          <a:xfrm>
            <a:off x="170066" y="7282310"/>
            <a:ext cx="3030334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(Directory of Open Access Journals 2016)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creen Shot 2017-06-09 at 10.14.57 AM.png" id="262" name="Google Shape;262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1175" y="1348316"/>
            <a:ext cx="9301435" cy="374861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63" name="Google Shape;263;p34"/>
          <p:cNvSpPr/>
          <p:nvPr/>
        </p:nvSpPr>
        <p:spPr>
          <a:xfrm>
            <a:off x="2246841" y="3490385"/>
            <a:ext cx="1501776" cy="337608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4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269" name="Google Shape;269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13" y="-30186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35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solidFill>
                  <a:schemeClr val="accent4"/>
                </a:solidFill>
              </a:rPr>
              <a:t>Best Practices in Selecting Journals</a:t>
            </a:r>
            <a:endParaRPr/>
          </a:p>
        </p:txBody>
      </p:sp>
      <p:sp>
        <p:nvSpPr>
          <p:cNvPr id="271" name="Google Shape;271;p35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lang="en-US">
                <a:solidFill>
                  <a:srgbClr val="FF9400"/>
                </a:solidFill>
              </a:rPr>
              <a:t>Make a Journal List:</a:t>
            </a:r>
            <a:endParaRPr/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Check your manuscript reference list</a:t>
            </a:r>
            <a:endParaRPr/>
          </a:p>
          <a:p>
            <a:pPr indent="0" lvl="1" marL="5080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Re-do literature search to find similar articles</a:t>
            </a:r>
            <a:endParaRPr/>
          </a:p>
          <a:p>
            <a:pPr indent="0" lvl="1" marL="5080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Ask colleagues for advice</a:t>
            </a:r>
            <a:endParaRPr/>
          </a:p>
          <a:p>
            <a:pPr indent="0" lvl="0" marL="2540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4400">
              <a:solidFill>
                <a:schemeClr val="accent2"/>
              </a:solidFill>
            </a:endParaRPr>
          </a:p>
          <a:p>
            <a:pPr indent="0" lvl="0" marL="2540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b="1" lang="en-US" sz="4400">
                <a:solidFill>
                  <a:schemeClr val="accent2"/>
                </a:solidFill>
              </a:rPr>
              <a:t>Ask a Librarian!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276" name="Google Shape;27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13" y="-30186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6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solidFill>
                  <a:schemeClr val="accent4"/>
                </a:solidFill>
              </a:rPr>
              <a:t>Best Practices in Selecting Journals</a:t>
            </a:r>
            <a:endParaRPr/>
          </a:p>
        </p:txBody>
      </p:sp>
      <p:sp>
        <p:nvSpPr>
          <p:cNvPr id="278" name="Google Shape;278;p36"/>
          <p:cNvSpPr txBox="1"/>
          <p:nvPr>
            <p:ph idx="1" type="body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lang="en-US">
                <a:solidFill>
                  <a:srgbClr val="FF9400"/>
                </a:solidFill>
              </a:rPr>
              <a:t>Do Your Homework:</a:t>
            </a:r>
            <a:endParaRPr sz="800">
              <a:solidFill>
                <a:srgbClr val="FF9400"/>
              </a:solidFill>
            </a:endParaRPr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Verify journal indexing using Ulrich’s Periodical Directory and/or DOAJ</a:t>
            </a:r>
            <a:endParaRPr/>
          </a:p>
          <a:p>
            <a:pPr indent="0" lvl="1" marL="5080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2286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400">
              <a:latin typeface="Arial"/>
              <a:ea typeface="Arial"/>
              <a:cs typeface="Arial"/>
              <a:sym typeface="Arial"/>
            </a:endParaRPr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Review journal website for professionalism and key indicators of a quality</a:t>
            </a:r>
            <a:endParaRPr/>
          </a:p>
          <a:p>
            <a:pPr indent="0" lvl="1" marL="5080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406400" lvl="1" marL="9144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Read sample published articles from target journal</a:t>
            </a:r>
            <a:endParaRPr/>
          </a:p>
          <a:p>
            <a:pPr indent="0" lvl="0" marL="254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283" name="Google Shape;283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13" y="-30186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37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Summary</a:t>
            </a:r>
            <a:endParaRPr/>
          </a:p>
        </p:txBody>
      </p:sp>
      <p:sp>
        <p:nvSpPr>
          <p:cNvPr id="285" name="Google Shape;285;p37"/>
          <p:cNvSpPr txBox="1"/>
          <p:nvPr>
            <p:ph idx="1" type="body"/>
          </p:nvPr>
        </p:nvSpPr>
        <p:spPr>
          <a:xfrm>
            <a:off x="503238" y="1812925"/>
            <a:ext cx="9051925" cy="48001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960"/>
              <a:t>Predatory publishing is a genuine concern for scholars and you can take steps to protect yourself</a:t>
            </a:r>
            <a:endParaRPr/>
          </a:p>
          <a:p>
            <a:pPr indent="-228600" lvl="0" marL="4572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2960"/>
          </a:p>
          <a:p>
            <a:pPr indent="-431800" lvl="0" marL="4572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960"/>
              <a:t>Take the time to assess journals before submitting a manuscript or agreeing to be a reviewer or editor</a:t>
            </a:r>
            <a:endParaRPr/>
          </a:p>
          <a:p>
            <a:pPr indent="-4064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Use the checklist provided today as a starting point</a:t>
            </a:r>
            <a:endParaRPr/>
          </a:p>
          <a:p>
            <a:pPr indent="-228600" lvl="1" marL="9144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590"/>
          </a:p>
          <a:p>
            <a:pPr indent="-431800" lvl="0" marL="4572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960"/>
              <a:t>When in doubt, contact your librarian!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8"/>
          <p:cNvSpPr txBox="1"/>
          <p:nvPr/>
        </p:nvSpPr>
        <p:spPr>
          <a:xfrm>
            <a:off x="0" y="7415703"/>
            <a:ext cx="10058400" cy="227755"/>
          </a:xfrm>
          <a:prstGeom prst="rect">
            <a:avLst/>
          </a:prstGeom>
          <a:solidFill>
            <a:srgbClr val="A5A5A5">
              <a:alpha val="73725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80" u="sng" cap="none" strike="noStrike">
                <a:solidFill>
                  <a:srgbClr val="2F2B20"/>
                </a:solidFill>
                <a:latin typeface="Arial"/>
                <a:ea typeface="Arial"/>
                <a:cs typeface="Arial"/>
                <a:sym typeface="Arial"/>
              </a:rPr>
              <a:t>Photo Courtesy</a:t>
            </a:r>
            <a:r>
              <a:rPr b="0" i="0" lang="en-US" sz="880" u="none" cap="none" strike="noStrike">
                <a:solidFill>
                  <a:srgbClr val="2F2B20"/>
                </a:solidFill>
                <a:latin typeface="Arial"/>
                <a:ea typeface="Arial"/>
                <a:cs typeface="Arial"/>
                <a:sym typeface="Arial"/>
              </a:rPr>
              <a:t>: Question Question Mark Request Matter Requests by geralt, Pixabay, http://pixabay.com/en/question-question-mark-request-63916/ (public domain)</a:t>
            </a:r>
            <a:endParaRPr/>
          </a:p>
        </p:txBody>
      </p:sp>
      <p:pic>
        <p:nvPicPr>
          <p:cNvPr id="291" name="Google Shape;291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8800" y="728980"/>
            <a:ext cx="8940800" cy="6314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296" name="Google Shape;296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13" y="-30186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39"/>
          <p:cNvSpPr txBox="1"/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References</a:t>
            </a:r>
            <a:endParaRPr/>
          </a:p>
        </p:txBody>
      </p:sp>
      <p:sp>
        <p:nvSpPr>
          <p:cNvPr id="298" name="Google Shape;298;p39"/>
          <p:cNvSpPr txBox="1"/>
          <p:nvPr>
            <p:ph idx="1" type="body"/>
          </p:nvPr>
        </p:nvSpPr>
        <p:spPr>
          <a:xfrm>
            <a:off x="586423" y="1743890"/>
            <a:ext cx="8968740" cy="49181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220"/>
              <a:t>Beall J. Criteria for Determining Predatory Open-Access Publishers. 3e. </a:t>
            </a:r>
            <a:r>
              <a:rPr lang="en-US" sz="2220" u="sng">
                <a:solidFill>
                  <a:schemeClr val="hlink"/>
                </a:solidFill>
                <a:hlinkClick r:id="rId4"/>
              </a:rPr>
              <a:t>https://scholarlyoa.files.wordpress.com/2015/01/criteria-2015.pdf</a:t>
            </a:r>
            <a:r>
              <a:rPr lang="en-US" sz="2220"/>
              <a:t>. Accessed October 6, 2016.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2035"/>
          </a:p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035"/>
              <a:t>Berger M, Cirasella J. </a:t>
            </a:r>
            <a:r>
              <a:rPr lang="en-US" sz="2035" u="sng">
                <a:solidFill>
                  <a:schemeClr val="hlink"/>
                </a:solidFill>
                <a:hlinkClick r:id="rId5"/>
              </a:rPr>
              <a:t>Beyond Beall’s List: Better Understanding Predatory Publishers</a:t>
            </a:r>
            <a:r>
              <a:rPr lang="en-US" sz="2035"/>
              <a:t>. </a:t>
            </a:r>
            <a:r>
              <a:rPr i="1" lang="en-US" sz="2035"/>
              <a:t>College &amp; Research Libraries News</a:t>
            </a:r>
            <a:r>
              <a:rPr lang="en-US" sz="2035"/>
              <a:t>. 2015;76(3):132-135. 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2035"/>
          </a:p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035"/>
              <a:t>Directory of Open Access Journals (DOAJ). Information for Publishers. </a:t>
            </a:r>
            <a:r>
              <a:rPr lang="en-US" sz="2035" u="sng">
                <a:solidFill>
                  <a:schemeClr val="hlink"/>
                </a:solidFill>
                <a:hlinkClick r:id="rId6"/>
              </a:rPr>
              <a:t>https://doaj.org/publishers</a:t>
            </a:r>
            <a:r>
              <a:rPr lang="en-US" sz="2035"/>
              <a:t>. Accessed October 6, 2016. 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2035"/>
          </a:p>
          <a:p>
            <a: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2035"/>
              <a:t>Shen C, Bjork BC.</a:t>
            </a:r>
            <a:r>
              <a:rPr lang="en-US" sz="2035" u="sng">
                <a:solidFill>
                  <a:schemeClr val="hlink"/>
                </a:solidFill>
                <a:hlinkClick r:id="rId7"/>
              </a:rPr>
              <a:t>‘Predatory’ open access: a longitudinal study of article volumes and market characteristics</a:t>
            </a:r>
            <a:r>
              <a:rPr lang="en-US" sz="2035"/>
              <a:t>. </a:t>
            </a:r>
            <a:r>
              <a:rPr i="1" lang="en-US" sz="2035"/>
              <a:t>BMC Medicine</a:t>
            </a:r>
            <a:r>
              <a:rPr lang="en-US" sz="2035"/>
              <a:t>. 2015;13:230.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6" id="303" name="Google Shape;303;p40"/>
          <p:cNvPicPr preferRelativeResize="0"/>
          <p:nvPr/>
        </p:nvPicPr>
        <p:blipFill rotWithShape="1">
          <a:blip r:embed="rId3">
            <a:alphaModFix/>
          </a:blip>
          <a:srcRect b="21453" l="0" r="0" t="32008"/>
          <a:stretch/>
        </p:blipFill>
        <p:spPr>
          <a:xfrm>
            <a:off x="-3" y="-97970"/>
            <a:ext cx="10058403" cy="3608614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0"/>
          <p:cNvSpPr txBox="1"/>
          <p:nvPr>
            <p:ph type="ctrTitle"/>
          </p:nvPr>
        </p:nvSpPr>
        <p:spPr>
          <a:xfrm>
            <a:off x="620485" y="2153332"/>
            <a:ext cx="8768443" cy="13573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6600">
                <a:solidFill>
                  <a:schemeClr val="accent4"/>
                </a:solidFill>
                <a:latin typeface="Cambria"/>
                <a:ea typeface="Cambria"/>
                <a:cs typeface="Cambria"/>
                <a:sym typeface="Cambria"/>
              </a:rPr>
              <a:t>Stories from the Field</a:t>
            </a:r>
            <a:endParaRPr/>
          </a:p>
        </p:txBody>
      </p:sp>
      <p:sp>
        <p:nvSpPr>
          <p:cNvPr id="305" name="Google Shape;305;p40"/>
          <p:cNvSpPr txBox="1"/>
          <p:nvPr>
            <p:ph idx="1" type="subTitle"/>
          </p:nvPr>
        </p:nvSpPr>
        <p:spPr>
          <a:xfrm>
            <a:off x="1257300" y="3526974"/>
            <a:ext cx="7543800" cy="39841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>
                <a:latin typeface="Book Antiqua"/>
                <a:ea typeface="Book Antiqua"/>
                <a:cs typeface="Book Antiqua"/>
                <a:sym typeface="Book Antiqua"/>
              </a:rPr>
              <a:t>Inaya Hajj-Hussein, PhD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000">
                <a:latin typeface="Book Antiqua"/>
                <a:ea typeface="Book Antiqua"/>
                <a:cs typeface="Book Antiqua"/>
                <a:sym typeface="Book Antiqua"/>
              </a:rPr>
              <a:t>Assistant Professor, Foundational Medical Studies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000">
                <a:latin typeface="Book Antiqua"/>
                <a:ea typeface="Book Antiqua"/>
                <a:cs typeface="Book Antiqua"/>
                <a:sym typeface="Book Antiqua"/>
              </a:rPr>
              <a:t>Oakland University William Beaumont School of Medicine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2000"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>
                <a:latin typeface="Book Antiqua"/>
                <a:ea typeface="Book Antiqua"/>
                <a:cs typeface="Book Antiqua"/>
                <a:sym typeface="Book Antiqua"/>
              </a:rPr>
              <a:t>Julia Rodriguez, MLIS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000">
                <a:latin typeface="Book Antiqua"/>
                <a:ea typeface="Book Antiqua"/>
                <a:cs typeface="Book Antiqua"/>
                <a:sym typeface="Book Antiqua"/>
              </a:rPr>
              <a:t>Associate Professor, Health Sciences, Nursing &amp;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000">
                <a:latin typeface="Book Antiqua"/>
                <a:ea typeface="Book Antiqua"/>
                <a:cs typeface="Book Antiqua"/>
                <a:sym typeface="Book Antiqua"/>
              </a:rPr>
              <a:t>Scholarly Communications Librarian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000">
                <a:latin typeface="Book Antiqua"/>
                <a:ea typeface="Book Antiqua"/>
                <a:cs typeface="Book Antiqua"/>
                <a:sym typeface="Book Antiqua"/>
              </a:rPr>
              <a:t>OU Libraries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2000"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>
                <a:latin typeface="Book Antiqua"/>
                <a:ea typeface="Book Antiqua"/>
                <a:cs typeface="Book Antiqua"/>
                <a:sym typeface="Book Antiqua"/>
              </a:rPr>
              <a:t>Stephanie Swanberg, MSI, AHIP</a:t>
            </a:r>
            <a:endParaRPr/>
          </a:p>
        </p:txBody>
      </p:sp>
      <p:sp>
        <p:nvSpPr>
          <p:cNvPr id="306" name="Google Shape;306;p40"/>
          <p:cNvSpPr/>
          <p:nvPr/>
        </p:nvSpPr>
        <p:spPr>
          <a:xfrm>
            <a:off x="4912020" y="3732312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</a:t>
            </a:r>
            <a:endParaRPr/>
          </a:p>
        </p:txBody>
      </p:sp>
      <p:sp>
        <p:nvSpPr>
          <p:cNvPr id="307" name="Google Shape;307;p40"/>
          <p:cNvSpPr/>
          <p:nvPr/>
        </p:nvSpPr>
        <p:spPr>
          <a:xfrm>
            <a:off x="4912020" y="3732312"/>
            <a:ext cx="23436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4" id="312" name="Google Shape;312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0023287" cy="7743383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41"/>
          <p:cNvSpPr txBox="1"/>
          <p:nvPr/>
        </p:nvSpPr>
        <p:spPr>
          <a:xfrm>
            <a:off x="1391057" y="838200"/>
            <a:ext cx="7371944" cy="3416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t/>
            </a:r>
            <a:endParaRPr b="1" i="0" sz="5400" u="none" cap="none" strike="noStrike">
              <a:solidFill>
                <a:srgbClr val="F267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4" name="Google Shape;314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0750" y="566175"/>
            <a:ext cx="9474249" cy="5326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92975" y="2503700"/>
            <a:ext cx="6030301" cy="363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ide-3" id="103" name="Google Shape;10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929187" cy="775951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2133601" y="835818"/>
            <a:ext cx="7772400" cy="6097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OPEN =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Free to read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Widely available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Unlimited peer-review/ sharing/ collaborating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Free to use/reuse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Shorter publishing cycle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26724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F26724"/>
                </a:solidFill>
                <a:latin typeface="Arial"/>
                <a:ea typeface="Arial"/>
                <a:cs typeface="Arial"/>
                <a:sym typeface="Arial"/>
              </a:rPr>
              <a:t>Great Discoverability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ng stripe" id="320" name="Google Shape;320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931161" cy="7743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6600" y="1"/>
            <a:ext cx="8948901" cy="151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4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6600" y="5909850"/>
            <a:ext cx="9399624" cy="206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6600" y="1193075"/>
            <a:ext cx="9399625" cy="5037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oogle Shape;32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299875"/>
            <a:ext cx="10058401" cy="459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6550" y="4704925"/>
            <a:ext cx="9961849" cy="169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9753598" cy="5679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5340175"/>
            <a:ext cx="10058399" cy="224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Google Shape;343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9753600" cy="2680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2400" y="2985477"/>
            <a:ext cx="5355246" cy="4634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T backdrop6" id="109" name="Google Shape;109;p16"/>
          <p:cNvPicPr preferRelativeResize="0"/>
          <p:nvPr/>
        </p:nvPicPr>
        <p:blipFill rotWithShape="1">
          <a:blip r:embed="rId3">
            <a:alphaModFix/>
          </a:blip>
          <a:srcRect b="21453" l="0" r="0" t="32008"/>
          <a:stretch/>
        </p:blipFill>
        <p:spPr>
          <a:xfrm>
            <a:off x="-3" y="-97970"/>
            <a:ext cx="10058403" cy="360861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6"/>
          <p:cNvSpPr txBox="1"/>
          <p:nvPr>
            <p:ph type="ctrTitle"/>
          </p:nvPr>
        </p:nvSpPr>
        <p:spPr>
          <a:xfrm>
            <a:off x="620485" y="2153332"/>
            <a:ext cx="8768443" cy="13573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6600">
                <a:solidFill>
                  <a:schemeClr val="accent4"/>
                </a:solidFill>
                <a:latin typeface="Cambria"/>
                <a:ea typeface="Cambria"/>
                <a:cs typeface="Cambria"/>
                <a:sym typeface="Cambria"/>
              </a:rPr>
              <a:t>Stories from the Field</a:t>
            </a:r>
            <a:endParaRPr/>
          </a:p>
        </p:txBody>
      </p:sp>
      <p:sp>
        <p:nvSpPr>
          <p:cNvPr id="111" name="Google Shape;111;p16"/>
          <p:cNvSpPr txBox="1"/>
          <p:nvPr>
            <p:ph idx="1" type="subTitle"/>
          </p:nvPr>
        </p:nvSpPr>
        <p:spPr>
          <a:xfrm>
            <a:off x="1257300" y="3526974"/>
            <a:ext cx="7543800" cy="39841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Choosing Authentic Journals to Publish Your Work</a:t>
            </a:r>
            <a:endParaRPr sz="44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>
                <a:latin typeface="Book Antiqua"/>
                <a:ea typeface="Book Antiqua"/>
                <a:cs typeface="Book Antiqua"/>
                <a:sym typeface="Book Antiqua"/>
              </a:rPr>
              <a:t>Stephanie Swanberg, MSI, AHIP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000">
                <a:latin typeface="Book Antiqua"/>
                <a:ea typeface="Book Antiqua"/>
                <a:cs typeface="Book Antiqua"/>
                <a:sym typeface="Book Antiqua"/>
              </a:rPr>
              <a:t>Associate Professor, Information Literacy &amp; eLearning Librarian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000">
                <a:latin typeface="Book Antiqua"/>
                <a:ea typeface="Book Antiqua"/>
                <a:cs typeface="Book Antiqua"/>
                <a:sym typeface="Book Antiqua"/>
              </a:rPr>
              <a:t>Oakland University William Beaumont School of Medicine</a:t>
            </a:r>
            <a:endParaRPr/>
          </a:p>
        </p:txBody>
      </p:sp>
      <p:pic>
        <p:nvPicPr>
          <p:cNvPr descr="reative Commons License" id="112" name="Google Shape;112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0773" y="7298870"/>
            <a:ext cx="1106527" cy="3819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26767" y="0"/>
            <a:ext cx="5831633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 txBox="1"/>
          <p:nvPr/>
        </p:nvSpPr>
        <p:spPr>
          <a:xfrm>
            <a:off x="669472" y="1679547"/>
            <a:ext cx="3265714" cy="3416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2013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New York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234666"/>
            <a:ext cx="10058400" cy="5303067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8"/>
          <p:cNvSpPr txBox="1"/>
          <p:nvPr/>
        </p:nvSpPr>
        <p:spPr>
          <a:xfrm>
            <a:off x="0" y="226305"/>
            <a:ext cx="243295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2016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/>
          <p:nvPr/>
        </p:nvSpPr>
        <p:spPr>
          <a:xfrm>
            <a:off x="0" y="271816"/>
            <a:ext cx="1009105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2016 Canadian Medical Association Journal</a:t>
            </a:r>
            <a:endParaRPr/>
          </a:p>
        </p:txBody>
      </p:sp>
      <p:pic>
        <p:nvPicPr>
          <p:cNvPr id="133" name="Google Shape;13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502" y="1146747"/>
            <a:ext cx="9290051" cy="548265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4314" y="0"/>
            <a:ext cx="6564086" cy="760450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0" name="Google Shape;140;p20"/>
          <p:cNvSpPr txBox="1"/>
          <p:nvPr/>
        </p:nvSpPr>
        <p:spPr>
          <a:xfrm>
            <a:off x="228600" y="1728533"/>
            <a:ext cx="3265714" cy="3416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2017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New York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59604" y="298481"/>
            <a:ext cx="7124098" cy="729887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47" name="Google Shape;147;p21"/>
          <p:cNvSpPr txBox="1"/>
          <p:nvPr/>
        </p:nvSpPr>
        <p:spPr>
          <a:xfrm>
            <a:off x="114300" y="592395"/>
            <a:ext cx="2514600" cy="52014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2018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Perspectives on History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News Magazine of the American Historical Association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