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9"/>
  </p:notesMasterIdLst>
  <p:handoutMasterIdLst>
    <p:handoutMasterId r:id="rId30"/>
  </p:handoutMasterIdLst>
  <p:sldIdLst>
    <p:sldId id="286" r:id="rId2"/>
    <p:sldId id="259" r:id="rId3"/>
    <p:sldId id="260" r:id="rId4"/>
    <p:sldId id="261" r:id="rId5"/>
    <p:sldId id="262" r:id="rId6"/>
    <p:sldId id="263" r:id="rId7"/>
    <p:sldId id="264" r:id="rId8"/>
    <p:sldId id="267" r:id="rId9"/>
    <p:sldId id="285" r:id="rId10"/>
    <p:sldId id="269" r:id="rId11"/>
    <p:sldId id="278" r:id="rId12"/>
    <p:sldId id="272" r:id="rId13"/>
    <p:sldId id="271" r:id="rId14"/>
    <p:sldId id="266" r:id="rId15"/>
    <p:sldId id="270" r:id="rId16"/>
    <p:sldId id="273" r:id="rId17"/>
    <p:sldId id="279" r:id="rId18"/>
    <p:sldId id="277" r:id="rId19"/>
    <p:sldId id="280" r:id="rId20"/>
    <p:sldId id="284" r:id="rId21"/>
    <p:sldId id="282" r:id="rId22"/>
    <p:sldId id="274" r:id="rId23"/>
    <p:sldId id="275" r:id="rId24"/>
    <p:sldId id="283" r:id="rId25"/>
    <p:sldId id="281" r:id="rId26"/>
    <p:sldId id="265" r:id="rId27"/>
    <p:sldId id="257"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3"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1" d="100"/>
          <a:sy n="71" d="100"/>
        </p:scale>
        <p:origin x="1080"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0ADB45-9A21-D842-ABBA-F06271977CFC}" type="doc">
      <dgm:prSet loTypeId="urn:microsoft.com/office/officeart/2005/8/layout/vList5" loCatId="" qsTypeId="urn:microsoft.com/office/officeart/2005/8/quickstyle/simple4" qsCatId="simple" csTypeId="urn:microsoft.com/office/officeart/2005/8/colors/accent3_2" csCatId="accent3" phldr="1"/>
      <dgm:spPr/>
      <dgm:t>
        <a:bodyPr/>
        <a:lstStyle/>
        <a:p>
          <a:endParaRPr lang="en-US"/>
        </a:p>
      </dgm:t>
    </dgm:pt>
    <dgm:pt modelId="{DEA287DC-DF0A-7649-BBE6-A4066F489117}">
      <dgm:prSet phldrT="[Text]"/>
      <dgm:spPr/>
      <dgm:t>
        <a:bodyPr/>
        <a:lstStyle/>
        <a:p>
          <a:r>
            <a:rPr lang="en-US" b="0" dirty="0" smtClean="0"/>
            <a:t>Availability and Access</a:t>
          </a:r>
          <a:endParaRPr lang="en-US" b="0" dirty="0"/>
        </a:p>
      </dgm:t>
    </dgm:pt>
    <dgm:pt modelId="{C0882A0C-859A-C74A-A98C-55B505C6EA49}" type="parTrans" cxnId="{835C7618-F65B-A746-AF20-ABFE933C9A66}">
      <dgm:prSet/>
      <dgm:spPr/>
      <dgm:t>
        <a:bodyPr/>
        <a:lstStyle/>
        <a:p>
          <a:endParaRPr lang="en-US"/>
        </a:p>
      </dgm:t>
    </dgm:pt>
    <dgm:pt modelId="{5F390375-B619-1449-BBA4-2E592DA640DD}" type="sibTrans" cxnId="{835C7618-F65B-A746-AF20-ABFE933C9A66}">
      <dgm:prSet/>
      <dgm:spPr/>
      <dgm:t>
        <a:bodyPr/>
        <a:lstStyle/>
        <a:p>
          <a:endParaRPr lang="en-US"/>
        </a:p>
      </dgm:t>
    </dgm:pt>
    <dgm:pt modelId="{A59C2DE0-9C57-1B4D-A4CA-3814947399DD}">
      <dgm:prSet phldrT="[Text]"/>
      <dgm:spPr/>
      <dgm:t>
        <a:bodyPr/>
        <a:lstStyle/>
        <a:p>
          <a:r>
            <a:rPr lang="en-US" dirty="0" smtClean="0"/>
            <a:t>available as a whole</a:t>
          </a:r>
          <a:endParaRPr lang="en-US" dirty="0"/>
        </a:p>
      </dgm:t>
    </dgm:pt>
    <dgm:pt modelId="{A15C67DD-05CC-7D46-B1D5-A35E4AF11AFF}" type="parTrans" cxnId="{B0820A02-A516-6D44-A9ED-8C91E9418467}">
      <dgm:prSet/>
      <dgm:spPr/>
      <dgm:t>
        <a:bodyPr/>
        <a:lstStyle/>
        <a:p>
          <a:endParaRPr lang="en-US"/>
        </a:p>
      </dgm:t>
    </dgm:pt>
    <dgm:pt modelId="{360AA7B5-B5A7-AD41-97A8-57963E3A2C47}" type="sibTrans" cxnId="{B0820A02-A516-6D44-A9ED-8C91E9418467}">
      <dgm:prSet/>
      <dgm:spPr/>
      <dgm:t>
        <a:bodyPr/>
        <a:lstStyle/>
        <a:p>
          <a:endParaRPr lang="en-US"/>
        </a:p>
      </dgm:t>
    </dgm:pt>
    <dgm:pt modelId="{6661CBC8-5D3B-FB47-B87E-D318242B59EB}">
      <dgm:prSet phldrT="[Text]"/>
      <dgm:spPr/>
      <dgm:t>
        <a:bodyPr/>
        <a:lstStyle/>
        <a:p>
          <a:r>
            <a:rPr lang="en-US" b="0" dirty="0" smtClean="0"/>
            <a:t>Re-use and Redistribution</a:t>
          </a:r>
          <a:endParaRPr lang="en-US" b="0" dirty="0"/>
        </a:p>
      </dgm:t>
    </dgm:pt>
    <dgm:pt modelId="{6709BDDB-8907-FC42-9155-168881729E98}" type="parTrans" cxnId="{728A58E6-2D5D-E44E-AF98-A7517D70924E}">
      <dgm:prSet/>
      <dgm:spPr/>
      <dgm:t>
        <a:bodyPr/>
        <a:lstStyle/>
        <a:p>
          <a:endParaRPr lang="en-US"/>
        </a:p>
      </dgm:t>
    </dgm:pt>
    <dgm:pt modelId="{F8A7CBE1-A35C-5F48-B240-B22303CF35C9}" type="sibTrans" cxnId="{728A58E6-2D5D-E44E-AF98-A7517D70924E}">
      <dgm:prSet/>
      <dgm:spPr/>
      <dgm:t>
        <a:bodyPr/>
        <a:lstStyle/>
        <a:p>
          <a:endParaRPr lang="en-US"/>
        </a:p>
      </dgm:t>
    </dgm:pt>
    <dgm:pt modelId="{08D8AE6C-A907-CA41-868C-86CFB1173A02}">
      <dgm:prSet phldrT="[Text]"/>
      <dgm:spPr/>
      <dgm:t>
        <a:bodyPr/>
        <a:lstStyle/>
        <a:p>
          <a:r>
            <a:rPr lang="en-US" dirty="0" smtClean="0"/>
            <a:t>permit re-use and redistribution of data including the intermixing with other datasets</a:t>
          </a:r>
          <a:endParaRPr lang="en-US" dirty="0"/>
        </a:p>
      </dgm:t>
    </dgm:pt>
    <dgm:pt modelId="{7D2DFFC9-DBD8-E340-85FF-486728EBD115}" type="parTrans" cxnId="{FB4E1F7A-D7D0-2B49-8C59-C45F2D96591F}">
      <dgm:prSet/>
      <dgm:spPr/>
      <dgm:t>
        <a:bodyPr/>
        <a:lstStyle/>
        <a:p>
          <a:endParaRPr lang="en-US"/>
        </a:p>
      </dgm:t>
    </dgm:pt>
    <dgm:pt modelId="{F01D16E7-456E-8F42-B7E1-3FB03F746FCF}" type="sibTrans" cxnId="{FB4E1F7A-D7D0-2B49-8C59-C45F2D96591F}">
      <dgm:prSet/>
      <dgm:spPr/>
      <dgm:t>
        <a:bodyPr/>
        <a:lstStyle/>
        <a:p>
          <a:endParaRPr lang="en-US"/>
        </a:p>
      </dgm:t>
    </dgm:pt>
    <dgm:pt modelId="{CA3C37B1-55A8-324B-9789-8A86A23FAD37}">
      <dgm:prSet phldrT="[Text]"/>
      <dgm:spPr/>
      <dgm:t>
        <a:bodyPr/>
        <a:lstStyle/>
        <a:p>
          <a:r>
            <a:rPr lang="en-US" b="0" dirty="0" smtClean="0"/>
            <a:t>Universal Participation</a:t>
          </a:r>
          <a:endParaRPr lang="en-US" b="0" dirty="0"/>
        </a:p>
      </dgm:t>
    </dgm:pt>
    <dgm:pt modelId="{658F4929-88AF-6F4E-AD74-71A93052D23F}" type="parTrans" cxnId="{B31315B5-D321-CB4F-B879-73F4EEA3D8C6}">
      <dgm:prSet/>
      <dgm:spPr/>
      <dgm:t>
        <a:bodyPr/>
        <a:lstStyle/>
        <a:p>
          <a:endParaRPr lang="en-US"/>
        </a:p>
      </dgm:t>
    </dgm:pt>
    <dgm:pt modelId="{68B0E64C-8881-2047-A805-458037DF9BC7}" type="sibTrans" cxnId="{B31315B5-D321-CB4F-B879-73F4EEA3D8C6}">
      <dgm:prSet/>
      <dgm:spPr/>
      <dgm:t>
        <a:bodyPr/>
        <a:lstStyle/>
        <a:p>
          <a:endParaRPr lang="en-US"/>
        </a:p>
      </dgm:t>
    </dgm:pt>
    <dgm:pt modelId="{0430F26D-C171-5643-A174-76A21D872E2A}">
      <dgm:prSet phldrT="[Text]"/>
      <dgm:spPr/>
      <dgm:t>
        <a:bodyPr/>
        <a:lstStyle/>
        <a:p>
          <a:r>
            <a:rPr lang="en-US" dirty="0" smtClean="0"/>
            <a:t>everyone must be able to use, re-use and redistribute</a:t>
          </a:r>
          <a:endParaRPr lang="en-US" dirty="0"/>
        </a:p>
      </dgm:t>
    </dgm:pt>
    <dgm:pt modelId="{364C3E51-8DAB-0944-97FA-061FE99AA5CC}" type="parTrans" cxnId="{EDB1D9B0-FF62-9A4B-B6A2-E640D9339978}">
      <dgm:prSet/>
      <dgm:spPr/>
      <dgm:t>
        <a:bodyPr/>
        <a:lstStyle/>
        <a:p>
          <a:endParaRPr lang="en-US"/>
        </a:p>
      </dgm:t>
    </dgm:pt>
    <dgm:pt modelId="{8773B238-2B90-344F-B750-29497396927A}" type="sibTrans" cxnId="{EDB1D9B0-FF62-9A4B-B6A2-E640D9339978}">
      <dgm:prSet/>
      <dgm:spPr/>
      <dgm:t>
        <a:bodyPr/>
        <a:lstStyle/>
        <a:p>
          <a:endParaRPr lang="en-US"/>
        </a:p>
      </dgm:t>
    </dgm:pt>
    <dgm:pt modelId="{DE6CE5BC-7E12-BA45-999A-587B3AF23226}">
      <dgm:prSet phldrT="[Text]"/>
      <dgm:spPr/>
      <dgm:t>
        <a:bodyPr/>
        <a:lstStyle/>
        <a:p>
          <a:r>
            <a:rPr lang="en-US" dirty="0" smtClean="0"/>
            <a:t>including no restrictions on commercial use or for education purposes only </a:t>
          </a:r>
          <a:endParaRPr lang="en-US" dirty="0"/>
        </a:p>
      </dgm:t>
    </dgm:pt>
    <dgm:pt modelId="{244B5C85-8421-3F48-B514-E07D71A4A3E6}" type="parTrans" cxnId="{56D042D2-81F3-544A-8FAD-5853CF2CE8DD}">
      <dgm:prSet/>
      <dgm:spPr/>
      <dgm:t>
        <a:bodyPr/>
        <a:lstStyle/>
        <a:p>
          <a:endParaRPr lang="en-US"/>
        </a:p>
      </dgm:t>
    </dgm:pt>
    <dgm:pt modelId="{35FB226B-4412-8849-881A-2E9CD5580126}" type="sibTrans" cxnId="{56D042D2-81F3-544A-8FAD-5853CF2CE8DD}">
      <dgm:prSet/>
      <dgm:spPr/>
      <dgm:t>
        <a:bodyPr/>
        <a:lstStyle/>
        <a:p>
          <a:endParaRPr lang="en-US"/>
        </a:p>
      </dgm:t>
    </dgm:pt>
    <dgm:pt modelId="{7D465C89-AF8A-3248-A350-E323F074747C}">
      <dgm:prSet phldrT="[Text]"/>
      <dgm:spPr/>
      <dgm:t>
        <a:bodyPr/>
        <a:lstStyle/>
        <a:p>
          <a:r>
            <a:rPr lang="en-US" dirty="0" smtClean="0"/>
            <a:t>available in a convenient and modifiable form</a:t>
          </a:r>
          <a:endParaRPr lang="en-US" dirty="0"/>
        </a:p>
      </dgm:t>
    </dgm:pt>
    <dgm:pt modelId="{27BF9830-FD95-1A4B-88C8-D49A3A9B2680}" type="parTrans" cxnId="{31139DB5-457B-8F47-B7BE-564522F58CC9}">
      <dgm:prSet/>
      <dgm:spPr/>
      <dgm:t>
        <a:bodyPr/>
        <a:lstStyle/>
        <a:p>
          <a:endParaRPr lang="en-US"/>
        </a:p>
      </dgm:t>
    </dgm:pt>
    <dgm:pt modelId="{68952D25-9CF4-B94D-9B47-5C35BD3937A6}" type="sibTrans" cxnId="{31139DB5-457B-8F47-B7BE-564522F58CC9}">
      <dgm:prSet/>
      <dgm:spPr/>
      <dgm:t>
        <a:bodyPr/>
        <a:lstStyle/>
        <a:p>
          <a:endParaRPr lang="en-US"/>
        </a:p>
      </dgm:t>
    </dgm:pt>
    <dgm:pt modelId="{E8F4378D-FDBD-154E-AEF8-08BD9BD47066}">
      <dgm:prSet phldrT="[Text]"/>
      <dgm:spPr/>
      <dgm:t>
        <a:bodyPr/>
        <a:lstStyle/>
        <a:p>
          <a:r>
            <a:rPr lang="en-US" dirty="0" smtClean="0"/>
            <a:t>preferably by downloading over the internet</a:t>
          </a:r>
          <a:endParaRPr lang="en-US" dirty="0"/>
        </a:p>
      </dgm:t>
    </dgm:pt>
    <dgm:pt modelId="{6C4E352B-3810-4F42-BFD6-E19892CD53CB}" type="parTrans" cxnId="{526AA230-E4C7-424D-B5CC-BA51438FF2E5}">
      <dgm:prSet/>
      <dgm:spPr/>
      <dgm:t>
        <a:bodyPr/>
        <a:lstStyle/>
        <a:p>
          <a:endParaRPr lang="en-US"/>
        </a:p>
      </dgm:t>
    </dgm:pt>
    <dgm:pt modelId="{C6B90B11-5949-354C-BD3C-A7924EB2305E}" type="sibTrans" cxnId="{526AA230-E4C7-424D-B5CC-BA51438FF2E5}">
      <dgm:prSet/>
      <dgm:spPr/>
      <dgm:t>
        <a:bodyPr/>
        <a:lstStyle/>
        <a:p>
          <a:endParaRPr lang="en-US"/>
        </a:p>
      </dgm:t>
    </dgm:pt>
    <dgm:pt modelId="{714FDA22-7907-414C-9F73-400B0573E92B}" type="pres">
      <dgm:prSet presAssocID="{A80ADB45-9A21-D842-ABBA-F06271977CFC}" presName="Name0" presStyleCnt="0">
        <dgm:presLayoutVars>
          <dgm:dir/>
          <dgm:animLvl val="lvl"/>
          <dgm:resizeHandles val="exact"/>
        </dgm:presLayoutVars>
      </dgm:prSet>
      <dgm:spPr/>
      <dgm:t>
        <a:bodyPr/>
        <a:lstStyle/>
        <a:p>
          <a:endParaRPr lang="en-US"/>
        </a:p>
      </dgm:t>
    </dgm:pt>
    <dgm:pt modelId="{9992681A-CE08-0445-A690-7001E418B09D}" type="pres">
      <dgm:prSet presAssocID="{DEA287DC-DF0A-7649-BBE6-A4066F489117}" presName="linNode" presStyleCnt="0"/>
      <dgm:spPr/>
    </dgm:pt>
    <dgm:pt modelId="{F15A2211-18CF-D84B-952E-32C1C680FCB8}" type="pres">
      <dgm:prSet presAssocID="{DEA287DC-DF0A-7649-BBE6-A4066F489117}" presName="parentText" presStyleLbl="node1" presStyleIdx="0" presStyleCnt="3">
        <dgm:presLayoutVars>
          <dgm:chMax val="1"/>
          <dgm:bulletEnabled val="1"/>
        </dgm:presLayoutVars>
      </dgm:prSet>
      <dgm:spPr/>
      <dgm:t>
        <a:bodyPr/>
        <a:lstStyle/>
        <a:p>
          <a:endParaRPr lang="en-US"/>
        </a:p>
      </dgm:t>
    </dgm:pt>
    <dgm:pt modelId="{50BA2E38-F1EA-4C42-8954-0B318F70935B}" type="pres">
      <dgm:prSet presAssocID="{DEA287DC-DF0A-7649-BBE6-A4066F489117}" presName="descendantText" presStyleLbl="alignAccFollowNode1" presStyleIdx="0" presStyleCnt="3">
        <dgm:presLayoutVars>
          <dgm:bulletEnabled val="1"/>
        </dgm:presLayoutVars>
      </dgm:prSet>
      <dgm:spPr/>
      <dgm:t>
        <a:bodyPr/>
        <a:lstStyle/>
        <a:p>
          <a:endParaRPr lang="en-US"/>
        </a:p>
      </dgm:t>
    </dgm:pt>
    <dgm:pt modelId="{75707476-4AFA-CA41-BD2F-9136EB348D69}" type="pres">
      <dgm:prSet presAssocID="{5F390375-B619-1449-BBA4-2E592DA640DD}" presName="sp" presStyleCnt="0"/>
      <dgm:spPr/>
    </dgm:pt>
    <dgm:pt modelId="{5C2FF701-C0FD-EE42-B47C-A45EAEA63C6B}" type="pres">
      <dgm:prSet presAssocID="{6661CBC8-5D3B-FB47-B87E-D318242B59EB}" presName="linNode" presStyleCnt="0"/>
      <dgm:spPr/>
    </dgm:pt>
    <dgm:pt modelId="{A0388DA2-FD03-FD46-8815-74FF03A28568}" type="pres">
      <dgm:prSet presAssocID="{6661CBC8-5D3B-FB47-B87E-D318242B59EB}" presName="parentText" presStyleLbl="node1" presStyleIdx="1" presStyleCnt="3">
        <dgm:presLayoutVars>
          <dgm:chMax val="1"/>
          <dgm:bulletEnabled val="1"/>
        </dgm:presLayoutVars>
      </dgm:prSet>
      <dgm:spPr/>
      <dgm:t>
        <a:bodyPr/>
        <a:lstStyle/>
        <a:p>
          <a:endParaRPr lang="en-US"/>
        </a:p>
      </dgm:t>
    </dgm:pt>
    <dgm:pt modelId="{A26DBDFF-A390-BA4E-B3DC-77F449508073}" type="pres">
      <dgm:prSet presAssocID="{6661CBC8-5D3B-FB47-B87E-D318242B59EB}" presName="descendantText" presStyleLbl="alignAccFollowNode1" presStyleIdx="1" presStyleCnt="3">
        <dgm:presLayoutVars>
          <dgm:bulletEnabled val="1"/>
        </dgm:presLayoutVars>
      </dgm:prSet>
      <dgm:spPr/>
      <dgm:t>
        <a:bodyPr/>
        <a:lstStyle/>
        <a:p>
          <a:endParaRPr lang="en-US"/>
        </a:p>
      </dgm:t>
    </dgm:pt>
    <dgm:pt modelId="{0F3E77BB-B916-D441-BCA7-CDB009BD72CF}" type="pres">
      <dgm:prSet presAssocID="{F8A7CBE1-A35C-5F48-B240-B22303CF35C9}" presName="sp" presStyleCnt="0"/>
      <dgm:spPr/>
    </dgm:pt>
    <dgm:pt modelId="{DABF3D45-EFBF-2741-BDA2-C1474F0EE92F}" type="pres">
      <dgm:prSet presAssocID="{CA3C37B1-55A8-324B-9789-8A86A23FAD37}" presName="linNode" presStyleCnt="0"/>
      <dgm:spPr/>
    </dgm:pt>
    <dgm:pt modelId="{C457B989-059F-814C-B095-FECF5E5B8735}" type="pres">
      <dgm:prSet presAssocID="{CA3C37B1-55A8-324B-9789-8A86A23FAD37}" presName="parentText" presStyleLbl="node1" presStyleIdx="2" presStyleCnt="3">
        <dgm:presLayoutVars>
          <dgm:chMax val="1"/>
          <dgm:bulletEnabled val="1"/>
        </dgm:presLayoutVars>
      </dgm:prSet>
      <dgm:spPr/>
      <dgm:t>
        <a:bodyPr/>
        <a:lstStyle/>
        <a:p>
          <a:endParaRPr lang="en-US"/>
        </a:p>
      </dgm:t>
    </dgm:pt>
    <dgm:pt modelId="{A0FE2D61-FD4B-0E44-A6FD-29729E07E0D8}" type="pres">
      <dgm:prSet presAssocID="{CA3C37B1-55A8-324B-9789-8A86A23FAD37}" presName="descendantText" presStyleLbl="alignAccFollowNode1" presStyleIdx="2" presStyleCnt="3">
        <dgm:presLayoutVars>
          <dgm:bulletEnabled val="1"/>
        </dgm:presLayoutVars>
      </dgm:prSet>
      <dgm:spPr/>
      <dgm:t>
        <a:bodyPr/>
        <a:lstStyle/>
        <a:p>
          <a:endParaRPr lang="en-US"/>
        </a:p>
      </dgm:t>
    </dgm:pt>
  </dgm:ptLst>
  <dgm:cxnLst>
    <dgm:cxn modelId="{5EFAB4CB-7576-9743-8D7D-BB5F9CA54201}" type="presOf" srcId="{CA3C37B1-55A8-324B-9789-8A86A23FAD37}" destId="{C457B989-059F-814C-B095-FECF5E5B8735}" srcOrd="0" destOrd="0" presId="urn:microsoft.com/office/officeart/2005/8/layout/vList5"/>
    <dgm:cxn modelId="{56D042D2-81F3-544A-8FAD-5853CF2CE8DD}" srcId="{0430F26D-C171-5643-A174-76A21D872E2A}" destId="{DE6CE5BC-7E12-BA45-999A-587B3AF23226}" srcOrd="0" destOrd="0" parTransId="{244B5C85-8421-3F48-B514-E07D71A4A3E6}" sibTransId="{35FB226B-4412-8849-881A-2E9CD5580126}"/>
    <dgm:cxn modelId="{526AA230-E4C7-424D-B5CC-BA51438FF2E5}" srcId="{7D465C89-AF8A-3248-A350-E323F074747C}" destId="{E8F4378D-FDBD-154E-AEF8-08BD9BD47066}" srcOrd="0" destOrd="0" parTransId="{6C4E352B-3810-4F42-BFD6-E19892CD53CB}" sibTransId="{C6B90B11-5949-354C-BD3C-A7924EB2305E}"/>
    <dgm:cxn modelId="{F2E36980-99FB-5142-9922-7A188053E8AE}" type="presOf" srcId="{A59C2DE0-9C57-1B4D-A4CA-3814947399DD}" destId="{50BA2E38-F1EA-4C42-8954-0B318F70935B}" srcOrd="0" destOrd="0" presId="urn:microsoft.com/office/officeart/2005/8/layout/vList5"/>
    <dgm:cxn modelId="{A9E4AF18-0543-6A4F-BCF7-608B73FAAB40}" type="presOf" srcId="{0430F26D-C171-5643-A174-76A21D872E2A}" destId="{A0FE2D61-FD4B-0E44-A6FD-29729E07E0D8}" srcOrd="0" destOrd="0" presId="urn:microsoft.com/office/officeart/2005/8/layout/vList5"/>
    <dgm:cxn modelId="{FF605E31-9BF7-5842-91D7-649CFB6C82BA}" type="presOf" srcId="{DE6CE5BC-7E12-BA45-999A-587B3AF23226}" destId="{A0FE2D61-FD4B-0E44-A6FD-29729E07E0D8}" srcOrd="0" destOrd="1" presId="urn:microsoft.com/office/officeart/2005/8/layout/vList5"/>
    <dgm:cxn modelId="{835C7618-F65B-A746-AF20-ABFE933C9A66}" srcId="{A80ADB45-9A21-D842-ABBA-F06271977CFC}" destId="{DEA287DC-DF0A-7649-BBE6-A4066F489117}" srcOrd="0" destOrd="0" parTransId="{C0882A0C-859A-C74A-A98C-55B505C6EA49}" sibTransId="{5F390375-B619-1449-BBA4-2E592DA640DD}"/>
    <dgm:cxn modelId="{4C2C48A2-20C4-5A41-9196-8D9E54BEE1D7}" type="presOf" srcId="{DEA287DC-DF0A-7649-BBE6-A4066F489117}" destId="{F15A2211-18CF-D84B-952E-32C1C680FCB8}" srcOrd="0" destOrd="0" presId="urn:microsoft.com/office/officeart/2005/8/layout/vList5"/>
    <dgm:cxn modelId="{EDB1D9B0-FF62-9A4B-B6A2-E640D9339978}" srcId="{CA3C37B1-55A8-324B-9789-8A86A23FAD37}" destId="{0430F26D-C171-5643-A174-76A21D872E2A}" srcOrd="0" destOrd="0" parTransId="{364C3E51-8DAB-0944-97FA-061FE99AA5CC}" sibTransId="{8773B238-2B90-344F-B750-29497396927A}"/>
    <dgm:cxn modelId="{D3D890E5-A8FD-354E-BAEB-2C4CFFD2A884}" type="presOf" srcId="{E8F4378D-FDBD-154E-AEF8-08BD9BD47066}" destId="{50BA2E38-F1EA-4C42-8954-0B318F70935B}" srcOrd="0" destOrd="2" presId="urn:microsoft.com/office/officeart/2005/8/layout/vList5"/>
    <dgm:cxn modelId="{3C3D9653-6A1E-F146-8230-56F474CD4E00}" type="presOf" srcId="{A80ADB45-9A21-D842-ABBA-F06271977CFC}" destId="{714FDA22-7907-414C-9F73-400B0573E92B}" srcOrd="0" destOrd="0" presId="urn:microsoft.com/office/officeart/2005/8/layout/vList5"/>
    <dgm:cxn modelId="{31139DB5-457B-8F47-B7BE-564522F58CC9}" srcId="{DEA287DC-DF0A-7649-BBE6-A4066F489117}" destId="{7D465C89-AF8A-3248-A350-E323F074747C}" srcOrd="1" destOrd="0" parTransId="{27BF9830-FD95-1A4B-88C8-D49A3A9B2680}" sibTransId="{68952D25-9CF4-B94D-9B47-5C35BD3937A6}"/>
    <dgm:cxn modelId="{5E702362-513F-6C41-A405-F0AAC02D0576}" type="presOf" srcId="{7D465C89-AF8A-3248-A350-E323F074747C}" destId="{50BA2E38-F1EA-4C42-8954-0B318F70935B}" srcOrd="0" destOrd="1" presId="urn:microsoft.com/office/officeart/2005/8/layout/vList5"/>
    <dgm:cxn modelId="{B31315B5-D321-CB4F-B879-73F4EEA3D8C6}" srcId="{A80ADB45-9A21-D842-ABBA-F06271977CFC}" destId="{CA3C37B1-55A8-324B-9789-8A86A23FAD37}" srcOrd="2" destOrd="0" parTransId="{658F4929-88AF-6F4E-AD74-71A93052D23F}" sibTransId="{68B0E64C-8881-2047-A805-458037DF9BC7}"/>
    <dgm:cxn modelId="{60588CD4-CD79-3443-978C-701B0090FAC6}" type="presOf" srcId="{08D8AE6C-A907-CA41-868C-86CFB1173A02}" destId="{A26DBDFF-A390-BA4E-B3DC-77F449508073}" srcOrd="0" destOrd="0" presId="urn:microsoft.com/office/officeart/2005/8/layout/vList5"/>
    <dgm:cxn modelId="{AB00BB3B-5287-7642-8AEF-D6582AA3FCE2}" type="presOf" srcId="{6661CBC8-5D3B-FB47-B87E-D318242B59EB}" destId="{A0388DA2-FD03-FD46-8815-74FF03A28568}" srcOrd="0" destOrd="0" presId="urn:microsoft.com/office/officeart/2005/8/layout/vList5"/>
    <dgm:cxn modelId="{728A58E6-2D5D-E44E-AF98-A7517D70924E}" srcId="{A80ADB45-9A21-D842-ABBA-F06271977CFC}" destId="{6661CBC8-5D3B-FB47-B87E-D318242B59EB}" srcOrd="1" destOrd="0" parTransId="{6709BDDB-8907-FC42-9155-168881729E98}" sibTransId="{F8A7CBE1-A35C-5F48-B240-B22303CF35C9}"/>
    <dgm:cxn modelId="{B0820A02-A516-6D44-A9ED-8C91E9418467}" srcId="{DEA287DC-DF0A-7649-BBE6-A4066F489117}" destId="{A59C2DE0-9C57-1B4D-A4CA-3814947399DD}" srcOrd="0" destOrd="0" parTransId="{A15C67DD-05CC-7D46-B1D5-A35E4AF11AFF}" sibTransId="{360AA7B5-B5A7-AD41-97A8-57963E3A2C47}"/>
    <dgm:cxn modelId="{FB4E1F7A-D7D0-2B49-8C59-C45F2D96591F}" srcId="{6661CBC8-5D3B-FB47-B87E-D318242B59EB}" destId="{08D8AE6C-A907-CA41-868C-86CFB1173A02}" srcOrd="0" destOrd="0" parTransId="{7D2DFFC9-DBD8-E340-85FF-486728EBD115}" sibTransId="{F01D16E7-456E-8F42-B7E1-3FB03F746FCF}"/>
    <dgm:cxn modelId="{F1795017-25A1-FA4A-9BD1-7493FBAE08E8}" type="presParOf" srcId="{714FDA22-7907-414C-9F73-400B0573E92B}" destId="{9992681A-CE08-0445-A690-7001E418B09D}" srcOrd="0" destOrd="0" presId="urn:microsoft.com/office/officeart/2005/8/layout/vList5"/>
    <dgm:cxn modelId="{689B4CF9-9F1A-0246-B049-5E21BF4E8D08}" type="presParOf" srcId="{9992681A-CE08-0445-A690-7001E418B09D}" destId="{F15A2211-18CF-D84B-952E-32C1C680FCB8}" srcOrd="0" destOrd="0" presId="urn:microsoft.com/office/officeart/2005/8/layout/vList5"/>
    <dgm:cxn modelId="{7A513CDB-03C0-BF45-911C-881E83C9B22B}" type="presParOf" srcId="{9992681A-CE08-0445-A690-7001E418B09D}" destId="{50BA2E38-F1EA-4C42-8954-0B318F70935B}" srcOrd="1" destOrd="0" presId="urn:microsoft.com/office/officeart/2005/8/layout/vList5"/>
    <dgm:cxn modelId="{B3098271-9751-3843-9AC2-E30AD90D227F}" type="presParOf" srcId="{714FDA22-7907-414C-9F73-400B0573E92B}" destId="{75707476-4AFA-CA41-BD2F-9136EB348D69}" srcOrd="1" destOrd="0" presId="urn:microsoft.com/office/officeart/2005/8/layout/vList5"/>
    <dgm:cxn modelId="{60CB2623-EFEC-254D-B260-B140AC0D8118}" type="presParOf" srcId="{714FDA22-7907-414C-9F73-400B0573E92B}" destId="{5C2FF701-C0FD-EE42-B47C-A45EAEA63C6B}" srcOrd="2" destOrd="0" presId="urn:microsoft.com/office/officeart/2005/8/layout/vList5"/>
    <dgm:cxn modelId="{E07E1F6D-2824-7040-9654-5A5A20DF6685}" type="presParOf" srcId="{5C2FF701-C0FD-EE42-B47C-A45EAEA63C6B}" destId="{A0388DA2-FD03-FD46-8815-74FF03A28568}" srcOrd="0" destOrd="0" presId="urn:microsoft.com/office/officeart/2005/8/layout/vList5"/>
    <dgm:cxn modelId="{4CF30340-23CE-8742-A4F8-9D4DDA18542B}" type="presParOf" srcId="{5C2FF701-C0FD-EE42-B47C-A45EAEA63C6B}" destId="{A26DBDFF-A390-BA4E-B3DC-77F449508073}" srcOrd="1" destOrd="0" presId="urn:microsoft.com/office/officeart/2005/8/layout/vList5"/>
    <dgm:cxn modelId="{6679DD16-1657-A849-9A2A-5E994CC41913}" type="presParOf" srcId="{714FDA22-7907-414C-9F73-400B0573E92B}" destId="{0F3E77BB-B916-D441-BCA7-CDB009BD72CF}" srcOrd="3" destOrd="0" presId="urn:microsoft.com/office/officeart/2005/8/layout/vList5"/>
    <dgm:cxn modelId="{C2454AD5-4F32-6441-9EC4-890F416991DD}" type="presParOf" srcId="{714FDA22-7907-414C-9F73-400B0573E92B}" destId="{DABF3D45-EFBF-2741-BDA2-C1474F0EE92F}" srcOrd="4" destOrd="0" presId="urn:microsoft.com/office/officeart/2005/8/layout/vList5"/>
    <dgm:cxn modelId="{5DAFBD7B-2989-8A4A-8AC6-4FAE1E3A830C}" type="presParOf" srcId="{DABF3D45-EFBF-2741-BDA2-C1474F0EE92F}" destId="{C457B989-059F-814C-B095-FECF5E5B8735}" srcOrd="0" destOrd="0" presId="urn:microsoft.com/office/officeart/2005/8/layout/vList5"/>
    <dgm:cxn modelId="{759810AE-2D06-1040-AF1F-84A2E39EB72C}" type="presParOf" srcId="{DABF3D45-EFBF-2741-BDA2-C1474F0EE92F}" destId="{A0FE2D61-FD4B-0E44-A6FD-29729E07E0D8}"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FA3C55-B55B-1B47-AE79-3332C95655CC}" type="datetimeFigureOut">
              <a:rPr lang="en-US" smtClean="0"/>
              <a:t>10/16/2015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C5E4E13-97A6-8F4A-BED7-6A45F8044EAD}" type="slidenum">
              <a:rPr lang="en-US" smtClean="0"/>
              <a:t>‹#›</a:t>
            </a:fld>
            <a:endParaRPr lang="en-US"/>
          </a:p>
        </p:txBody>
      </p:sp>
    </p:spTree>
    <p:extLst>
      <p:ext uri="{BB962C8B-B14F-4D97-AF65-F5344CB8AC3E}">
        <p14:creationId xmlns:p14="http://schemas.microsoft.com/office/powerpoint/2010/main" val="14065390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EA144E-B270-6B44-9D66-97A51593273F}" type="datetimeFigureOut">
              <a:rPr lang="en-US" smtClean="0"/>
              <a:t>10/16/2015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0878F7-9514-C642-BC07-EFB2CD2D26A4}" type="slidenum">
              <a:rPr lang="en-US" smtClean="0"/>
              <a:t>‹#›</a:t>
            </a:fld>
            <a:endParaRPr lang="en-US"/>
          </a:p>
        </p:txBody>
      </p:sp>
    </p:spTree>
    <p:extLst>
      <p:ext uri="{BB962C8B-B14F-4D97-AF65-F5344CB8AC3E}">
        <p14:creationId xmlns:p14="http://schemas.microsoft.com/office/powerpoint/2010/main" val="392354668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Talk through</a:t>
            </a:r>
            <a:r>
              <a:rPr lang="en-US" baseline="0" dirty="0" smtClean="0"/>
              <a:t> survey results</a:t>
            </a:r>
            <a:endParaRPr lang="en-US" dirty="0"/>
          </a:p>
        </p:txBody>
      </p:sp>
      <p:sp>
        <p:nvSpPr>
          <p:cNvPr id="4" name="Slide Number Placeholder 3"/>
          <p:cNvSpPr>
            <a:spLocks noGrp="1"/>
          </p:cNvSpPr>
          <p:nvPr>
            <p:ph type="sldNum" sz="quarter" idx="10"/>
          </p:nvPr>
        </p:nvSpPr>
        <p:spPr/>
        <p:txBody>
          <a:bodyPr/>
          <a:lstStyle/>
          <a:p>
            <a:fld id="{801F3C14-7C1D-A340-9434-F98549BEBE9A}" type="slidenum">
              <a:rPr lang="en-US" smtClean="0"/>
              <a:pPr/>
              <a:t>3</a:t>
            </a:fld>
            <a:endParaRPr lang="en-US"/>
          </a:p>
        </p:txBody>
      </p:sp>
    </p:spTree>
    <p:extLst>
      <p:ext uri="{BB962C8B-B14F-4D97-AF65-F5344CB8AC3E}">
        <p14:creationId xmlns:p14="http://schemas.microsoft.com/office/powerpoint/2010/main" val="3179479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0878F7-9514-C642-BC07-EFB2CD2D26A4}" type="slidenum">
              <a:rPr lang="en-US" smtClean="0"/>
              <a:t>20</a:t>
            </a:fld>
            <a:endParaRPr lang="en-US"/>
          </a:p>
        </p:txBody>
      </p:sp>
    </p:spTree>
    <p:extLst>
      <p:ext uri="{BB962C8B-B14F-4D97-AF65-F5344CB8AC3E}">
        <p14:creationId xmlns:p14="http://schemas.microsoft.com/office/powerpoint/2010/main" val="1608955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84664B18-C1FF-0E4E-9A78-9E150A99D191}" type="datetimeFigureOut">
              <a:rPr lang="en-US" smtClean="0"/>
              <a:t>10/16/2015</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42B9620A-8DB5-BC48-9D30-6D901DA254B0}"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84664B18-C1FF-0E4E-9A78-9E150A99D191}" type="datetimeFigureOut">
              <a:rPr lang="en-US" smtClean="0"/>
              <a:t>10/16/2015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2B9620A-8DB5-BC48-9D30-6D901DA254B0}" type="slidenum">
              <a:rPr lang="en-US" smtClean="0"/>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84664B18-C1FF-0E4E-9A78-9E150A99D191}" type="datetimeFigureOut">
              <a:rPr lang="en-US" smtClean="0"/>
              <a:t>10/16/2015</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42B9620A-8DB5-BC48-9D30-6D901DA254B0}"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84664B18-C1FF-0E4E-9A78-9E150A99D191}" type="datetimeFigureOut">
              <a:rPr lang="en-US" smtClean="0"/>
              <a:t>10/16/2015</a:t>
            </a:fld>
            <a:endParaRPr lang="en-US"/>
          </a:p>
        </p:txBody>
      </p:sp>
      <p:sp>
        <p:nvSpPr>
          <p:cNvPr id="10" name="Slide Number Placeholder 9"/>
          <p:cNvSpPr>
            <a:spLocks noGrp="1"/>
          </p:cNvSpPr>
          <p:nvPr>
            <p:ph type="sldNum" sz="quarter" idx="16"/>
          </p:nvPr>
        </p:nvSpPr>
        <p:spPr/>
        <p:txBody>
          <a:bodyPr rtlCol="0"/>
          <a:lstStyle/>
          <a:p>
            <a:fld id="{42B9620A-8DB5-BC48-9D30-6D901DA254B0}" type="slidenum">
              <a:rPr lang="en-US" smtClean="0"/>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84664B18-C1FF-0E4E-9A78-9E150A99D191}" type="datetimeFigureOut">
              <a:rPr lang="en-US" smtClean="0"/>
              <a:t>10/16/2015</a:t>
            </a:fld>
            <a:endParaRPr lang="en-US"/>
          </a:p>
        </p:txBody>
      </p:sp>
      <p:sp>
        <p:nvSpPr>
          <p:cNvPr id="12" name="Slide Number Placeholder 11"/>
          <p:cNvSpPr>
            <a:spLocks noGrp="1"/>
          </p:cNvSpPr>
          <p:nvPr>
            <p:ph type="sldNum" sz="quarter" idx="16"/>
          </p:nvPr>
        </p:nvSpPr>
        <p:spPr/>
        <p:txBody>
          <a:bodyPr rtlCol="0"/>
          <a:lstStyle/>
          <a:p>
            <a:fld id="{42B9620A-8DB5-BC48-9D30-6D901DA254B0}" type="slidenum">
              <a:rPr lang="en-US" smtClean="0"/>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4664B18-C1FF-0E4E-9A78-9E150A99D191}" type="datetimeFigureOut">
              <a:rPr lang="en-US" smtClean="0"/>
              <a:t>10/16/2015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42B9620A-8DB5-BC48-9D30-6D901DA254B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64B18-C1FF-0E4E-9A78-9E150A99D191}" type="datetimeFigureOut">
              <a:rPr lang="en-US" smtClean="0"/>
              <a:t>10/16/2015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42B9620A-8DB5-BC48-9D30-6D901DA254B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84664B18-C1FF-0E4E-9A78-9E150A99D191}" type="datetimeFigureOut">
              <a:rPr lang="en-US" smtClean="0"/>
              <a:t>10/16/2015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42B9620A-8DB5-BC48-9D30-6D901DA254B0}" type="slidenum">
              <a:rPr lang="en-US" smtClean="0"/>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84664B18-C1FF-0E4E-9A78-9E150A99D191}" type="datetimeFigureOut">
              <a:rPr lang="en-US" smtClean="0"/>
              <a:t>10/16/2015</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42B9620A-8DB5-BC48-9D30-6D901DA254B0}" type="slidenum">
              <a:rPr lang="en-US" smtClean="0"/>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Drag picture to placeholder or click icon to add</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4664B18-C1FF-0E4E-9A78-9E150A99D191}" type="datetimeFigureOut">
              <a:rPr lang="en-US" smtClean="0"/>
              <a:t>10/16/2015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B9620A-8DB5-BC48-9D30-6D901DA254B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84664B18-C1FF-0E4E-9A78-9E150A99D191}" type="datetimeFigureOut">
              <a:rPr lang="en-US" smtClean="0"/>
              <a:t>10/16/2015</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42B9620A-8DB5-BC48-9D30-6D901DA254B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84664B18-C1FF-0E4E-9A78-9E150A99D191}" type="datetimeFigureOut">
              <a:rPr lang="en-US" smtClean="0"/>
              <a:t>10/16/2015</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42B9620A-8DB5-BC48-9D30-6D901DA254B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hyperlink" Target="mailto:swanberg@oakland.edu"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vimeo.com/125783029"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data.gov"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ealthdata.gov" TargetMode="External"/><Relationship Id="rId2" Type="http://schemas.openxmlformats.org/officeDocument/2006/relationships/hyperlink" Target="http://datadryad.org/"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our.oakland.edu/handle/10323/163" TargetMode="External"/><Relationship Id="rId2" Type="http://schemas.openxmlformats.org/officeDocument/2006/relationships/hyperlink" Target="https://our.oakland.edu/" TargetMode="External"/><Relationship Id="rId1" Type="http://schemas.openxmlformats.org/officeDocument/2006/relationships/slideLayout" Target="../slideLayouts/slideLayout2.xml"/><Relationship Id="rId4" Type="http://schemas.openxmlformats.org/officeDocument/2006/relationships/hyperlink" Target="http://datadryad.org/"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mlibrarydata.wordpress.com/2014/05/09/data-journals/" TargetMode="External"/><Relationship Id="rId2" Type="http://schemas.openxmlformats.org/officeDocument/2006/relationships/hyperlink" Target="http://www.nature.com/sdata/"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datadryad.org/pages/journalLookup"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opendatacommons.org"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hyperlink" Target="http://eprints.ecs.soton.ac.uk/18516/2/Citation_advantage_paper.pdf" TargetMode="External"/><Relationship Id="rId3" Type="http://schemas.openxmlformats.org/officeDocument/2006/relationships/hyperlink" Target="http://opendatacommons.org/guide/" TargetMode="External"/><Relationship Id="rId7" Type="http://schemas.openxmlformats.org/officeDocument/2006/relationships/hyperlink" Target="http://dash.harvard.edu/bitstream/handle/1/4729737/suber_oaoverview.htm" TargetMode="External"/><Relationship Id="rId2" Type="http://schemas.openxmlformats.org/officeDocument/2006/relationships/hyperlink" Target="http://opcit.eprints.org/oacitation-biblio.html" TargetMode="External"/><Relationship Id="rId1" Type="http://schemas.openxmlformats.org/officeDocument/2006/relationships/slideLayout" Target="../slideLayouts/slideLayout2.xml"/><Relationship Id="rId6" Type="http://schemas.openxmlformats.org/officeDocument/2006/relationships/hyperlink" Target="http://www.arl.org/sparc/greaterreach/practical_benefits/index.shtml" TargetMode="External"/><Relationship Id="rId5" Type="http://schemas.openxmlformats.org/officeDocument/2006/relationships/hyperlink" Target="https://okfn.org/opendata/" TargetMode="External"/><Relationship Id="rId4" Type="http://schemas.openxmlformats.org/officeDocument/2006/relationships/hyperlink" Target="http://opendatahandbook.org/guide/en/what-is-open-data/" TargetMode="External"/><Relationship Id="rId9" Type="http://schemas.openxmlformats.org/officeDocument/2006/relationships/hyperlink" Target="http://osc.universityofcalifornia.edu/scholarly-publishing/data-publication/"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 name="Picture 2" descr="OUWB_HTMK_Main-NO-Botto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9040" y="870097"/>
            <a:ext cx="944892" cy="352346"/>
          </a:xfrm>
          <a:prstGeom prst="rect">
            <a:avLst/>
          </a:prstGeom>
        </p:spPr>
      </p:pic>
      <p:pic>
        <p:nvPicPr>
          <p:cNvPr id="4" name="Picture 3" descr="OU-stacked-Sail_Libraries_2c_blk-gold WEB.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3721" y="-1"/>
            <a:ext cx="1548917" cy="774459"/>
          </a:xfrm>
          <a:prstGeom prst="rect">
            <a:avLst/>
          </a:prstGeom>
        </p:spPr>
      </p:pic>
    </p:spTree>
    <p:extLst>
      <p:ext uri="{BB962C8B-B14F-4D97-AF65-F5344CB8AC3E}">
        <p14:creationId xmlns:p14="http://schemas.microsoft.com/office/powerpoint/2010/main" val="2996265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8661" y="2478812"/>
            <a:ext cx="6646739" cy="1828800"/>
          </a:xfrm>
        </p:spPr>
        <p:txBody>
          <a:bodyPr>
            <a:noAutofit/>
          </a:bodyPr>
          <a:lstStyle/>
          <a:p>
            <a:r>
              <a:rPr lang="en-US" sz="5400" dirty="0" smtClean="0">
                <a:solidFill>
                  <a:schemeClr val="tx1">
                    <a:lumMod val="65000"/>
                    <a:lumOff val="35000"/>
                  </a:schemeClr>
                </a:solidFill>
              </a:rPr>
              <a:t>Open data:</a:t>
            </a:r>
            <a:br>
              <a:rPr lang="en-US" sz="5400" dirty="0" smtClean="0">
                <a:solidFill>
                  <a:schemeClr val="tx1">
                    <a:lumMod val="65000"/>
                    <a:lumOff val="35000"/>
                  </a:schemeClr>
                </a:solidFill>
              </a:rPr>
            </a:br>
            <a:r>
              <a:rPr lang="en-US" sz="2400" dirty="0" smtClean="0">
                <a:solidFill>
                  <a:schemeClr val="tx1">
                    <a:lumMod val="65000"/>
                    <a:lumOff val="35000"/>
                  </a:schemeClr>
                </a:solidFill>
              </a:rPr>
              <a:t>locating &amp; sharing research data to promote global scholarly communication</a:t>
            </a:r>
            <a:endParaRPr lang="en-US" sz="5400" dirty="0">
              <a:solidFill>
                <a:schemeClr val="tx1">
                  <a:lumMod val="65000"/>
                  <a:lumOff val="35000"/>
                </a:schemeClr>
              </a:solidFill>
            </a:endParaRPr>
          </a:p>
        </p:txBody>
      </p:sp>
      <p:sp>
        <p:nvSpPr>
          <p:cNvPr id="5" name="Subtitle 4"/>
          <p:cNvSpPr>
            <a:spLocks noGrp="1"/>
          </p:cNvSpPr>
          <p:nvPr>
            <p:ph type="subTitle" idx="1"/>
          </p:nvPr>
        </p:nvSpPr>
        <p:spPr/>
        <p:txBody>
          <a:bodyPr>
            <a:normAutofit lnSpcReduction="10000"/>
          </a:bodyPr>
          <a:lstStyle/>
          <a:p>
            <a:pPr>
              <a:lnSpc>
                <a:spcPct val="70000"/>
              </a:lnSpc>
            </a:pPr>
            <a:r>
              <a:rPr lang="en-US" sz="1800" dirty="0">
                <a:solidFill>
                  <a:schemeClr val="tx1">
                    <a:lumMod val="65000"/>
                    <a:lumOff val="35000"/>
                  </a:schemeClr>
                </a:solidFill>
              </a:rPr>
              <a:t>Stephanie Swanberg, MSI, AHIP</a:t>
            </a:r>
          </a:p>
          <a:p>
            <a:pPr>
              <a:lnSpc>
                <a:spcPct val="70000"/>
              </a:lnSpc>
            </a:pPr>
            <a:r>
              <a:rPr lang="en-US" sz="1200" dirty="0">
                <a:solidFill>
                  <a:schemeClr val="tx1">
                    <a:lumMod val="65000"/>
                    <a:lumOff val="35000"/>
                  </a:schemeClr>
                </a:solidFill>
              </a:rPr>
              <a:t>Assistant Professor, Information </a:t>
            </a:r>
            <a:r>
              <a:rPr lang="en-US" sz="1200" dirty="0" smtClean="0">
                <a:solidFill>
                  <a:schemeClr val="tx1">
                    <a:lumMod val="65000"/>
                    <a:lumOff val="35000"/>
                  </a:schemeClr>
                </a:solidFill>
              </a:rPr>
              <a:t>Literacy </a:t>
            </a:r>
            <a:r>
              <a:rPr lang="en-US" sz="1200" dirty="0">
                <a:solidFill>
                  <a:schemeClr val="tx1">
                    <a:lumMod val="65000"/>
                    <a:lumOff val="35000"/>
                  </a:schemeClr>
                </a:solidFill>
              </a:rPr>
              <a:t>&amp; </a:t>
            </a:r>
            <a:r>
              <a:rPr lang="en-US" sz="1200" dirty="0" smtClean="0">
                <a:solidFill>
                  <a:schemeClr val="tx1">
                    <a:lumMod val="65000"/>
                    <a:lumOff val="35000"/>
                  </a:schemeClr>
                </a:solidFill>
              </a:rPr>
              <a:t>eLearning </a:t>
            </a:r>
            <a:r>
              <a:rPr lang="en-US" sz="1200" dirty="0">
                <a:solidFill>
                  <a:schemeClr val="tx1">
                    <a:lumMod val="65000"/>
                    <a:lumOff val="35000"/>
                  </a:schemeClr>
                </a:solidFill>
              </a:rPr>
              <a:t>L</a:t>
            </a:r>
            <a:r>
              <a:rPr lang="en-US" sz="1200" dirty="0" smtClean="0">
                <a:solidFill>
                  <a:schemeClr val="tx1">
                    <a:lumMod val="65000"/>
                    <a:lumOff val="35000"/>
                  </a:schemeClr>
                </a:solidFill>
              </a:rPr>
              <a:t>ibrarian</a:t>
            </a:r>
            <a:endParaRPr lang="en-US" sz="1200" dirty="0">
              <a:solidFill>
                <a:schemeClr val="tx1">
                  <a:lumMod val="65000"/>
                  <a:lumOff val="35000"/>
                </a:schemeClr>
              </a:solidFill>
            </a:endParaRPr>
          </a:p>
          <a:p>
            <a:pPr>
              <a:lnSpc>
                <a:spcPct val="70000"/>
              </a:lnSpc>
            </a:pPr>
            <a:r>
              <a:rPr lang="en-US" sz="1200" dirty="0">
                <a:solidFill>
                  <a:schemeClr val="tx1">
                    <a:lumMod val="65000"/>
                    <a:lumOff val="35000"/>
                  </a:schemeClr>
                </a:solidFill>
              </a:rPr>
              <a:t>Oakland </a:t>
            </a:r>
            <a:r>
              <a:rPr lang="en-US" sz="1200" dirty="0" smtClean="0">
                <a:solidFill>
                  <a:schemeClr val="tx1">
                    <a:lumMod val="65000"/>
                    <a:lumOff val="35000"/>
                  </a:schemeClr>
                </a:solidFill>
              </a:rPr>
              <a:t>University </a:t>
            </a:r>
            <a:r>
              <a:rPr lang="en-US" sz="1200" dirty="0">
                <a:solidFill>
                  <a:schemeClr val="tx1">
                    <a:lumMod val="65000"/>
                    <a:lumOff val="35000"/>
                  </a:schemeClr>
                </a:solidFill>
              </a:rPr>
              <a:t>William Beaumont </a:t>
            </a:r>
            <a:r>
              <a:rPr lang="en-US" sz="1200" dirty="0" smtClean="0">
                <a:solidFill>
                  <a:schemeClr val="tx1">
                    <a:lumMod val="65000"/>
                    <a:lumOff val="35000"/>
                  </a:schemeClr>
                </a:solidFill>
              </a:rPr>
              <a:t>School </a:t>
            </a:r>
            <a:r>
              <a:rPr lang="en-US" sz="1200" dirty="0">
                <a:solidFill>
                  <a:schemeClr val="tx1">
                    <a:lumMod val="65000"/>
                    <a:lumOff val="35000"/>
                  </a:schemeClr>
                </a:solidFill>
              </a:rPr>
              <a:t>of </a:t>
            </a:r>
            <a:r>
              <a:rPr lang="en-US" sz="1200" dirty="0" smtClean="0">
                <a:solidFill>
                  <a:schemeClr val="tx1">
                    <a:lumMod val="65000"/>
                    <a:lumOff val="35000"/>
                  </a:schemeClr>
                </a:solidFill>
              </a:rPr>
              <a:t>Medicine, </a:t>
            </a:r>
            <a:r>
              <a:rPr lang="en-US" sz="1200" dirty="0" smtClean="0">
                <a:solidFill>
                  <a:schemeClr val="bg1"/>
                </a:solidFill>
                <a:hlinkClick r:id="rId2"/>
              </a:rPr>
              <a:t>swanberg@oakland.edu</a:t>
            </a:r>
            <a:r>
              <a:rPr lang="en-US" sz="1200" dirty="0" smtClean="0">
                <a:solidFill>
                  <a:schemeClr val="bg1"/>
                </a:solidFill>
              </a:rPr>
              <a:t> </a:t>
            </a:r>
            <a:endParaRPr lang="en-US" sz="1200" dirty="0">
              <a:solidFill>
                <a:schemeClr val="bg1"/>
              </a:solidFill>
            </a:endParaRPr>
          </a:p>
        </p:txBody>
      </p:sp>
      <p:sp>
        <p:nvSpPr>
          <p:cNvPr id="6" name="Title 1"/>
          <p:cNvSpPr txBox="1">
            <a:spLocks/>
          </p:cNvSpPr>
          <p:nvPr/>
        </p:nvSpPr>
        <p:spPr>
          <a:xfrm>
            <a:off x="2362200" y="3657600"/>
            <a:ext cx="6757331" cy="1828800"/>
          </a:xfrm>
          <a:prstGeom prst="rect">
            <a:avLst/>
          </a:prstGeom>
        </p:spPr>
        <p:txBody>
          <a:bodyPr vert="horz" anchor="b">
            <a:noAutofit/>
          </a:bodyPr>
          <a:lstStyle>
            <a:lvl1pPr algn="l" rtl="0" eaLnBrk="1" latinLnBrk="0" hangingPunct="1">
              <a:spcBef>
                <a:spcPct val="0"/>
              </a:spcBef>
              <a:buNone/>
              <a:defRPr kumimoji="0" sz="4400" kern="1200" cap="all" baseline="0">
                <a:solidFill>
                  <a:schemeClr val="tx2"/>
                </a:solidFill>
                <a:latin typeface="+mj-lt"/>
                <a:ea typeface="+mj-ea"/>
                <a:cs typeface="+mj-cs"/>
              </a:defRPr>
            </a:lvl1pPr>
          </a:lstStyle>
          <a:p>
            <a:endParaRPr lang="en-US" sz="1600" dirty="0">
              <a:solidFill>
                <a:schemeClr val="tx1">
                  <a:lumMod val="65000"/>
                  <a:lumOff val="35000"/>
                </a:schemeClr>
              </a:solidFill>
            </a:endParaRPr>
          </a:p>
        </p:txBody>
      </p:sp>
    </p:spTree>
    <p:extLst>
      <p:ext uri="{BB962C8B-B14F-4D97-AF65-F5344CB8AC3E}">
        <p14:creationId xmlns:p14="http://schemas.microsoft.com/office/powerpoint/2010/main" val="34572970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smtClean="0"/>
              <a:t>RECAP: OPEN ACCESS</a:t>
            </a:r>
            <a:endParaRPr lang="en-US" dirty="0"/>
          </a:p>
        </p:txBody>
      </p:sp>
    </p:spTree>
    <p:extLst>
      <p:ext uri="{BB962C8B-B14F-4D97-AF65-F5344CB8AC3E}">
        <p14:creationId xmlns:p14="http://schemas.microsoft.com/office/powerpoint/2010/main" val="36887083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Open Access: Defined</a:t>
            </a:r>
            <a:endParaRPr lang="en-US" dirty="0"/>
          </a:p>
        </p:txBody>
      </p:sp>
      <p:sp>
        <p:nvSpPr>
          <p:cNvPr id="3" name="Content Placeholder 2"/>
          <p:cNvSpPr>
            <a:spLocks noGrp="1"/>
          </p:cNvSpPr>
          <p:nvPr>
            <p:ph sz="quarter" idx="1"/>
          </p:nvPr>
        </p:nvSpPr>
        <p:spPr/>
        <p:txBody>
          <a:bodyPr>
            <a:normAutofit/>
          </a:bodyPr>
          <a:lstStyle/>
          <a:p>
            <a:pPr marL="0" indent="0">
              <a:buNone/>
            </a:pPr>
            <a:r>
              <a:rPr lang="en-US" dirty="0" smtClean="0"/>
              <a:t/>
            </a:r>
            <a:br>
              <a:rPr lang="en-US" dirty="0" smtClean="0"/>
            </a:br>
            <a:r>
              <a:rPr lang="en-US" sz="2400" dirty="0" smtClean="0"/>
              <a:t>“</a:t>
            </a:r>
            <a:r>
              <a:rPr lang="en-US" sz="2400" b="1" dirty="0" smtClean="0"/>
              <a:t>Free availability</a:t>
            </a:r>
            <a:r>
              <a:rPr lang="en-US" sz="2400" dirty="0" smtClean="0"/>
              <a:t> on the public internet, permitting any users to read, download, copy, distribute, print, search, or link to the full-texts of these articles, crawl them for indexing, pass them as data to software, or use them for any other lawful purpose, </a:t>
            </a:r>
            <a:r>
              <a:rPr lang="en-US" sz="2400" b="1" dirty="0" smtClean="0"/>
              <a:t>without financial, legal, or technical barriers</a:t>
            </a:r>
            <a:r>
              <a:rPr lang="en-US" sz="2400" dirty="0" smtClean="0"/>
              <a:t> other than those inseparable from gaining access to the internet itself.</a:t>
            </a:r>
            <a:r>
              <a:rPr lang="en-US" sz="2400" i="1" dirty="0" smtClean="0"/>
              <a:t>” </a:t>
            </a:r>
            <a:r>
              <a:rPr lang="en-US" sz="2400" dirty="0" smtClean="0"/>
              <a:t/>
            </a:r>
            <a:br>
              <a:rPr lang="en-US" sz="2400" dirty="0" smtClean="0"/>
            </a:br>
            <a:endParaRPr lang="en-US" sz="2400" dirty="0" smtClean="0"/>
          </a:p>
          <a:p>
            <a:pPr lvl="2"/>
            <a:r>
              <a:rPr lang="en-US" sz="2400" i="1" dirty="0" smtClean="0"/>
              <a:t>Peter Suber</a:t>
            </a:r>
            <a:r>
              <a:rPr lang="en-US" sz="2400" i="1" dirty="0"/>
              <a:t> </a:t>
            </a:r>
            <a:r>
              <a:rPr lang="en-US" sz="2400" i="1" dirty="0" smtClean="0"/>
              <a:t>from the Budapest Open Access Initiative</a:t>
            </a:r>
            <a:br>
              <a:rPr lang="en-US" sz="2400" i="1" dirty="0" smtClean="0"/>
            </a:br>
            <a:endParaRPr lang="en-US" sz="2000" dirty="0" smtClean="0"/>
          </a:p>
        </p:txBody>
      </p:sp>
      <p:sp>
        <p:nvSpPr>
          <p:cNvPr id="6" name="TextBox 5"/>
          <p:cNvSpPr txBox="1"/>
          <p:nvPr/>
        </p:nvSpPr>
        <p:spPr>
          <a:xfrm>
            <a:off x="8686800" y="6477000"/>
            <a:ext cx="381000" cy="276999"/>
          </a:xfrm>
          <a:prstGeom prst="rect">
            <a:avLst/>
          </a:prstGeom>
          <a:noFill/>
        </p:spPr>
        <p:txBody>
          <a:bodyPr wrap="square" rtlCol="0">
            <a:spAutoFit/>
          </a:bodyPr>
          <a:lstStyle/>
          <a:p>
            <a:pPr algn="ctr"/>
            <a:r>
              <a:rPr lang="en-US" sz="1200" dirty="0" smtClean="0"/>
              <a:t>JR</a:t>
            </a:r>
            <a:endParaRPr lang="en-US" sz="1200" dirty="0"/>
          </a:p>
        </p:txBody>
      </p:sp>
      <p:sp>
        <p:nvSpPr>
          <p:cNvPr id="7" name="TextBox 6"/>
          <p:cNvSpPr txBox="1"/>
          <p:nvPr/>
        </p:nvSpPr>
        <p:spPr>
          <a:xfrm>
            <a:off x="152400" y="6488668"/>
            <a:ext cx="1066800" cy="276999"/>
          </a:xfrm>
          <a:prstGeom prst="rect">
            <a:avLst/>
          </a:prstGeom>
          <a:noFill/>
        </p:spPr>
        <p:txBody>
          <a:bodyPr wrap="square" rtlCol="0">
            <a:spAutoFit/>
          </a:bodyPr>
          <a:lstStyle/>
          <a:p>
            <a:pPr algn="ctr"/>
            <a:r>
              <a:rPr lang="en-US" sz="1200" dirty="0" smtClean="0"/>
              <a:t>(</a:t>
            </a:r>
            <a:r>
              <a:rPr lang="en-US" sz="1200" dirty="0" err="1" smtClean="0"/>
              <a:t>Suber</a:t>
            </a:r>
            <a:r>
              <a:rPr lang="en-US" sz="1200" dirty="0" smtClean="0"/>
              <a:t> 2012)</a:t>
            </a:r>
            <a:endParaRPr lang="en-US" sz="1200" dirty="0"/>
          </a:p>
        </p:txBody>
      </p:sp>
    </p:spTree>
    <p:extLst>
      <p:ext uri="{BB962C8B-B14F-4D97-AF65-F5344CB8AC3E}">
        <p14:creationId xmlns:p14="http://schemas.microsoft.com/office/powerpoint/2010/main" val="14085838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Traditional Publishing </a:t>
            </a:r>
            <a:r>
              <a:rPr lang="en-US" dirty="0" err="1" smtClean="0"/>
              <a:t>vs</a:t>
            </a:r>
            <a:r>
              <a:rPr lang="en-US" dirty="0" smtClean="0"/>
              <a:t> Open Access</a:t>
            </a:r>
            <a:endParaRPr lang="en-US" dirty="0"/>
          </a:p>
        </p:txBody>
      </p:sp>
      <p:sp>
        <p:nvSpPr>
          <p:cNvPr id="5" name="Content Placeholder 4"/>
          <p:cNvSpPr>
            <a:spLocks noGrp="1"/>
          </p:cNvSpPr>
          <p:nvPr>
            <p:ph sz="quarter" idx="2"/>
          </p:nvPr>
        </p:nvSpPr>
        <p:spPr>
          <a:xfrm>
            <a:off x="609600" y="2438400"/>
            <a:ext cx="3886200" cy="4267200"/>
          </a:xfrm>
          <a:ln w="38100" cmpd="sng">
            <a:solidFill>
              <a:schemeClr val="accent2"/>
            </a:solidFill>
          </a:ln>
        </p:spPr>
        <p:txBody>
          <a:bodyPr>
            <a:normAutofit fontScale="85000" lnSpcReduction="20000"/>
          </a:bodyPr>
          <a:lstStyle/>
          <a:p>
            <a:r>
              <a:rPr lang="en-US" dirty="0" smtClean="0"/>
              <a:t>Pay to</a:t>
            </a:r>
            <a:r>
              <a:rPr lang="en-US" dirty="0"/>
              <a:t> </a:t>
            </a:r>
            <a:r>
              <a:rPr lang="en-US" dirty="0" smtClean="0"/>
              <a:t>read </a:t>
            </a:r>
          </a:p>
          <a:p>
            <a:r>
              <a:rPr lang="en-US" dirty="0" smtClean="0"/>
              <a:t>Restricted access</a:t>
            </a:r>
          </a:p>
          <a:p>
            <a:pPr lvl="1"/>
            <a:r>
              <a:rPr lang="en-US" dirty="0" smtClean="0"/>
              <a:t>Library subscriptions</a:t>
            </a:r>
          </a:p>
          <a:p>
            <a:pPr lvl="1"/>
            <a:r>
              <a:rPr lang="en-US" dirty="0" smtClean="0"/>
              <a:t>Personal subscriptions</a:t>
            </a:r>
          </a:p>
          <a:p>
            <a:r>
              <a:rPr lang="en-US" dirty="0" smtClean="0"/>
              <a:t>Limited peer review</a:t>
            </a:r>
          </a:p>
          <a:p>
            <a:r>
              <a:rPr lang="en-US" dirty="0" smtClean="0"/>
              <a:t>Often </a:t>
            </a:r>
            <a:r>
              <a:rPr lang="en-US" i="1" dirty="0" smtClean="0">
                <a:solidFill>
                  <a:srgbClr val="FF0000"/>
                </a:solidFill>
              </a:rPr>
              <a:t>not</a:t>
            </a:r>
            <a:r>
              <a:rPr lang="en-US" dirty="0" smtClean="0"/>
              <a:t> free to use/reuse </a:t>
            </a:r>
          </a:p>
          <a:p>
            <a:r>
              <a:rPr lang="en-US" dirty="0"/>
              <a:t>Delayed </a:t>
            </a:r>
            <a:r>
              <a:rPr lang="en-US" dirty="0" smtClean="0"/>
              <a:t>publishing cycle</a:t>
            </a:r>
            <a:endParaRPr lang="en-US" dirty="0"/>
          </a:p>
          <a:p>
            <a:pPr lvl="1"/>
            <a:r>
              <a:rPr lang="en-US" dirty="0"/>
              <a:t>Long turnaround from research – submission – </a:t>
            </a:r>
            <a:r>
              <a:rPr lang="en-US" dirty="0" smtClean="0"/>
              <a:t>publication</a:t>
            </a:r>
          </a:p>
          <a:p>
            <a:r>
              <a:rPr lang="en-US" dirty="0" smtClean="0"/>
              <a:t>Some publishing fees</a:t>
            </a:r>
            <a:endParaRPr lang="en-US" dirty="0"/>
          </a:p>
          <a:p>
            <a:pPr marL="365760" lvl="1" indent="0">
              <a:buNone/>
            </a:pPr>
            <a:endParaRPr lang="en-US" dirty="0" smtClean="0"/>
          </a:p>
        </p:txBody>
      </p:sp>
      <p:sp>
        <p:nvSpPr>
          <p:cNvPr id="6" name="Content Placeholder 5"/>
          <p:cNvSpPr>
            <a:spLocks noGrp="1"/>
          </p:cNvSpPr>
          <p:nvPr>
            <p:ph sz="quarter" idx="4"/>
          </p:nvPr>
        </p:nvSpPr>
        <p:spPr>
          <a:xfrm>
            <a:off x="4800600" y="2438400"/>
            <a:ext cx="3886200" cy="4267200"/>
          </a:xfrm>
          <a:ln w="38100" cmpd="sng">
            <a:solidFill>
              <a:schemeClr val="accent4"/>
            </a:solidFill>
          </a:ln>
        </p:spPr>
        <p:txBody>
          <a:bodyPr>
            <a:normAutofit fontScale="92500"/>
          </a:bodyPr>
          <a:lstStyle/>
          <a:p>
            <a:r>
              <a:rPr lang="en-US" dirty="0" smtClean="0"/>
              <a:t>Free to read </a:t>
            </a:r>
          </a:p>
          <a:p>
            <a:r>
              <a:rPr lang="en-US" dirty="0" smtClean="0"/>
              <a:t>Widely available</a:t>
            </a:r>
          </a:p>
          <a:p>
            <a:r>
              <a:rPr lang="en-US" dirty="0" smtClean="0"/>
              <a:t>Unlimited peer review/sharing/collaborating</a:t>
            </a:r>
          </a:p>
          <a:p>
            <a:r>
              <a:rPr lang="en-US" dirty="0" smtClean="0"/>
              <a:t>Often free to use/reuse</a:t>
            </a:r>
          </a:p>
          <a:p>
            <a:r>
              <a:rPr lang="en-US" dirty="0" smtClean="0"/>
              <a:t>Shorter publishing cycle</a:t>
            </a:r>
          </a:p>
          <a:p>
            <a:r>
              <a:rPr lang="en-US" dirty="0" smtClean="0"/>
              <a:t>Some publishing fees</a:t>
            </a:r>
          </a:p>
        </p:txBody>
      </p:sp>
      <p:sp>
        <p:nvSpPr>
          <p:cNvPr id="7" name="Text Placeholder 6"/>
          <p:cNvSpPr>
            <a:spLocks noGrp="1"/>
          </p:cNvSpPr>
          <p:nvPr>
            <p:ph type="body" sz="quarter" idx="1"/>
          </p:nvPr>
        </p:nvSpPr>
        <p:spPr/>
        <p:txBody>
          <a:bodyPr/>
          <a:lstStyle/>
          <a:p>
            <a:pPr algn="ctr"/>
            <a:r>
              <a:rPr lang="en-US" sz="2800" dirty="0" smtClean="0"/>
              <a:t>TRADITIONAL</a:t>
            </a:r>
            <a:r>
              <a:rPr lang="en-US" dirty="0" smtClean="0"/>
              <a:t>	</a:t>
            </a:r>
            <a:endParaRPr lang="en-US" dirty="0"/>
          </a:p>
        </p:txBody>
      </p:sp>
      <p:sp>
        <p:nvSpPr>
          <p:cNvPr id="8" name="Text Placeholder 7"/>
          <p:cNvSpPr>
            <a:spLocks noGrp="1"/>
          </p:cNvSpPr>
          <p:nvPr>
            <p:ph type="body" sz="quarter" idx="3"/>
          </p:nvPr>
        </p:nvSpPr>
        <p:spPr/>
        <p:txBody>
          <a:bodyPr>
            <a:normAutofit/>
          </a:bodyPr>
          <a:lstStyle/>
          <a:p>
            <a:pPr algn="ctr"/>
            <a:r>
              <a:rPr lang="en-US" sz="2800" dirty="0" smtClean="0"/>
              <a:t>OA</a:t>
            </a:r>
            <a:endParaRPr lang="en-US" sz="2800" dirty="0"/>
          </a:p>
        </p:txBody>
      </p:sp>
    </p:spTree>
    <p:extLst>
      <p:ext uri="{BB962C8B-B14F-4D97-AF65-F5344CB8AC3E}">
        <p14:creationId xmlns:p14="http://schemas.microsoft.com/office/powerpoint/2010/main" val="7011749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smtClean="0"/>
              <a:t>Benefits of OA</a:t>
            </a:r>
            <a:endParaRPr lang="en-US" dirty="0"/>
          </a:p>
        </p:txBody>
      </p:sp>
      <p:sp>
        <p:nvSpPr>
          <p:cNvPr id="3" name="Content Placeholder 2"/>
          <p:cNvSpPr>
            <a:spLocks noGrp="1"/>
          </p:cNvSpPr>
          <p:nvPr>
            <p:ph sz="quarter" idx="1"/>
          </p:nvPr>
        </p:nvSpPr>
        <p:spPr/>
        <p:txBody>
          <a:bodyPr>
            <a:normAutofit fontScale="92500" lnSpcReduction="20000"/>
          </a:bodyPr>
          <a:lstStyle/>
          <a:p>
            <a:pPr marL="514350" lvl="0" indent="-514350">
              <a:buFont typeface="Wingdings" pitchFamily="2" charset="2"/>
              <a:buChar char="v"/>
            </a:pPr>
            <a:r>
              <a:rPr lang="en-US" sz="2800" b="1" dirty="0" smtClean="0"/>
              <a:t>Researchers/Authors</a:t>
            </a:r>
            <a:r>
              <a:rPr lang="en-US" sz="2800" dirty="0" smtClean="0"/>
              <a:t>  </a:t>
            </a:r>
          </a:p>
          <a:p>
            <a:pPr lvl="1"/>
            <a:r>
              <a:rPr lang="en-US" sz="2800" dirty="0" smtClean="0"/>
              <a:t>Increased visibility ~ larger potential audience</a:t>
            </a:r>
          </a:p>
          <a:p>
            <a:pPr lvl="1"/>
            <a:r>
              <a:rPr lang="en-US" sz="2800" dirty="0" smtClean="0"/>
              <a:t>Increased impact ~ more citations </a:t>
            </a:r>
            <a:r>
              <a:rPr lang="en-US" sz="1700" i="1" dirty="0" smtClean="0"/>
              <a:t>(See Swan 2010) </a:t>
            </a:r>
          </a:p>
          <a:p>
            <a:pPr lvl="1"/>
            <a:r>
              <a:rPr lang="en-US" sz="2800" dirty="0" smtClean="0"/>
              <a:t>Shorter publishing times ~ quicker dissemination of research</a:t>
            </a:r>
          </a:p>
          <a:p>
            <a:pPr marL="514350" lvl="0" indent="-514350">
              <a:buNone/>
            </a:pPr>
            <a:r>
              <a:rPr lang="en-US" sz="2800" dirty="0" smtClean="0"/>
              <a:t/>
            </a:r>
            <a:br>
              <a:rPr lang="en-US" sz="2800" dirty="0" smtClean="0"/>
            </a:br>
            <a:endParaRPr lang="en-US" sz="2800" dirty="0" smtClean="0"/>
          </a:p>
          <a:p>
            <a:pPr marL="514350" indent="-514350">
              <a:buFont typeface="Wingdings" pitchFamily="2" charset="2"/>
              <a:buChar char="v"/>
            </a:pPr>
            <a:r>
              <a:rPr lang="en-US" sz="2800" b="1" dirty="0" smtClean="0"/>
              <a:t>Readers/Teachers</a:t>
            </a:r>
          </a:p>
          <a:p>
            <a:pPr lvl="1"/>
            <a:r>
              <a:rPr lang="en-US" sz="2800" dirty="0" smtClean="0"/>
              <a:t>Barrier-free access to important scholarly literature</a:t>
            </a:r>
          </a:p>
          <a:p>
            <a:pPr lvl="1"/>
            <a:r>
              <a:rPr lang="en-US" sz="2800" dirty="0" smtClean="0"/>
              <a:t>OA literature ~ authors/copyright holders have given permission in advance for classroom/teaching uses</a:t>
            </a:r>
            <a:endParaRPr lang="en-US" dirty="0" smtClean="0"/>
          </a:p>
          <a:p>
            <a:endParaRPr lang="en-US" dirty="0"/>
          </a:p>
        </p:txBody>
      </p:sp>
      <p:sp>
        <p:nvSpPr>
          <p:cNvPr id="4" name="TextBox 3"/>
          <p:cNvSpPr txBox="1"/>
          <p:nvPr/>
        </p:nvSpPr>
        <p:spPr>
          <a:xfrm>
            <a:off x="8686800" y="6477000"/>
            <a:ext cx="381000" cy="276999"/>
          </a:xfrm>
          <a:prstGeom prst="rect">
            <a:avLst/>
          </a:prstGeom>
          <a:noFill/>
        </p:spPr>
        <p:txBody>
          <a:bodyPr wrap="square" rtlCol="0">
            <a:spAutoFit/>
          </a:bodyPr>
          <a:lstStyle/>
          <a:p>
            <a:pPr algn="ctr"/>
            <a:r>
              <a:rPr lang="en-US" sz="1200" dirty="0" smtClean="0"/>
              <a:t>JR</a:t>
            </a:r>
            <a:endParaRPr lang="en-US" sz="1200" dirty="0"/>
          </a:p>
        </p:txBody>
      </p:sp>
      <p:sp>
        <p:nvSpPr>
          <p:cNvPr id="6" name="TextBox 5"/>
          <p:cNvSpPr txBox="1"/>
          <p:nvPr/>
        </p:nvSpPr>
        <p:spPr>
          <a:xfrm>
            <a:off x="152400" y="6488668"/>
            <a:ext cx="2514600" cy="276999"/>
          </a:xfrm>
          <a:prstGeom prst="rect">
            <a:avLst/>
          </a:prstGeom>
          <a:noFill/>
        </p:spPr>
        <p:txBody>
          <a:bodyPr wrap="square" rtlCol="0">
            <a:spAutoFit/>
          </a:bodyPr>
          <a:lstStyle/>
          <a:p>
            <a:pPr algn="ctr"/>
            <a:r>
              <a:rPr lang="en-US" sz="1200" dirty="0" smtClean="0"/>
              <a:t>(SPARC; Hitchcock 2011; Swan 2010)</a:t>
            </a:r>
            <a:endParaRPr lang="en-US" sz="1200" dirty="0"/>
          </a:p>
        </p:txBody>
      </p:sp>
    </p:spTree>
    <p:extLst>
      <p:ext uri="{BB962C8B-B14F-4D97-AF65-F5344CB8AC3E}">
        <p14:creationId xmlns:p14="http://schemas.microsoft.com/office/powerpoint/2010/main" val="20590608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smtClean="0"/>
              <a:t>Open Data</a:t>
            </a:r>
            <a:endParaRPr lang="en-US" dirty="0"/>
          </a:p>
        </p:txBody>
      </p:sp>
    </p:spTree>
    <p:extLst>
      <p:ext uri="{BB962C8B-B14F-4D97-AF65-F5344CB8AC3E}">
        <p14:creationId xmlns:p14="http://schemas.microsoft.com/office/powerpoint/2010/main" val="21575580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Open Data: Defined</a:t>
            </a:r>
            <a:endParaRPr lang="en-US" dirty="0"/>
          </a:p>
        </p:txBody>
      </p:sp>
      <p:sp>
        <p:nvSpPr>
          <p:cNvPr id="3" name="Content Placeholder 2"/>
          <p:cNvSpPr>
            <a:spLocks noGrp="1"/>
          </p:cNvSpPr>
          <p:nvPr>
            <p:ph sz="quarter" idx="1"/>
          </p:nvPr>
        </p:nvSpPr>
        <p:spPr/>
        <p:txBody>
          <a:bodyPr>
            <a:normAutofit/>
          </a:bodyPr>
          <a:lstStyle/>
          <a:p>
            <a:pPr marL="0" indent="0">
              <a:buNone/>
            </a:pPr>
            <a:r>
              <a:rPr lang="en-US" dirty="0" smtClean="0"/>
              <a:t/>
            </a:r>
            <a:br>
              <a:rPr lang="en-US" dirty="0" smtClean="0"/>
            </a:br>
            <a:r>
              <a:rPr lang="en-US" sz="2800" dirty="0" smtClean="0"/>
              <a:t>“</a:t>
            </a:r>
            <a:r>
              <a:rPr lang="en-US" sz="2800" dirty="0"/>
              <a:t>Open data is data that can be freely used, re-used and redistributed by anyone - subject only, at most, to the requirement to attribute and </a:t>
            </a:r>
            <a:r>
              <a:rPr lang="en-US" sz="2800" dirty="0" smtClean="0"/>
              <a:t>share alike</a:t>
            </a:r>
            <a:r>
              <a:rPr lang="en-US" sz="2800" dirty="0"/>
              <a:t>.</a:t>
            </a:r>
            <a:r>
              <a:rPr lang="en-US" sz="2800" dirty="0" smtClean="0"/>
              <a:t>” </a:t>
            </a:r>
            <a:br>
              <a:rPr lang="en-US" sz="2800" dirty="0" smtClean="0"/>
            </a:br>
            <a:endParaRPr lang="en-US" sz="2800" dirty="0" smtClean="0"/>
          </a:p>
          <a:p>
            <a:pPr lvl="2"/>
            <a:r>
              <a:rPr lang="en-US" sz="2400" i="1" dirty="0" smtClean="0"/>
              <a:t>Open Data Handbook</a:t>
            </a:r>
            <a:br>
              <a:rPr lang="en-US" sz="2400" i="1" dirty="0" smtClean="0"/>
            </a:br>
            <a:endParaRPr lang="en-US" sz="2000" dirty="0" smtClean="0"/>
          </a:p>
        </p:txBody>
      </p:sp>
      <p:sp>
        <p:nvSpPr>
          <p:cNvPr id="8" name="Rectangle 7"/>
          <p:cNvSpPr/>
          <p:nvPr/>
        </p:nvSpPr>
        <p:spPr>
          <a:xfrm>
            <a:off x="123592" y="6375897"/>
            <a:ext cx="1722196" cy="276999"/>
          </a:xfrm>
          <a:prstGeom prst="rect">
            <a:avLst/>
          </a:prstGeom>
        </p:spPr>
        <p:txBody>
          <a:bodyPr wrap="none">
            <a:spAutoFit/>
          </a:bodyPr>
          <a:lstStyle/>
          <a:p>
            <a:r>
              <a:rPr lang="en-US" sz="1200" dirty="0" smtClean="0"/>
              <a:t>(Open Knowledge 2015)</a:t>
            </a:r>
            <a:endParaRPr lang="en-US" sz="1200" dirty="0"/>
          </a:p>
        </p:txBody>
      </p:sp>
    </p:spTree>
    <p:extLst>
      <p:ext uri="{BB962C8B-B14F-4D97-AF65-F5344CB8AC3E}">
        <p14:creationId xmlns:p14="http://schemas.microsoft.com/office/powerpoint/2010/main" val="1893919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r>
              <a:rPr lang="en-US" dirty="0" smtClean="0"/>
              <a:t>Video from the Open Data Institute: </a:t>
            </a:r>
            <a:r>
              <a:rPr lang="pt-BR" dirty="0" err="1">
                <a:hlinkClick r:id="rId2"/>
              </a:rPr>
              <a:t>https</a:t>
            </a:r>
            <a:r>
              <a:rPr lang="pt-BR" dirty="0">
                <a:hlinkClick r:id="rId2"/>
              </a:rPr>
              <a:t>://</a:t>
            </a:r>
            <a:r>
              <a:rPr lang="pt-BR" dirty="0" err="1">
                <a:hlinkClick r:id="rId2"/>
              </a:rPr>
              <a:t>vimeo.com</a:t>
            </a:r>
            <a:r>
              <a:rPr lang="pt-BR" dirty="0">
                <a:hlinkClick r:id="rId2"/>
              </a:rPr>
              <a:t>/125783029</a:t>
            </a:r>
            <a:endParaRPr lang="en-US" dirty="0"/>
          </a:p>
        </p:txBody>
      </p:sp>
    </p:spTree>
    <p:extLst>
      <p:ext uri="{BB962C8B-B14F-4D97-AF65-F5344CB8AC3E}">
        <p14:creationId xmlns:p14="http://schemas.microsoft.com/office/powerpoint/2010/main" val="920189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Components of “Open” Data</a:t>
            </a:r>
            <a:endParaRPr lang="en-US" dirty="0"/>
          </a:p>
        </p:txBody>
      </p:sp>
      <p:graphicFrame>
        <p:nvGraphicFramePr>
          <p:cNvPr id="4" name="Diagram 3"/>
          <p:cNvGraphicFramePr/>
          <p:nvPr>
            <p:extLst>
              <p:ext uri="{D42A27DB-BD31-4B8C-83A1-F6EECF244321}">
                <p14:modId xmlns:p14="http://schemas.microsoft.com/office/powerpoint/2010/main" val="1351167518"/>
              </p:ext>
            </p:extLst>
          </p:nvPr>
        </p:nvGraphicFramePr>
        <p:xfrm>
          <a:off x="623933" y="1610415"/>
          <a:ext cx="8265768" cy="47305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123592" y="6375897"/>
            <a:ext cx="1722196" cy="276999"/>
          </a:xfrm>
          <a:prstGeom prst="rect">
            <a:avLst/>
          </a:prstGeom>
        </p:spPr>
        <p:txBody>
          <a:bodyPr wrap="none">
            <a:spAutoFit/>
          </a:bodyPr>
          <a:lstStyle/>
          <a:p>
            <a:r>
              <a:rPr lang="en-US" sz="1200" dirty="0" smtClean="0"/>
              <a:t>(Open Knowledge 2015)</a:t>
            </a:r>
            <a:endParaRPr lang="en-US" sz="1200" dirty="0"/>
          </a:p>
        </p:txBody>
      </p:sp>
    </p:spTree>
    <p:extLst>
      <p:ext uri="{BB962C8B-B14F-4D97-AF65-F5344CB8AC3E}">
        <p14:creationId xmlns:p14="http://schemas.microsoft.com/office/powerpoint/2010/main" val="24936956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Types of Data?</a:t>
            </a:r>
            <a:endParaRPr lang="en-US" dirty="0"/>
          </a:p>
        </p:txBody>
      </p:sp>
      <p:sp>
        <p:nvSpPr>
          <p:cNvPr id="4" name="Rectangle 3"/>
          <p:cNvSpPr/>
          <p:nvPr/>
        </p:nvSpPr>
        <p:spPr>
          <a:xfrm>
            <a:off x="123592" y="6375897"/>
            <a:ext cx="1722196" cy="276999"/>
          </a:xfrm>
          <a:prstGeom prst="rect">
            <a:avLst/>
          </a:prstGeom>
        </p:spPr>
        <p:txBody>
          <a:bodyPr wrap="none">
            <a:spAutoFit/>
          </a:bodyPr>
          <a:lstStyle/>
          <a:p>
            <a:r>
              <a:rPr lang="en-US" sz="1200" dirty="0" smtClean="0"/>
              <a:t>(Open Knowledge 2015)</a:t>
            </a:r>
            <a:endParaRPr lang="en-US" sz="1200" dirty="0"/>
          </a:p>
        </p:txBody>
      </p:sp>
      <p:sp>
        <p:nvSpPr>
          <p:cNvPr id="6" name="TextBox 5"/>
          <p:cNvSpPr txBox="1"/>
          <p:nvPr/>
        </p:nvSpPr>
        <p:spPr>
          <a:xfrm>
            <a:off x="292077" y="2009595"/>
            <a:ext cx="2124540" cy="830997"/>
          </a:xfrm>
          <a:prstGeom prst="rect">
            <a:avLst/>
          </a:prstGeom>
          <a:noFill/>
        </p:spPr>
        <p:txBody>
          <a:bodyPr wrap="square" rtlCol="0">
            <a:spAutoFit/>
          </a:bodyPr>
          <a:lstStyle/>
          <a:p>
            <a:pPr algn="ctr"/>
            <a:r>
              <a:rPr lang="en-US" sz="2400" b="1" dirty="0" smtClean="0">
                <a:solidFill>
                  <a:srgbClr val="7BA79D"/>
                </a:solidFill>
              </a:rPr>
              <a:t>SCIENTIFIC RESEARCH</a:t>
            </a:r>
            <a:endParaRPr lang="en-US" sz="2400" b="1" dirty="0">
              <a:solidFill>
                <a:srgbClr val="7BA79D"/>
              </a:solidFill>
            </a:endParaRPr>
          </a:p>
        </p:txBody>
      </p:sp>
      <p:sp>
        <p:nvSpPr>
          <p:cNvPr id="7" name="TextBox 6"/>
          <p:cNvSpPr txBox="1"/>
          <p:nvPr/>
        </p:nvSpPr>
        <p:spPr>
          <a:xfrm>
            <a:off x="6017138" y="1971989"/>
            <a:ext cx="2748910" cy="830997"/>
          </a:xfrm>
          <a:prstGeom prst="rect">
            <a:avLst/>
          </a:prstGeom>
          <a:noFill/>
        </p:spPr>
        <p:txBody>
          <a:bodyPr wrap="square" rtlCol="0">
            <a:spAutoFit/>
          </a:bodyPr>
          <a:lstStyle/>
          <a:p>
            <a:pPr algn="ctr"/>
            <a:r>
              <a:rPr lang="en-US" sz="2400" b="1" dirty="0" smtClean="0">
                <a:solidFill>
                  <a:schemeClr val="bg2">
                    <a:lumMod val="75000"/>
                  </a:schemeClr>
                </a:solidFill>
              </a:rPr>
              <a:t>CULTURAL WORKS/ARTIFACTS</a:t>
            </a:r>
            <a:endParaRPr lang="en-US" sz="2400" b="1" dirty="0">
              <a:solidFill>
                <a:schemeClr val="bg2">
                  <a:lumMod val="75000"/>
                </a:schemeClr>
              </a:solidFill>
            </a:endParaRPr>
          </a:p>
        </p:txBody>
      </p:sp>
      <p:sp>
        <p:nvSpPr>
          <p:cNvPr id="8" name="TextBox 7"/>
          <p:cNvSpPr txBox="1"/>
          <p:nvPr/>
        </p:nvSpPr>
        <p:spPr>
          <a:xfrm>
            <a:off x="6767115" y="5454324"/>
            <a:ext cx="2124540" cy="461665"/>
          </a:xfrm>
          <a:prstGeom prst="rect">
            <a:avLst/>
          </a:prstGeom>
          <a:noFill/>
        </p:spPr>
        <p:txBody>
          <a:bodyPr wrap="square" rtlCol="0">
            <a:spAutoFit/>
          </a:bodyPr>
          <a:lstStyle/>
          <a:p>
            <a:pPr algn="ctr"/>
            <a:r>
              <a:rPr lang="en-US" sz="2400" b="1" dirty="0" smtClean="0">
                <a:solidFill>
                  <a:schemeClr val="accent2">
                    <a:lumMod val="75000"/>
                  </a:schemeClr>
                </a:solidFill>
              </a:rPr>
              <a:t>FINANCE</a:t>
            </a:r>
            <a:endParaRPr lang="en-US" sz="2400" b="1" dirty="0">
              <a:solidFill>
                <a:schemeClr val="accent2">
                  <a:lumMod val="75000"/>
                </a:schemeClr>
              </a:solidFill>
            </a:endParaRPr>
          </a:p>
        </p:txBody>
      </p:sp>
      <p:sp>
        <p:nvSpPr>
          <p:cNvPr id="9" name="TextBox 8"/>
          <p:cNvSpPr txBox="1"/>
          <p:nvPr/>
        </p:nvSpPr>
        <p:spPr>
          <a:xfrm>
            <a:off x="612648" y="4681279"/>
            <a:ext cx="2124540" cy="461665"/>
          </a:xfrm>
          <a:prstGeom prst="rect">
            <a:avLst/>
          </a:prstGeom>
          <a:noFill/>
        </p:spPr>
        <p:txBody>
          <a:bodyPr wrap="square" rtlCol="0">
            <a:spAutoFit/>
          </a:bodyPr>
          <a:lstStyle/>
          <a:p>
            <a:pPr algn="ctr"/>
            <a:r>
              <a:rPr lang="en-US" sz="2400" b="1" dirty="0" smtClean="0">
                <a:solidFill>
                  <a:schemeClr val="tx2"/>
                </a:solidFill>
              </a:rPr>
              <a:t>STATISTICS</a:t>
            </a:r>
            <a:endParaRPr lang="en-US" sz="2400" b="1" dirty="0">
              <a:solidFill>
                <a:schemeClr val="tx2"/>
              </a:solidFill>
            </a:endParaRPr>
          </a:p>
        </p:txBody>
      </p:sp>
      <p:sp>
        <p:nvSpPr>
          <p:cNvPr id="10" name="TextBox 9"/>
          <p:cNvSpPr txBox="1"/>
          <p:nvPr/>
        </p:nvSpPr>
        <p:spPr>
          <a:xfrm>
            <a:off x="1189566" y="3290474"/>
            <a:ext cx="2124540" cy="461665"/>
          </a:xfrm>
          <a:prstGeom prst="rect">
            <a:avLst/>
          </a:prstGeom>
          <a:noFill/>
        </p:spPr>
        <p:txBody>
          <a:bodyPr wrap="square" rtlCol="0">
            <a:spAutoFit/>
          </a:bodyPr>
          <a:lstStyle/>
          <a:p>
            <a:pPr algn="ctr"/>
            <a:r>
              <a:rPr lang="en-US" sz="2400" b="1" dirty="0" smtClean="0">
                <a:solidFill>
                  <a:schemeClr val="bg2">
                    <a:lumMod val="50000"/>
                  </a:schemeClr>
                </a:solidFill>
              </a:rPr>
              <a:t>WEATHER</a:t>
            </a:r>
            <a:endParaRPr lang="en-US" sz="2400" b="1" dirty="0">
              <a:solidFill>
                <a:schemeClr val="bg2">
                  <a:lumMod val="50000"/>
                </a:schemeClr>
              </a:solidFill>
            </a:endParaRPr>
          </a:p>
        </p:txBody>
      </p:sp>
      <p:sp>
        <p:nvSpPr>
          <p:cNvPr id="11" name="TextBox 10"/>
          <p:cNvSpPr txBox="1"/>
          <p:nvPr/>
        </p:nvSpPr>
        <p:spPr>
          <a:xfrm>
            <a:off x="5704845" y="3705172"/>
            <a:ext cx="2124540" cy="461665"/>
          </a:xfrm>
          <a:prstGeom prst="rect">
            <a:avLst/>
          </a:prstGeom>
          <a:noFill/>
        </p:spPr>
        <p:txBody>
          <a:bodyPr wrap="square" rtlCol="0">
            <a:spAutoFit/>
          </a:bodyPr>
          <a:lstStyle/>
          <a:p>
            <a:pPr algn="ctr"/>
            <a:r>
              <a:rPr lang="en-US" sz="2400" b="1" dirty="0" smtClean="0">
                <a:solidFill>
                  <a:schemeClr val="accent3"/>
                </a:solidFill>
              </a:rPr>
              <a:t>HISTORY</a:t>
            </a:r>
            <a:endParaRPr lang="en-US" sz="2400" b="1" dirty="0">
              <a:solidFill>
                <a:schemeClr val="accent3"/>
              </a:solidFill>
            </a:endParaRPr>
          </a:p>
        </p:txBody>
      </p:sp>
      <p:sp>
        <p:nvSpPr>
          <p:cNvPr id="12" name="TextBox 11"/>
          <p:cNvSpPr txBox="1"/>
          <p:nvPr/>
        </p:nvSpPr>
        <p:spPr>
          <a:xfrm>
            <a:off x="3005864" y="2144151"/>
            <a:ext cx="2124540" cy="461665"/>
          </a:xfrm>
          <a:prstGeom prst="rect">
            <a:avLst/>
          </a:prstGeom>
          <a:noFill/>
        </p:spPr>
        <p:txBody>
          <a:bodyPr wrap="square" rtlCol="0">
            <a:spAutoFit/>
          </a:bodyPr>
          <a:lstStyle/>
          <a:p>
            <a:pPr algn="ctr"/>
            <a:r>
              <a:rPr lang="en-US" sz="2400" b="1" dirty="0" smtClean="0">
                <a:solidFill>
                  <a:schemeClr val="accent2"/>
                </a:solidFill>
              </a:rPr>
              <a:t>CLIMATE</a:t>
            </a:r>
            <a:endParaRPr lang="en-US" sz="2400" b="1" dirty="0">
              <a:solidFill>
                <a:schemeClr val="accent2"/>
              </a:solidFill>
            </a:endParaRPr>
          </a:p>
        </p:txBody>
      </p:sp>
      <p:sp>
        <p:nvSpPr>
          <p:cNvPr id="13" name="TextBox 12"/>
          <p:cNvSpPr txBox="1"/>
          <p:nvPr/>
        </p:nvSpPr>
        <p:spPr>
          <a:xfrm>
            <a:off x="4048440" y="3023474"/>
            <a:ext cx="2124540" cy="461665"/>
          </a:xfrm>
          <a:prstGeom prst="rect">
            <a:avLst/>
          </a:prstGeom>
          <a:noFill/>
        </p:spPr>
        <p:txBody>
          <a:bodyPr wrap="square" rtlCol="0">
            <a:spAutoFit/>
          </a:bodyPr>
          <a:lstStyle/>
          <a:p>
            <a:pPr algn="ctr"/>
            <a:r>
              <a:rPr lang="en-US" sz="2400" b="1" dirty="0" smtClean="0">
                <a:solidFill>
                  <a:schemeClr val="accent6"/>
                </a:solidFill>
              </a:rPr>
              <a:t>HEALTH</a:t>
            </a:r>
            <a:endParaRPr lang="en-US" sz="2400" b="1" dirty="0">
              <a:solidFill>
                <a:schemeClr val="accent6"/>
              </a:solidFill>
            </a:endParaRPr>
          </a:p>
        </p:txBody>
      </p:sp>
      <p:sp>
        <p:nvSpPr>
          <p:cNvPr id="14" name="TextBox 13"/>
          <p:cNvSpPr txBox="1"/>
          <p:nvPr/>
        </p:nvSpPr>
        <p:spPr>
          <a:xfrm>
            <a:off x="2298374" y="5685156"/>
            <a:ext cx="2967656" cy="461665"/>
          </a:xfrm>
          <a:prstGeom prst="rect">
            <a:avLst/>
          </a:prstGeom>
          <a:noFill/>
        </p:spPr>
        <p:txBody>
          <a:bodyPr wrap="square" rtlCol="0">
            <a:spAutoFit/>
          </a:bodyPr>
          <a:lstStyle/>
          <a:p>
            <a:pPr algn="ctr"/>
            <a:r>
              <a:rPr lang="en-US" sz="2400" b="1" dirty="0" smtClean="0">
                <a:solidFill>
                  <a:srgbClr val="94B6D2"/>
                </a:solidFill>
              </a:rPr>
              <a:t>TRANSPORTATION</a:t>
            </a:r>
            <a:endParaRPr lang="en-US" sz="2400" b="1" dirty="0">
              <a:solidFill>
                <a:srgbClr val="94B6D2"/>
              </a:solidFill>
            </a:endParaRPr>
          </a:p>
        </p:txBody>
      </p:sp>
      <p:sp>
        <p:nvSpPr>
          <p:cNvPr id="16" name="TextBox 15"/>
          <p:cNvSpPr txBox="1"/>
          <p:nvPr/>
        </p:nvSpPr>
        <p:spPr>
          <a:xfrm>
            <a:off x="3314106" y="4091009"/>
            <a:ext cx="2124540" cy="461665"/>
          </a:xfrm>
          <a:prstGeom prst="rect">
            <a:avLst/>
          </a:prstGeom>
          <a:noFill/>
        </p:spPr>
        <p:txBody>
          <a:bodyPr wrap="square" rtlCol="0">
            <a:spAutoFit/>
          </a:bodyPr>
          <a:lstStyle/>
          <a:p>
            <a:pPr algn="ctr"/>
            <a:r>
              <a:rPr lang="en-US" sz="2400" b="1" dirty="0" smtClean="0">
                <a:solidFill>
                  <a:srgbClr val="660066"/>
                </a:solidFill>
              </a:rPr>
              <a:t>EDUCATION</a:t>
            </a:r>
            <a:endParaRPr lang="en-US" sz="2400" b="1" dirty="0">
              <a:solidFill>
                <a:srgbClr val="660066"/>
              </a:solidFill>
            </a:endParaRPr>
          </a:p>
        </p:txBody>
      </p:sp>
      <p:sp>
        <p:nvSpPr>
          <p:cNvPr id="17" name="TextBox 16"/>
          <p:cNvSpPr txBox="1"/>
          <p:nvPr/>
        </p:nvSpPr>
        <p:spPr>
          <a:xfrm>
            <a:off x="4422971" y="4805382"/>
            <a:ext cx="3500018" cy="461665"/>
          </a:xfrm>
          <a:prstGeom prst="rect">
            <a:avLst/>
          </a:prstGeom>
          <a:noFill/>
        </p:spPr>
        <p:txBody>
          <a:bodyPr wrap="square" rtlCol="0">
            <a:spAutoFit/>
          </a:bodyPr>
          <a:lstStyle/>
          <a:p>
            <a:pPr algn="ctr"/>
            <a:r>
              <a:rPr lang="en-US" sz="2400" b="1" dirty="0" smtClean="0">
                <a:solidFill>
                  <a:schemeClr val="bg2">
                    <a:lumMod val="50000"/>
                  </a:schemeClr>
                </a:solidFill>
              </a:rPr>
              <a:t>COMMUNICATION</a:t>
            </a:r>
            <a:endParaRPr lang="en-US" sz="2400" b="1" dirty="0">
              <a:solidFill>
                <a:schemeClr val="bg2">
                  <a:lumMod val="50000"/>
                </a:schemeClr>
              </a:solidFill>
            </a:endParaRPr>
          </a:p>
        </p:txBody>
      </p:sp>
    </p:spTree>
    <p:extLst>
      <p:ext uri="{BB962C8B-B14F-4D97-AF65-F5344CB8AC3E}">
        <p14:creationId xmlns:p14="http://schemas.microsoft.com/office/powerpoint/2010/main" val="4112635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Open Data?</a:t>
            </a:r>
            <a:endParaRPr lang="en-US" dirty="0"/>
          </a:p>
        </p:txBody>
      </p:sp>
      <p:sp>
        <p:nvSpPr>
          <p:cNvPr id="3" name="Content Placeholder 2"/>
          <p:cNvSpPr>
            <a:spLocks noGrp="1"/>
          </p:cNvSpPr>
          <p:nvPr>
            <p:ph sz="quarter" idx="1"/>
          </p:nvPr>
        </p:nvSpPr>
        <p:spPr/>
        <p:txBody>
          <a:bodyPr>
            <a:normAutofit/>
          </a:bodyPr>
          <a:lstStyle/>
          <a:p>
            <a:r>
              <a:rPr lang="en-US" b="1" dirty="0" smtClean="0">
                <a:solidFill>
                  <a:srgbClr val="7BA79D"/>
                </a:solidFill>
              </a:rPr>
              <a:t>ENCOURAGES:</a:t>
            </a:r>
          </a:p>
          <a:p>
            <a:pPr lvl="1"/>
            <a:r>
              <a:rPr lang="en-US" b="1" dirty="0"/>
              <a:t>R</a:t>
            </a:r>
            <a:r>
              <a:rPr lang="en-US" b="1" dirty="0" smtClean="0"/>
              <a:t>euse</a:t>
            </a:r>
            <a:r>
              <a:rPr lang="en-US" dirty="0" smtClean="0"/>
              <a:t> </a:t>
            </a:r>
            <a:r>
              <a:rPr lang="en-US" dirty="0"/>
              <a:t>of datasets and discourages duplication of effort</a:t>
            </a:r>
          </a:p>
          <a:p>
            <a:pPr lvl="1"/>
            <a:r>
              <a:rPr lang="en-US" b="1" dirty="0"/>
              <a:t>P</a:t>
            </a:r>
            <a:r>
              <a:rPr lang="en-US" b="1" dirty="0" smtClean="0"/>
              <a:t>roper management </a:t>
            </a:r>
            <a:r>
              <a:rPr lang="en-US" dirty="0"/>
              <a:t>of data</a:t>
            </a:r>
          </a:p>
          <a:p>
            <a:pPr lvl="1"/>
            <a:r>
              <a:rPr lang="en-US" b="1" dirty="0"/>
              <a:t>T</a:t>
            </a:r>
            <a:r>
              <a:rPr lang="en-US" b="1" dirty="0" smtClean="0"/>
              <a:t>ransparency</a:t>
            </a:r>
            <a:r>
              <a:rPr lang="en-US" dirty="0" smtClean="0"/>
              <a:t> </a:t>
            </a:r>
            <a:r>
              <a:rPr lang="en-US" dirty="0"/>
              <a:t>and </a:t>
            </a:r>
            <a:r>
              <a:rPr lang="en-US" b="1" dirty="0"/>
              <a:t>reproducibility</a:t>
            </a:r>
            <a:r>
              <a:rPr lang="en-US" dirty="0"/>
              <a:t> of research</a:t>
            </a:r>
          </a:p>
          <a:p>
            <a:endParaRPr lang="en-US" dirty="0" smtClean="0"/>
          </a:p>
          <a:p>
            <a:r>
              <a:rPr lang="en-US" b="1" dirty="0" smtClean="0">
                <a:solidFill>
                  <a:srgbClr val="7BA79D"/>
                </a:solidFill>
              </a:rPr>
              <a:t>IMPROVES:</a:t>
            </a:r>
          </a:p>
          <a:p>
            <a:pPr lvl="1"/>
            <a:r>
              <a:rPr lang="en-US" b="1" dirty="0"/>
              <a:t>D</a:t>
            </a:r>
            <a:r>
              <a:rPr lang="en-US" b="1" dirty="0" smtClean="0"/>
              <a:t>iscoverability/visibility </a:t>
            </a:r>
            <a:r>
              <a:rPr lang="en-US" dirty="0"/>
              <a:t>of </a:t>
            </a:r>
            <a:r>
              <a:rPr lang="en-US" dirty="0" smtClean="0"/>
              <a:t>datasets</a:t>
            </a:r>
          </a:p>
          <a:p>
            <a:pPr lvl="1"/>
            <a:r>
              <a:rPr lang="en-US" b="1" dirty="0" smtClean="0"/>
              <a:t>Attribution </a:t>
            </a:r>
            <a:r>
              <a:rPr lang="en-US" dirty="0" smtClean="0"/>
              <a:t>to original </a:t>
            </a:r>
            <a:r>
              <a:rPr lang="en-US" dirty="0"/>
              <a:t>data producers and curators </a:t>
            </a:r>
          </a:p>
          <a:p>
            <a:endParaRPr lang="en-US" dirty="0"/>
          </a:p>
        </p:txBody>
      </p:sp>
      <p:sp>
        <p:nvSpPr>
          <p:cNvPr id="4" name="Rectangle 3"/>
          <p:cNvSpPr/>
          <p:nvPr/>
        </p:nvSpPr>
        <p:spPr>
          <a:xfrm>
            <a:off x="123592" y="6375897"/>
            <a:ext cx="2068896" cy="276999"/>
          </a:xfrm>
          <a:prstGeom prst="rect">
            <a:avLst/>
          </a:prstGeom>
        </p:spPr>
        <p:txBody>
          <a:bodyPr wrap="none">
            <a:spAutoFit/>
          </a:bodyPr>
          <a:lstStyle/>
          <a:p>
            <a:r>
              <a:rPr lang="en-US" sz="1200" dirty="0" smtClean="0"/>
              <a:t>(University </a:t>
            </a:r>
            <a:r>
              <a:rPr lang="en-US" sz="1200" dirty="0"/>
              <a:t>of </a:t>
            </a:r>
            <a:r>
              <a:rPr lang="en-US" sz="1200" dirty="0" smtClean="0"/>
              <a:t>California 2014)</a:t>
            </a:r>
            <a:endParaRPr lang="en-US" sz="1200" dirty="0"/>
          </a:p>
        </p:txBody>
      </p:sp>
    </p:spTree>
    <p:extLst>
      <p:ext uri="{BB962C8B-B14F-4D97-AF65-F5344CB8AC3E}">
        <p14:creationId xmlns:p14="http://schemas.microsoft.com/office/powerpoint/2010/main" val="2163599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normAutofit/>
          </a:bodyPr>
          <a:lstStyle/>
          <a:p>
            <a:r>
              <a:rPr lang="en-US" dirty="0" smtClean="0"/>
              <a:t>Locating Existing Datasets</a:t>
            </a:r>
            <a:endParaRPr lang="en-US" dirty="0"/>
          </a:p>
        </p:txBody>
      </p:sp>
    </p:spTree>
    <p:extLst>
      <p:ext uri="{BB962C8B-B14F-4D97-AF65-F5344CB8AC3E}">
        <p14:creationId xmlns:p14="http://schemas.microsoft.com/office/powerpoint/2010/main" val="35159830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smtClean="0"/>
              <a:t>Best Bet Data Resources</a:t>
            </a:r>
            <a:endParaRPr lang="en-US" dirty="0"/>
          </a:p>
        </p:txBody>
      </p:sp>
      <p:sp>
        <p:nvSpPr>
          <p:cNvPr id="5" name="Content Placeholder 4"/>
          <p:cNvSpPr>
            <a:spLocks noGrp="1"/>
          </p:cNvSpPr>
          <p:nvPr>
            <p:ph sz="quarter" idx="1"/>
          </p:nvPr>
        </p:nvSpPr>
        <p:spPr>
          <a:xfrm>
            <a:off x="612648" y="1600199"/>
            <a:ext cx="8153400" cy="5069783"/>
          </a:xfrm>
        </p:spPr>
        <p:txBody>
          <a:bodyPr>
            <a:normAutofit/>
          </a:bodyPr>
          <a:lstStyle/>
          <a:p>
            <a:r>
              <a:rPr lang="en-US" dirty="0" smtClean="0">
                <a:hlinkClick r:id="rId2" action="ppaction://hlinkfile"/>
              </a:rPr>
              <a:t>Data.gov</a:t>
            </a:r>
            <a:endParaRPr lang="en-US" dirty="0" smtClean="0"/>
          </a:p>
          <a:p>
            <a:pPr lvl="1"/>
            <a:r>
              <a:rPr lang="en-US" dirty="0" smtClean="0"/>
              <a:t>Managed by the US General Services Administration</a:t>
            </a:r>
          </a:p>
          <a:p>
            <a:pPr lvl="1"/>
            <a:r>
              <a:rPr lang="en-US" dirty="0" smtClean="0"/>
              <a:t>Primarily data from </a:t>
            </a:r>
            <a:r>
              <a:rPr lang="en-US" u="sng" dirty="0" smtClean="0"/>
              <a:t>federal</a:t>
            </a:r>
            <a:r>
              <a:rPr lang="en-US" dirty="0" smtClean="0"/>
              <a:t> agencies, but state, local, and tribal government data is also represented</a:t>
            </a:r>
          </a:p>
          <a:p>
            <a:pPr lvl="1"/>
            <a:r>
              <a:rPr lang="en-US" dirty="0" smtClean="0"/>
              <a:t>Currently 186,570 datasets available in:</a:t>
            </a:r>
          </a:p>
          <a:p>
            <a:pPr lvl="1"/>
            <a:endParaRPr lang="en-US" dirty="0" smtClean="0"/>
          </a:p>
          <a:p>
            <a:pPr lvl="1"/>
            <a:endParaRPr lang="en-US" dirty="0"/>
          </a:p>
        </p:txBody>
      </p:sp>
      <p:pic>
        <p:nvPicPr>
          <p:cNvPr id="2" name="Picture 1" descr="Screen shot 2015-10-12 at 9.42.11 A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993689"/>
            <a:ext cx="9144000" cy="2676293"/>
          </a:xfrm>
          <a:prstGeom prst="rect">
            <a:avLst/>
          </a:prstGeom>
        </p:spPr>
      </p:pic>
    </p:spTree>
    <p:extLst>
      <p:ext uri="{BB962C8B-B14F-4D97-AF65-F5344CB8AC3E}">
        <p14:creationId xmlns:p14="http://schemas.microsoft.com/office/powerpoint/2010/main" val="23389879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smtClean="0"/>
              <a:t>Best Bet Data Resources</a:t>
            </a:r>
            <a:endParaRPr lang="en-US" dirty="0"/>
          </a:p>
        </p:txBody>
      </p:sp>
      <p:sp>
        <p:nvSpPr>
          <p:cNvPr id="5" name="Content Placeholder 4"/>
          <p:cNvSpPr>
            <a:spLocks noGrp="1"/>
          </p:cNvSpPr>
          <p:nvPr>
            <p:ph sz="quarter" idx="1"/>
          </p:nvPr>
        </p:nvSpPr>
        <p:spPr>
          <a:xfrm>
            <a:off x="612648" y="1600199"/>
            <a:ext cx="8153400" cy="5257801"/>
          </a:xfrm>
        </p:spPr>
        <p:txBody>
          <a:bodyPr>
            <a:normAutofit lnSpcReduction="10000"/>
          </a:bodyPr>
          <a:lstStyle/>
          <a:p>
            <a:r>
              <a:rPr lang="en-US" dirty="0" smtClean="0"/>
              <a:t>Dryad – </a:t>
            </a:r>
            <a:r>
              <a:rPr lang="en-US" dirty="0" smtClean="0">
                <a:hlinkClick r:id="rId2"/>
              </a:rPr>
              <a:t>datadryad.org</a:t>
            </a:r>
            <a:endParaRPr lang="en-US" dirty="0" smtClean="0"/>
          </a:p>
          <a:p>
            <a:pPr lvl="1"/>
            <a:r>
              <a:rPr lang="en-US" dirty="0" smtClean="0"/>
              <a:t>Major repository for data from all disciplines</a:t>
            </a:r>
          </a:p>
          <a:p>
            <a:pPr lvl="1"/>
            <a:r>
              <a:rPr lang="en-US" dirty="0" smtClean="0"/>
              <a:t>Includes data from research, education, industry, and more</a:t>
            </a:r>
          </a:p>
          <a:p>
            <a:pPr lvl="1"/>
            <a:endParaRPr lang="en-US" dirty="0" smtClean="0"/>
          </a:p>
          <a:p>
            <a:r>
              <a:rPr lang="en-US" dirty="0" err="1" smtClean="0">
                <a:hlinkClick r:id="rId3" action="ppaction://hlinkfile"/>
              </a:rPr>
              <a:t>Healthdata.gov</a:t>
            </a:r>
            <a:r>
              <a:rPr lang="en-US" dirty="0" smtClean="0"/>
              <a:t> (BETA) </a:t>
            </a:r>
          </a:p>
          <a:p>
            <a:pPr lvl="1"/>
            <a:r>
              <a:rPr lang="en-US" dirty="0" smtClean="0"/>
              <a:t>Managed by the US Department of Health &amp; Human Services</a:t>
            </a:r>
          </a:p>
          <a:p>
            <a:pPr lvl="1"/>
            <a:r>
              <a:rPr lang="en-US" dirty="0" smtClean="0"/>
              <a:t>Currently 1,904 datasets available in health care topics</a:t>
            </a:r>
          </a:p>
          <a:p>
            <a:pPr lvl="1"/>
            <a:endParaRPr lang="en-US" dirty="0"/>
          </a:p>
          <a:p>
            <a:r>
              <a:rPr lang="en-US" dirty="0" smtClean="0"/>
              <a:t>Search Google: -- datasets site:.</a:t>
            </a:r>
            <a:r>
              <a:rPr lang="en-US" dirty="0" err="1" smtClean="0"/>
              <a:t>gov</a:t>
            </a:r>
            <a:endParaRPr lang="en-US" dirty="0" smtClean="0"/>
          </a:p>
          <a:p>
            <a:pPr lvl="1"/>
            <a:endParaRPr lang="en-US" dirty="0"/>
          </a:p>
        </p:txBody>
      </p:sp>
    </p:spTree>
    <p:extLst>
      <p:ext uri="{BB962C8B-B14F-4D97-AF65-F5344CB8AC3E}">
        <p14:creationId xmlns:p14="http://schemas.microsoft.com/office/powerpoint/2010/main" val="29793927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smtClean="0"/>
              <a:t>Publishing your Datasets</a:t>
            </a:r>
            <a:endParaRPr lang="en-US" dirty="0"/>
          </a:p>
        </p:txBody>
      </p:sp>
    </p:spTree>
    <p:extLst>
      <p:ext uri="{BB962C8B-B14F-4D97-AF65-F5344CB8AC3E}">
        <p14:creationId xmlns:p14="http://schemas.microsoft.com/office/powerpoint/2010/main" val="20630072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Making your Data Openly Available</a:t>
            </a:r>
            <a:endParaRPr lang="en-US" dirty="0"/>
          </a:p>
        </p:txBody>
      </p:sp>
      <p:sp>
        <p:nvSpPr>
          <p:cNvPr id="3" name="Content Placeholder 2"/>
          <p:cNvSpPr>
            <a:spLocks noGrp="1"/>
          </p:cNvSpPr>
          <p:nvPr>
            <p:ph sz="quarter" idx="1"/>
          </p:nvPr>
        </p:nvSpPr>
        <p:spPr/>
        <p:txBody>
          <a:bodyPr>
            <a:normAutofit/>
          </a:bodyPr>
          <a:lstStyle/>
          <a:p>
            <a:pPr marL="514350" indent="-514350">
              <a:buSzPct val="80000"/>
              <a:buFont typeface="+mj-lt"/>
              <a:buAutoNum type="arabicParenR"/>
            </a:pPr>
            <a:r>
              <a:rPr lang="en-US" b="1" dirty="0" smtClean="0"/>
              <a:t>Publish Just the Data</a:t>
            </a:r>
          </a:p>
          <a:p>
            <a:pPr marL="777240" lvl="1" indent="-457200"/>
            <a:r>
              <a:rPr lang="en-US" dirty="0" smtClean="0">
                <a:solidFill>
                  <a:schemeClr val="accent5"/>
                </a:solidFill>
              </a:rPr>
              <a:t>Institutional Repositories</a:t>
            </a:r>
          </a:p>
          <a:p>
            <a:pPr marL="1051560" lvl="2" indent="-457200"/>
            <a:r>
              <a:rPr lang="en-US" dirty="0" smtClean="0">
                <a:hlinkClick r:id="rId2"/>
              </a:rPr>
              <a:t>OUR@Oakland</a:t>
            </a:r>
            <a:r>
              <a:rPr lang="en-US" dirty="0" smtClean="0"/>
              <a:t> - Oakland University’s Institutional Repository</a:t>
            </a:r>
          </a:p>
          <a:p>
            <a:pPr marL="1508760" lvl="3" indent="-457200"/>
            <a:r>
              <a:rPr lang="en-US" dirty="0" smtClean="0"/>
              <a:t>Sample </a:t>
            </a:r>
            <a:r>
              <a:rPr lang="en-US" dirty="0" err="1" smtClean="0"/>
              <a:t>Dataset:</a:t>
            </a:r>
            <a:r>
              <a:rPr lang="en-US" dirty="0" err="1" smtClean="0">
                <a:hlinkClick r:id="rId3"/>
              </a:rPr>
              <a:t>Raw</a:t>
            </a:r>
            <a:r>
              <a:rPr lang="en-US" dirty="0" smtClean="0">
                <a:hlinkClick r:id="rId3"/>
              </a:rPr>
              <a:t> Data for the 2004 Freshwater Mussel Survey of the Clinton River</a:t>
            </a:r>
            <a:endParaRPr lang="en-US" dirty="0" smtClean="0"/>
          </a:p>
          <a:p>
            <a:pPr marL="1508760" lvl="3" indent="-457200"/>
            <a:endParaRPr lang="en-US" dirty="0" smtClean="0"/>
          </a:p>
          <a:p>
            <a:pPr marL="777240" lvl="1" indent="-457200"/>
            <a:r>
              <a:rPr lang="en-US" dirty="0" smtClean="0">
                <a:solidFill>
                  <a:srgbClr val="7BA79D"/>
                </a:solidFill>
              </a:rPr>
              <a:t>Dryad</a:t>
            </a:r>
            <a:r>
              <a:rPr lang="en-US" dirty="0" smtClean="0"/>
              <a:t>: </a:t>
            </a:r>
            <a:r>
              <a:rPr lang="en-US" dirty="0" smtClean="0">
                <a:hlinkClick r:id="rId4"/>
              </a:rPr>
              <a:t>datadryad.org</a:t>
            </a:r>
            <a:endParaRPr lang="en-US" dirty="0" smtClean="0"/>
          </a:p>
          <a:p>
            <a:pPr marL="1051560" lvl="2" indent="-457200"/>
            <a:r>
              <a:rPr lang="en-US" dirty="0" smtClean="0"/>
              <a:t>Just as you can find existing open datasets on Dryad, you can also publish your data here! </a:t>
            </a:r>
            <a:endParaRPr lang="en-US" dirty="0"/>
          </a:p>
          <a:p>
            <a:pPr marL="1051560" lvl="2" indent="-457200"/>
            <a:endParaRPr lang="en-US" dirty="0"/>
          </a:p>
        </p:txBody>
      </p:sp>
    </p:spTree>
    <p:extLst>
      <p:ext uri="{BB962C8B-B14F-4D97-AF65-F5344CB8AC3E}">
        <p14:creationId xmlns:p14="http://schemas.microsoft.com/office/powerpoint/2010/main" val="29470700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marL="514350" indent="-514350">
              <a:buSzPct val="80000"/>
              <a:buFont typeface="+mj-lt"/>
              <a:buAutoNum type="arabicParenR" startAt="2"/>
            </a:pPr>
            <a:r>
              <a:rPr lang="en-US" b="1" dirty="0" smtClean="0"/>
              <a:t>Publish a Summary in a Data Journal</a:t>
            </a:r>
          </a:p>
          <a:p>
            <a:pPr marL="777240" lvl="1" indent="-457200"/>
            <a:r>
              <a:rPr lang="en-US" dirty="0" smtClean="0"/>
              <a:t>Data journals are dedicated to publishing summaries or descriptions of datasets</a:t>
            </a:r>
          </a:p>
          <a:p>
            <a:pPr marL="1051560" lvl="2" indent="-457200"/>
            <a:r>
              <a:rPr lang="en-US" dirty="0"/>
              <a:t>S</a:t>
            </a:r>
            <a:r>
              <a:rPr lang="en-US" dirty="0" smtClean="0"/>
              <a:t>ome traditional journals are also now including “data descriptor,” “databases,” or similar as a publication type</a:t>
            </a:r>
          </a:p>
          <a:p>
            <a:pPr marL="1051560" lvl="2" indent="-457200"/>
            <a:endParaRPr lang="en-US" dirty="0" smtClean="0"/>
          </a:p>
          <a:p>
            <a:pPr marL="777240" lvl="1" indent="-457200"/>
            <a:r>
              <a:rPr lang="en-US" dirty="0" smtClean="0"/>
              <a:t>Most data journals do not archive the actual data, but have authors submit data elsewhere (such as to institutional repositories or Dryad)</a:t>
            </a:r>
          </a:p>
          <a:p>
            <a:endParaRPr lang="en-US" dirty="0"/>
          </a:p>
          <a:p>
            <a:endParaRPr lang="en-US" dirty="0" smtClean="0"/>
          </a:p>
        </p:txBody>
      </p:sp>
      <p:sp>
        <p:nvSpPr>
          <p:cNvPr id="4" name="Rectangle 3"/>
          <p:cNvSpPr/>
          <p:nvPr/>
        </p:nvSpPr>
        <p:spPr>
          <a:xfrm>
            <a:off x="123592" y="6375897"/>
            <a:ext cx="2068896" cy="276999"/>
          </a:xfrm>
          <a:prstGeom prst="rect">
            <a:avLst/>
          </a:prstGeom>
        </p:spPr>
        <p:txBody>
          <a:bodyPr wrap="none">
            <a:spAutoFit/>
          </a:bodyPr>
          <a:lstStyle/>
          <a:p>
            <a:r>
              <a:rPr lang="en-US" sz="1200" dirty="0" smtClean="0"/>
              <a:t>(University </a:t>
            </a:r>
            <a:r>
              <a:rPr lang="en-US" sz="1200" dirty="0"/>
              <a:t>of </a:t>
            </a:r>
            <a:r>
              <a:rPr lang="en-US" sz="1200" dirty="0" smtClean="0"/>
              <a:t>California 2014)</a:t>
            </a:r>
            <a:endParaRPr lang="en-US" sz="1200" dirty="0"/>
          </a:p>
        </p:txBody>
      </p:sp>
      <p:sp>
        <p:nvSpPr>
          <p:cNvPr id="5" name="Title 4"/>
          <p:cNvSpPr>
            <a:spLocks noGrp="1"/>
          </p:cNvSpPr>
          <p:nvPr>
            <p:ph type="title"/>
          </p:nvPr>
        </p:nvSpPr>
        <p:spPr/>
        <p:txBody>
          <a:bodyPr/>
          <a:lstStyle/>
          <a:p>
            <a:endParaRPr lang="en-US"/>
          </a:p>
        </p:txBody>
      </p:sp>
    </p:spTree>
    <p:extLst>
      <p:ext uri="{BB962C8B-B14F-4D97-AF65-F5344CB8AC3E}">
        <p14:creationId xmlns:p14="http://schemas.microsoft.com/office/powerpoint/2010/main" val="35665698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Examples of Data Journals</a:t>
            </a:r>
            <a:endParaRPr lang="en-US" dirty="0"/>
          </a:p>
        </p:txBody>
      </p:sp>
      <p:sp>
        <p:nvSpPr>
          <p:cNvPr id="3" name="Content Placeholder 2"/>
          <p:cNvSpPr>
            <a:spLocks noGrp="1"/>
          </p:cNvSpPr>
          <p:nvPr>
            <p:ph sz="quarter" idx="1"/>
          </p:nvPr>
        </p:nvSpPr>
        <p:spPr>
          <a:xfrm>
            <a:off x="612648" y="1600200"/>
            <a:ext cx="8153400" cy="5032796"/>
          </a:xfrm>
        </p:spPr>
        <p:txBody>
          <a:bodyPr>
            <a:normAutofit/>
          </a:bodyPr>
          <a:lstStyle/>
          <a:p>
            <a:r>
              <a:rPr lang="en-US" dirty="0" smtClean="0">
                <a:hlinkClick r:id="rId2"/>
              </a:rPr>
              <a:t>Scientific Data</a:t>
            </a:r>
            <a:r>
              <a:rPr lang="en-US" dirty="0" smtClean="0"/>
              <a:t> (Nature)</a:t>
            </a:r>
          </a:p>
          <a:p>
            <a:pPr lvl="1"/>
            <a:r>
              <a:rPr lang="en-US" dirty="0" smtClean="0"/>
              <a:t>“Open access, peer-reviewed publication for descriptions of scientifically valuable datasets”</a:t>
            </a:r>
          </a:p>
          <a:p>
            <a:pPr lvl="1"/>
            <a:r>
              <a:rPr lang="en-US" dirty="0" smtClean="0"/>
              <a:t>Primary Article Type: Data Descriptor</a:t>
            </a:r>
          </a:p>
          <a:p>
            <a:pPr marL="0" indent="0">
              <a:buNone/>
            </a:pPr>
            <a:endParaRPr lang="en-US" dirty="0"/>
          </a:p>
          <a:p>
            <a:r>
              <a:rPr lang="en-US" dirty="0" smtClean="0"/>
              <a:t>Check out UM Library’s May 2014 blog </a:t>
            </a:r>
            <a:r>
              <a:rPr lang="en-US" dirty="0"/>
              <a:t>p</a:t>
            </a:r>
            <a:r>
              <a:rPr lang="en-US" dirty="0" smtClean="0"/>
              <a:t>ost for a list of data journals in many disciplines: </a:t>
            </a:r>
            <a:r>
              <a:rPr lang="en-US" dirty="0">
                <a:hlinkClick r:id="rId3"/>
              </a:rPr>
              <a:t>https://mlibrarydata.wordpress.com/2014/05/09/data-journals</a:t>
            </a:r>
            <a:r>
              <a:rPr lang="en-US" dirty="0" smtClean="0">
                <a:hlinkClick r:id="rId3"/>
              </a:rPr>
              <a:t>/</a:t>
            </a:r>
            <a:r>
              <a:rPr lang="en-US" dirty="0" smtClean="0"/>
              <a:t> </a:t>
            </a:r>
            <a:endParaRPr lang="en-US" dirty="0"/>
          </a:p>
        </p:txBody>
      </p:sp>
    </p:spTree>
    <p:extLst>
      <p:ext uri="{BB962C8B-B14F-4D97-AF65-F5344CB8AC3E}">
        <p14:creationId xmlns:p14="http://schemas.microsoft.com/office/powerpoint/2010/main" val="35067564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Activity: Dissecting a Data Descriptor</a:t>
            </a:r>
            <a:endParaRPr lang="en-US" dirty="0"/>
          </a:p>
        </p:txBody>
      </p:sp>
      <p:sp>
        <p:nvSpPr>
          <p:cNvPr id="3" name="Content Placeholder 2"/>
          <p:cNvSpPr>
            <a:spLocks noGrp="1"/>
          </p:cNvSpPr>
          <p:nvPr>
            <p:ph sz="quarter" idx="1"/>
          </p:nvPr>
        </p:nvSpPr>
        <p:spPr>
          <a:xfrm>
            <a:off x="612648" y="1600200"/>
            <a:ext cx="8153400" cy="5057454"/>
          </a:xfrm>
        </p:spPr>
        <p:txBody>
          <a:bodyPr>
            <a:normAutofit fontScale="92500"/>
          </a:bodyPr>
          <a:lstStyle/>
          <a:p>
            <a:r>
              <a:rPr lang="en-US" dirty="0" smtClean="0"/>
              <a:t>Take ~5 minutes and read through the data paper you received</a:t>
            </a:r>
            <a:endParaRPr lang="en-US" i="1" dirty="0"/>
          </a:p>
          <a:p>
            <a:endParaRPr lang="en-US" sz="1300" dirty="0" smtClean="0"/>
          </a:p>
          <a:p>
            <a:r>
              <a:rPr lang="en-US" dirty="0" smtClean="0"/>
              <a:t>With a partner, compare your data papers and discuss the following:</a:t>
            </a:r>
          </a:p>
          <a:p>
            <a:pPr lvl="1"/>
            <a:r>
              <a:rPr lang="en-US" dirty="0" smtClean="0"/>
              <a:t>What journal is the paper from?</a:t>
            </a:r>
          </a:p>
          <a:p>
            <a:pPr lvl="1"/>
            <a:r>
              <a:rPr lang="en-US" dirty="0" smtClean="0"/>
              <a:t>What are the major components of the article?</a:t>
            </a:r>
          </a:p>
          <a:p>
            <a:pPr lvl="1"/>
            <a:r>
              <a:rPr lang="en-US" dirty="0" smtClean="0"/>
              <a:t>How is this different from a traditional journal article?</a:t>
            </a:r>
          </a:p>
          <a:p>
            <a:pPr lvl="1"/>
            <a:r>
              <a:rPr lang="en-US" dirty="0"/>
              <a:t>T</a:t>
            </a:r>
            <a:r>
              <a:rPr lang="en-US" dirty="0" smtClean="0"/>
              <a:t>hink about a research project you’ve been involved in. If you were to publish your data in this journal, how would you need to clean your data in order for it to be ‘readable’ to your audience (organization, labeling, </a:t>
            </a:r>
            <a:r>
              <a:rPr lang="en-US" dirty="0" err="1" smtClean="0"/>
              <a:t>etc</a:t>
            </a:r>
            <a:r>
              <a:rPr lang="en-US" dirty="0"/>
              <a:t>)</a:t>
            </a:r>
            <a:r>
              <a:rPr lang="en-US" dirty="0" smtClean="0"/>
              <a:t>?</a:t>
            </a:r>
            <a:endParaRPr lang="en-US" dirty="0"/>
          </a:p>
        </p:txBody>
      </p:sp>
    </p:spTree>
    <p:extLst>
      <p:ext uri="{BB962C8B-B14F-4D97-AF65-F5344CB8AC3E}">
        <p14:creationId xmlns:p14="http://schemas.microsoft.com/office/powerpoint/2010/main" val="30296321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lnSpcReduction="10000"/>
          </a:bodyPr>
          <a:lstStyle/>
          <a:p>
            <a:pPr marL="514350" indent="-514350">
              <a:buSzPct val="80000"/>
              <a:buFont typeface="+mj-lt"/>
              <a:buAutoNum type="arabicParenR" startAt="3"/>
            </a:pPr>
            <a:r>
              <a:rPr lang="en-US" b="1" dirty="0" smtClean="0"/>
              <a:t>Publish your research in a traditional </a:t>
            </a:r>
            <a:r>
              <a:rPr lang="en-US" b="1" dirty="0"/>
              <a:t>j</a:t>
            </a:r>
            <a:r>
              <a:rPr lang="en-US" b="1" dirty="0" smtClean="0"/>
              <a:t>ournal AND make your data openly available!</a:t>
            </a:r>
          </a:p>
          <a:p>
            <a:pPr lvl="1"/>
            <a:r>
              <a:rPr lang="en-US" dirty="0" smtClean="0"/>
              <a:t>Check journal guidelines regarding publishing data associated with your article</a:t>
            </a:r>
          </a:p>
          <a:p>
            <a:pPr lvl="1"/>
            <a:r>
              <a:rPr lang="en-US" dirty="0" smtClean="0"/>
              <a:t>Dryad Journal Lookup Tool – </a:t>
            </a:r>
            <a:r>
              <a:rPr lang="en-US" dirty="0">
                <a:hlinkClick r:id="rId2"/>
              </a:rPr>
              <a:t>http://datadryad.org/pages/</a:t>
            </a:r>
            <a:r>
              <a:rPr lang="en-US" dirty="0" smtClean="0">
                <a:hlinkClick r:id="rId2"/>
              </a:rPr>
              <a:t>journalLookup</a:t>
            </a:r>
            <a:r>
              <a:rPr lang="en-US" dirty="0" smtClean="0"/>
              <a:t> </a:t>
            </a:r>
          </a:p>
          <a:p>
            <a:pPr lvl="2"/>
            <a:r>
              <a:rPr lang="en-US" dirty="0"/>
              <a:t>L</a:t>
            </a:r>
            <a:r>
              <a:rPr lang="en-US" dirty="0" smtClean="0"/>
              <a:t>ook up the journal(s) you’re planning to submit a manuscript to </a:t>
            </a:r>
          </a:p>
          <a:p>
            <a:pPr lvl="2"/>
            <a:r>
              <a:rPr lang="en-US" dirty="0" smtClean="0"/>
              <a:t>Dryad will tell you:</a:t>
            </a:r>
          </a:p>
          <a:p>
            <a:pPr marL="1600200" lvl="3" indent="-457200">
              <a:buFont typeface="+mj-lt"/>
              <a:buAutoNum type="arabicPeriod"/>
            </a:pPr>
            <a:r>
              <a:rPr lang="en-US" dirty="0"/>
              <a:t>H</a:t>
            </a:r>
            <a:r>
              <a:rPr lang="en-US" dirty="0" smtClean="0"/>
              <a:t>ow they work with that journal to publish </a:t>
            </a:r>
            <a:r>
              <a:rPr lang="en-US" dirty="0"/>
              <a:t>your </a:t>
            </a:r>
            <a:r>
              <a:rPr lang="en-US" dirty="0" smtClean="0"/>
              <a:t>data</a:t>
            </a:r>
          </a:p>
          <a:p>
            <a:pPr marL="1600200" lvl="3" indent="-457200">
              <a:buFont typeface="+mj-lt"/>
              <a:buAutoNum type="arabicPeriod"/>
            </a:pPr>
            <a:r>
              <a:rPr lang="en-US" dirty="0"/>
              <a:t>W</a:t>
            </a:r>
            <a:r>
              <a:rPr lang="en-US" dirty="0" smtClean="0"/>
              <a:t>hen you should submit your data to Dryad</a:t>
            </a:r>
            <a:endParaRPr lang="en-US" dirty="0"/>
          </a:p>
        </p:txBody>
      </p:sp>
    </p:spTree>
    <p:extLst>
      <p:ext uri="{BB962C8B-B14F-4D97-AF65-F5344CB8AC3E}">
        <p14:creationId xmlns:p14="http://schemas.microsoft.com/office/powerpoint/2010/main" val="3282363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Apply an Open Data License</a:t>
            </a:r>
            <a:endParaRPr lang="en-US" dirty="0"/>
          </a:p>
        </p:txBody>
      </p:sp>
      <p:sp>
        <p:nvSpPr>
          <p:cNvPr id="3" name="Content Placeholder 2"/>
          <p:cNvSpPr>
            <a:spLocks noGrp="1"/>
          </p:cNvSpPr>
          <p:nvPr>
            <p:ph sz="quarter" idx="1"/>
          </p:nvPr>
        </p:nvSpPr>
        <p:spPr/>
        <p:txBody>
          <a:bodyPr>
            <a:normAutofit/>
          </a:bodyPr>
          <a:lstStyle/>
          <a:p>
            <a:r>
              <a:rPr lang="en-US" dirty="0" smtClean="0"/>
              <a:t>Open Data Commons: </a:t>
            </a:r>
            <a:r>
              <a:rPr lang="en-US" dirty="0" err="1" smtClean="0">
                <a:hlinkClick r:id="rId2" action="ppaction://hlinkfile"/>
              </a:rPr>
              <a:t>opendatacommons.org</a:t>
            </a:r>
            <a:r>
              <a:rPr lang="en-US" dirty="0" smtClean="0"/>
              <a:t> </a:t>
            </a:r>
          </a:p>
          <a:p>
            <a:pPr lvl="1"/>
            <a:r>
              <a:rPr lang="en-US" dirty="0" smtClean="0"/>
              <a:t>Provides legal tools and licenses for open data</a:t>
            </a:r>
          </a:p>
          <a:p>
            <a:pPr lvl="1"/>
            <a:endParaRPr lang="en-US" dirty="0" smtClean="0"/>
          </a:p>
          <a:p>
            <a:r>
              <a:rPr lang="en-US" dirty="0" smtClean="0"/>
              <a:t>Creative Commons equivalent for data</a:t>
            </a:r>
          </a:p>
          <a:p>
            <a:endParaRPr lang="en-US" dirty="0" smtClean="0"/>
          </a:p>
          <a:p>
            <a:r>
              <a:rPr lang="en-US" dirty="0" smtClean="0"/>
              <a:t>Mechanism for telling the world exactly how they can use your data/dataset</a:t>
            </a:r>
          </a:p>
        </p:txBody>
      </p:sp>
      <p:sp>
        <p:nvSpPr>
          <p:cNvPr id="4" name="Rectangle 3"/>
          <p:cNvSpPr/>
          <p:nvPr/>
        </p:nvSpPr>
        <p:spPr>
          <a:xfrm>
            <a:off x="123592" y="6375897"/>
            <a:ext cx="1958213" cy="276999"/>
          </a:xfrm>
          <a:prstGeom prst="rect">
            <a:avLst/>
          </a:prstGeom>
        </p:spPr>
        <p:txBody>
          <a:bodyPr wrap="none">
            <a:spAutoFit/>
          </a:bodyPr>
          <a:lstStyle/>
          <a:p>
            <a:r>
              <a:rPr lang="en-US" sz="1200" dirty="0" smtClean="0"/>
              <a:t>(Open Data Commons 2015)</a:t>
            </a:r>
            <a:endParaRPr lang="en-US" sz="1200" dirty="0"/>
          </a:p>
        </p:txBody>
      </p:sp>
    </p:spTree>
    <p:extLst>
      <p:ext uri="{BB962C8B-B14F-4D97-AF65-F5344CB8AC3E}">
        <p14:creationId xmlns:p14="http://schemas.microsoft.com/office/powerpoint/2010/main" val="18302153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Basic Open Data Licenses</a:t>
            </a:r>
            <a:endParaRPr lang="en-US" dirty="0"/>
          </a:p>
        </p:txBody>
      </p:sp>
      <p:sp>
        <p:nvSpPr>
          <p:cNvPr id="3" name="Content Placeholder 2"/>
          <p:cNvSpPr>
            <a:spLocks noGrp="1"/>
          </p:cNvSpPr>
          <p:nvPr>
            <p:ph sz="quarter" idx="1"/>
          </p:nvPr>
        </p:nvSpPr>
        <p:spPr>
          <a:xfrm>
            <a:off x="612648" y="1600199"/>
            <a:ext cx="8153400" cy="5168415"/>
          </a:xfrm>
        </p:spPr>
        <p:txBody>
          <a:bodyPr>
            <a:normAutofit fontScale="92500" lnSpcReduction="20000"/>
          </a:bodyPr>
          <a:lstStyle/>
          <a:p>
            <a:r>
              <a:rPr lang="en-US" b="1" dirty="0" smtClean="0"/>
              <a:t>Public </a:t>
            </a:r>
            <a:r>
              <a:rPr lang="en-US" b="1" dirty="0"/>
              <a:t>Domain</a:t>
            </a:r>
            <a:r>
              <a:rPr lang="en-US" dirty="0"/>
              <a:t> </a:t>
            </a:r>
            <a:r>
              <a:rPr lang="en-US" dirty="0" smtClean="0"/>
              <a:t>- your data is </a:t>
            </a:r>
            <a:r>
              <a:rPr lang="en-US" dirty="0"/>
              <a:t>in the public domain</a:t>
            </a:r>
          </a:p>
          <a:p>
            <a:pPr lvl="1"/>
            <a:r>
              <a:rPr lang="en-US" sz="2400" dirty="0" smtClean="0"/>
              <a:t>Include the following statement as part of your dataset:</a:t>
            </a:r>
          </a:p>
          <a:p>
            <a:pPr lvl="2"/>
            <a:r>
              <a:rPr lang="en-US" sz="2100" dirty="0" smtClean="0">
                <a:solidFill>
                  <a:srgbClr val="7BA79D"/>
                </a:solidFill>
              </a:rPr>
              <a:t>This </a:t>
            </a:r>
            <a:r>
              <a:rPr lang="en-US" sz="2100" dirty="0">
                <a:solidFill>
                  <a:srgbClr val="7BA79D"/>
                </a:solidFill>
              </a:rPr>
              <a:t>{DATA(BASE)-NAME} is made available under the Public Domain Dedication and License version v1.0 whose full text can be found at http://</a:t>
            </a:r>
            <a:r>
              <a:rPr lang="en-US" sz="2100" dirty="0" err="1">
                <a:solidFill>
                  <a:srgbClr val="7BA79D"/>
                </a:solidFill>
              </a:rPr>
              <a:t>opendatacommons.org</a:t>
            </a:r>
            <a:r>
              <a:rPr lang="en-US" sz="2100" dirty="0">
                <a:solidFill>
                  <a:srgbClr val="7BA79D"/>
                </a:solidFill>
              </a:rPr>
              <a:t>/licenses/</a:t>
            </a:r>
            <a:r>
              <a:rPr lang="en-US" sz="2100" dirty="0" err="1">
                <a:solidFill>
                  <a:srgbClr val="7BA79D"/>
                </a:solidFill>
              </a:rPr>
              <a:t>pddl</a:t>
            </a:r>
            <a:r>
              <a:rPr lang="en-US" sz="2100" dirty="0">
                <a:solidFill>
                  <a:srgbClr val="7BA79D"/>
                </a:solidFill>
              </a:rPr>
              <a:t>/ - See more at: http://</a:t>
            </a:r>
            <a:r>
              <a:rPr lang="en-US" sz="2100" dirty="0" err="1">
                <a:solidFill>
                  <a:srgbClr val="7BA79D"/>
                </a:solidFill>
              </a:rPr>
              <a:t>opendatacommons.org</a:t>
            </a:r>
            <a:r>
              <a:rPr lang="en-US" sz="2100" dirty="0">
                <a:solidFill>
                  <a:srgbClr val="7BA79D"/>
                </a:solidFill>
              </a:rPr>
              <a:t>/guide/#sthash.2ZOKxdT1.dpuf</a:t>
            </a:r>
          </a:p>
          <a:p>
            <a:endParaRPr lang="en-US" dirty="0"/>
          </a:p>
          <a:p>
            <a:r>
              <a:rPr lang="en-US" b="1" dirty="0"/>
              <a:t>Share-Alike Plus </a:t>
            </a:r>
            <a:r>
              <a:rPr lang="en-US" b="1" dirty="0" smtClean="0"/>
              <a:t>Attribution </a:t>
            </a:r>
            <a:r>
              <a:rPr lang="en-US" dirty="0" smtClean="0"/>
              <a:t>- users </a:t>
            </a:r>
            <a:r>
              <a:rPr lang="en-US" dirty="0"/>
              <a:t>of your data must </a:t>
            </a:r>
            <a:r>
              <a:rPr lang="en-US" dirty="0" smtClean="0"/>
              <a:t>also share </a:t>
            </a:r>
            <a:r>
              <a:rPr lang="en-US" dirty="0"/>
              <a:t>their data </a:t>
            </a:r>
            <a:r>
              <a:rPr lang="en-US" dirty="0" smtClean="0"/>
              <a:t>and </a:t>
            </a:r>
            <a:r>
              <a:rPr lang="en-US" dirty="0"/>
              <a:t>attribute you as the </a:t>
            </a:r>
            <a:r>
              <a:rPr lang="en-US" dirty="0" smtClean="0"/>
              <a:t>source</a:t>
            </a:r>
          </a:p>
          <a:p>
            <a:pPr lvl="1"/>
            <a:r>
              <a:rPr lang="en-US" sz="2400" dirty="0"/>
              <a:t>Include the following statement as part of your dataset</a:t>
            </a:r>
            <a:r>
              <a:rPr lang="en-US" sz="2400" dirty="0" smtClean="0"/>
              <a:t>:</a:t>
            </a:r>
          </a:p>
          <a:p>
            <a:pPr lvl="2"/>
            <a:r>
              <a:rPr lang="en-US" sz="2100" dirty="0" smtClean="0">
                <a:solidFill>
                  <a:srgbClr val="7BA79D"/>
                </a:solidFill>
              </a:rPr>
              <a:t>This </a:t>
            </a:r>
            <a:r>
              <a:rPr lang="en-US" sz="2100" dirty="0">
                <a:solidFill>
                  <a:srgbClr val="7BA79D"/>
                </a:solidFill>
              </a:rPr>
              <a:t>{DATA(BASE)-NAME} is made available under Open Database License whose full text can be found at http://</a:t>
            </a:r>
            <a:r>
              <a:rPr lang="en-US" sz="2100" dirty="0" err="1">
                <a:solidFill>
                  <a:srgbClr val="7BA79D"/>
                </a:solidFill>
              </a:rPr>
              <a:t>opendatacommons.org</a:t>
            </a:r>
            <a:r>
              <a:rPr lang="en-US" sz="2100" dirty="0">
                <a:solidFill>
                  <a:srgbClr val="7BA79D"/>
                </a:solidFill>
              </a:rPr>
              <a:t>/licenses/</a:t>
            </a:r>
            <a:r>
              <a:rPr lang="en-US" sz="2100" dirty="0" err="1">
                <a:solidFill>
                  <a:srgbClr val="7BA79D"/>
                </a:solidFill>
              </a:rPr>
              <a:t>odbl</a:t>
            </a:r>
            <a:r>
              <a:rPr lang="en-US" sz="2100" dirty="0">
                <a:solidFill>
                  <a:srgbClr val="7BA79D"/>
                </a:solidFill>
              </a:rPr>
              <a:t>/. Any rights in individual contents of the database are licensed under the Database Contents License whose text can be found http://</a:t>
            </a:r>
            <a:r>
              <a:rPr lang="en-US" sz="2100" dirty="0" err="1">
                <a:solidFill>
                  <a:srgbClr val="7BA79D"/>
                </a:solidFill>
              </a:rPr>
              <a:t>opendatacommons.org</a:t>
            </a:r>
            <a:r>
              <a:rPr lang="en-US" sz="2100" dirty="0">
                <a:solidFill>
                  <a:srgbClr val="7BA79D"/>
                </a:solidFill>
              </a:rPr>
              <a:t>/licenses/</a:t>
            </a:r>
            <a:r>
              <a:rPr lang="en-US" sz="2100" dirty="0" err="1">
                <a:solidFill>
                  <a:srgbClr val="7BA79D"/>
                </a:solidFill>
              </a:rPr>
              <a:t>dbcl</a:t>
            </a:r>
            <a:r>
              <a:rPr lang="en-US" sz="2100" dirty="0">
                <a:solidFill>
                  <a:srgbClr val="7BA79D"/>
                </a:solidFill>
              </a:rPr>
              <a:t>/ - See more at: http://</a:t>
            </a:r>
            <a:r>
              <a:rPr lang="en-US" sz="2100" dirty="0" err="1">
                <a:solidFill>
                  <a:srgbClr val="7BA79D"/>
                </a:solidFill>
              </a:rPr>
              <a:t>opendatacommons.org</a:t>
            </a:r>
            <a:r>
              <a:rPr lang="en-US" sz="2100" dirty="0">
                <a:solidFill>
                  <a:srgbClr val="7BA79D"/>
                </a:solidFill>
              </a:rPr>
              <a:t>/guide/#sthash.2ZOKxdT1.dpuf</a:t>
            </a:r>
          </a:p>
          <a:p>
            <a:pPr lvl="1"/>
            <a:endParaRPr lang="en-US" dirty="0"/>
          </a:p>
          <a:p>
            <a:endParaRPr lang="en-US" dirty="0"/>
          </a:p>
        </p:txBody>
      </p:sp>
      <p:sp>
        <p:nvSpPr>
          <p:cNvPr id="4" name="Rectangle 3"/>
          <p:cNvSpPr/>
          <p:nvPr/>
        </p:nvSpPr>
        <p:spPr>
          <a:xfrm>
            <a:off x="123592" y="6375897"/>
            <a:ext cx="1958213" cy="276999"/>
          </a:xfrm>
          <a:prstGeom prst="rect">
            <a:avLst/>
          </a:prstGeom>
        </p:spPr>
        <p:txBody>
          <a:bodyPr wrap="none">
            <a:spAutoFit/>
          </a:bodyPr>
          <a:lstStyle/>
          <a:p>
            <a:r>
              <a:rPr lang="en-US" sz="1200" dirty="0" smtClean="0"/>
              <a:t>(Open Data Commons 2015)</a:t>
            </a:r>
            <a:endParaRPr lang="en-US" sz="1200" dirty="0"/>
          </a:p>
        </p:txBody>
      </p:sp>
    </p:spTree>
    <p:extLst>
      <p:ext uri="{BB962C8B-B14F-4D97-AF65-F5344CB8AC3E}">
        <p14:creationId xmlns:p14="http://schemas.microsoft.com/office/powerpoint/2010/main" val="26834243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sz="quarter" idx="1"/>
          </p:nvPr>
        </p:nvSpPr>
        <p:spPr>
          <a:xfrm>
            <a:off x="612648" y="1600199"/>
            <a:ext cx="8153400" cy="4946493"/>
          </a:xfrm>
        </p:spPr>
        <p:txBody>
          <a:bodyPr>
            <a:normAutofit/>
          </a:bodyPr>
          <a:lstStyle/>
          <a:p>
            <a:r>
              <a:rPr lang="en-US" dirty="0" smtClean="0"/>
              <a:t>Open data is just one component of the larger open access movement that can promote global collaboration while increasing the impact of your own scholarly endeavors</a:t>
            </a:r>
          </a:p>
          <a:p>
            <a:endParaRPr lang="en-US" sz="1600" dirty="0" smtClean="0"/>
          </a:p>
          <a:p>
            <a:r>
              <a:rPr lang="en-US" dirty="0" smtClean="0"/>
              <a:t>A variety of online resources exist that collect and preserve this data including data.gov</a:t>
            </a:r>
            <a:r>
              <a:rPr lang="en-US" dirty="0"/>
              <a:t>, </a:t>
            </a:r>
            <a:r>
              <a:rPr lang="en-US" dirty="0" smtClean="0"/>
              <a:t>Dryad, and more!</a:t>
            </a:r>
            <a:endParaRPr lang="en-US" dirty="0"/>
          </a:p>
          <a:p>
            <a:endParaRPr lang="en-US" sz="1600" dirty="0" smtClean="0"/>
          </a:p>
          <a:p>
            <a:r>
              <a:rPr lang="en-US" dirty="0" smtClean="0"/>
              <a:t>You can be both a user of open data and a contributor by publishing your own data</a:t>
            </a:r>
            <a:endParaRPr lang="en-US" dirty="0"/>
          </a:p>
        </p:txBody>
      </p:sp>
    </p:spTree>
    <p:extLst>
      <p:ext uri="{BB962C8B-B14F-4D97-AF65-F5344CB8AC3E}">
        <p14:creationId xmlns:p14="http://schemas.microsoft.com/office/powerpoint/2010/main" val="39888789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marL="0" indent="0">
              <a:buNone/>
            </a:pPr>
            <a:endParaRPr lang="en-US" dirty="0"/>
          </a:p>
          <a:p>
            <a:pPr marL="0" indent="0">
              <a:buNone/>
            </a:pPr>
            <a:r>
              <a:rPr lang="en-US" sz="2800" dirty="0"/>
              <a:t>“Rather than relying on journal articles alone for scholarly communication, data sets can be published as first-class scholarly products, either alongside journal articles that use the dataset or as a standalone object with inherent </a:t>
            </a:r>
            <a:r>
              <a:rPr lang="en-US" sz="2800" dirty="0" smtClean="0"/>
              <a:t>value.” </a:t>
            </a:r>
          </a:p>
          <a:p>
            <a:pPr marL="0" indent="0">
              <a:buNone/>
            </a:pPr>
            <a:endParaRPr lang="en-US" sz="2800" i="1" dirty="0"/>
          </a:p>
          <a:p>
            <a:pPr lvl="2"/>
            <a:r>
              <a:rPr lang="en-US" sz="2200" i="1" dirty="0" smtClean="0"/>
              <a:t>Office </a:t>
            </a:r>
            <a:r>
              <a:rPr lang="en-US" sz="2200" i="1" dirty="0"/>
              <a:t>of Scholarly Communication, </a:t>
            </a:r>
            <a:r>
              <a:rPr lang="en-US" sz="2200" i="1" dirty="0" smtClean="0"/>
              <a:t>University of California</a:t>
            </a:r>
            <a:endParaRPr lang="en-US" sz="2200" i="1" dirty="0"/>
          </a:p>
          <a:p>
            <a:pPr marL="514350" indent="-514350">
              <a:buFont typeface="+mj-lt"/>
              <a:buAutoNum type="arabicParenR" startAt="3"/>
            </a:pPr>
            <a:endParaRPr lang="en-US" sz="2800" dirty="0"/>
          </a:p>
        </p:txBody>
      </p:sp>
      <p:sp>
        <p:nvSpPr>
          <p:cNvPr id="4" name="Rectangle 3"/>
          <p:cNvSpPr/>
          <p:nvPr/>
        </p:nvSpPr>
        <p:spPr>
          <a:xfrm>
            <a:off x="123592" y="6375897"/>
            <a:ext cx="2068896" cy="276999"/>
          </a:xfrm>
          <a:prstGeom prst="rect">
            <a:avLst/>
          </a:prstGeom>
        </p:spPr>
        <p:txBody>
          <a:bodyPr wrap="none">
            <a:spAutoFit/>
          </a:bodyPr>
          <a:lstStyle/>
          <a:p>
            <a:r>
              <a:rPr lang="en-US" sz="1200" dirty="0" smtClean="0"/>
              <a:t>(University </a:t>
            </a:r>
            <a:r>
              <a:rPr lang="en-US" sz="1200" dirty="0"/>
              <a:t>of </a:t>
            </a:r>
            <a:r>
              <a:rPr lang="en-US" sz="1200" dirty="0" smtClean="0"/>
              <a:t>California 2014)</a:t>
            </a:r>
            <a:endParaRPr lang="en-US" sz="1200" dirty="0"/>
          </a:p>
        </p:txBody>
      </p:sp>
    </p:spTree>
    <p:extLst>
      <p:ext uri="{BB962C8B-B14F-4D97-AF65-F5344CB8AC3E}">
        <p14:creationId xmlns:p14="http://schemas.microsoft.com/office/powerpoint/2010/main" val="15760298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685800"/>
          </a:xfrm>
        </p:spPr>
        <p:txBody>
          <a:bodyPr>
            <a:normAutofit fontScale="90000"/>
          </a:bodyPr>
          <a:lstStyle/>
          <a:p>
            <a:r>
              <a:rPr lang="en-US" dirty="0" smtClean="0"/>
              <a:t>Bibliography</a:t>
            </a:r>
            <a:endParaRPr lang="en-US" dirty="0"/>
          </a:p>
        </p:txBody>
      </p:sp>
      <p:sp>
        <p:nvSpPr>
          <p:cNvPr id="3" name="Content Placeholder 2"/>
          <p:cNvSpPr>
            <a:spLocks noGrp="1"/>
          </p:cNvSpPr>
          <p:nvPr>
            <p:ph sz="quarter" idx="1"/>
          </p:nvPr>
        </p:nvSpPr>
        <p:spPr>
          <a:xfrm>
            <a:off x="457200" y="1600199"/>
            <a:ext cx="8534400" cy="5390338"/>
          </a:xfrm>
        </p:spPr>
        <p:txBody>
          <a:bodyPr>
            <a:normAutofit fontScale="25000" lnSpcReduction="20000"/>
          </a:bodyPr>
          <a:lstStyle/>
          <a:p>
            <a:r>
              <a:rPr lang="en-US" sz="5600" dirty="0" smtClean="0"/>
              <a:t>Hitchcock</a:t>
            </a:r>
            <a:r>
              <a:rPr lang="en-US" sz="5600" dirty="0"/>
              <a:t>, S. (2011). The effect of open access and downloads ('hits') on citation impact: a bibliography of studies. The Open Citation Project - Reference Linking and Citation Analysis for Open Archives.  Retrieved from </a:t>
            </a:r>
            <a:r>
              <a:rPr lang="en-US" sz="5600" u="sng" dirty="0">
                <a:hlinkClick r:id="rId2"/>
              </a:rPr>
              <a:t>http://opcit.eprints.org/oacitation-biblio.html</a:t>
            </a:r>
            <a:r>
              <a:rPr lang="en-US" sz="5600" u="sng" dirty="0"/>
              <a:t/>
            </a:r>
            <a:br>
              <a:rPr lang="en-US" sz="5600" u="sng" dirty="0"/>
            </a:br>
            <a:endParaRPr lang="en-US" sz="5600" u="sng" dirty="0" smtClean="0"/>
          </a:p>
          <a:p>
            <a:r>
              <a:rPr lang="en-US" sz="5600" dirty="0" smtClean="0"/>
              <a:t>Open Data Commons. (2015). 2-minute Guide to Making Your Data Open. </a:t>
            </a:r>
            <a:r>
              <a:rPr lang="en-US" sz="5600" dirty="0"/>
              <a:t>Retrieved from: </a:t>
            </a:r>
            <a:r>
              <a:rPr lang="en-US" sz="5600" dirty="0">
                <a:hlinkClick r:id="rId3"/>
              </a:rPr>
              <a:t>http://opendatacommons.org/guide</a:t>
            </a:r>
            <a:r>
              <a:rPr lang="en-US" sz="5600" dirty="0" smtClean="0">
                <a:hlinkClick r:id="rId3"/>
              </a:rPr>
              <a:t>/</a:t>
            </a:r>
            <a:r>
              <a:rPr lang="en-US" sz="5600" dirty="0" smtClean="0"/>
              <a:t> </a:t>
            </a:r>
          </a:p>
          <a:p>
            <a:endParaRPr lang="en-US" sz="5600" dirty="0" smtClean="0"/>
          </a:p>
          <a:p>
            <a:r>
              <a:rPr lang="en-US" sz="5600" dirty="0" smtClean="0"/>
              <a:t>Open Knowledge. (2015)</a:t>
            </a:r>
            <a:r>
              <a:rPr lang="en-US" sz="5600" dirty="0"/>
              <a:t>. Open Data </a:t>
            </a:r>
            <a:r>
              <a:rPr lang="en-US" sz="5600" dirty="0" smtClean="0"/>
              <a:t>Handbook. </a:t>
            </a:r>
            <a:r>
              <a:rPr lang="en-US" sz="5600" dirty="0"/>
              <a:t>Retrieved from: </a:t>
            </a:r>
            <a:r>
              <a:rPr lang="en-US" sz="5600" dirty="0">
                <a:hlinkClick r:id="rId4"/>
              </a:rPr>
              <a:t>http://opendatahandbook.org/guide/en/what-is-open-data</a:t>
            </a:r>
            <a:r>
              <a:rPr lang="en-US" sz="5600" dirty="0" smtClean="0">
                <a:hlinkClick r:id="rId4"/>
              </a:rPr>
              <a:t>/</a:t>
            </a:r>
            <a:r>
              <a:rPr lang="en-US" sz="5600" dirty="0" smtClean="0"/>
              <a:t> </a:t>
            </a:r>
          </a:p>
          <a:p>
            <a:endParaRPr lang="en-US" sz="5600" dirty="0" smtClean="0"/>
          </a:p>
          <a:p>
            <a:r>
              <a:rPr lang="en-US" sz="5600" dirty="0" smtClean="0"/>
              <a:t>Open Knowledge. (2015). What is Open? </a:t>
            </a:r>
            <a:r>
              <a:rPr lang="en-US" sz="5600" dirty="0"/>
              <a:t>Retrieved from: </a:t>
            </a:r>
            <a:r>
              <a:rPr lang="en-US" sz="5600" dirty="0">
                <a:hlinkClick r:id="rId5"/>
              </a:rPr>
              <a:t>https://okfn.org/opendata</a:t>
            </a:r>
            <a:r>
              <a:rPr lang="en-US" sz="5600" dirty="0" smtClean="0">
                <a:hlinkClick r:id="rId5"/>
              </a:rPr>
              <a:t>/</a:t>
            </a:r>
            <a:r>
              <a:rPr lang="en-US" sz="5600" dirty="0" smtClean="0"/>
              <a:t> </a:t>
            </a:r>
            <a:endParaRPr lang="en-US" sz="5600" dirty="0"/>
          </a:p>
          <a:p>
            <a:pPr>
              <a:buNone/>
            </a:pPr>
            <a:endParaRPr lang="en-US" sz="5600" dirty="0" smtClean="0"/>
          </a:p>
          <a:p>
            <a:r>
              <a:rPr lang="en-US" sz="5600" dirty="0" smtClean="0"/>
              <a:t>SPARC </a:t>
            </a:r>
            <a:r>
              <a:rPr lang="en-US" sz="5600" dirty="0"/>
              <a:t>(</a:t>
            </a:r>
            <a:r>
              <a:rPr lang="en-US" sz="5600" dirty="0" err="1"/>
              <a:t>n.d.</a:t>
            </a:r>
            <a:r>
              <a:rPr lang="en-US" sz="5600" dirty="0"/>
              <a:t>). Digital Repositories Offer Many Practical Benefits. Retrieved from </a:t>
            </a:r>
            <a:r>
              <a:rPr lang="en-US" sz="5600" u="sng" dirty="0">
                <a:hlinkClick r:id="rId6"/>
              </a:rPr>
              <a:t>http://www.arl.org/sparc/greaterreach/practical_benefits/index.shtml</a:t>
            </a:r>
            <a:r>
              <a:rPr lang="en-US" sz="5600" u="sng" dirty="0"/>
              <a:t/>
            </a:r>
            <a:br>
              <a:rPr lang="en-US" sz="5600" u="sng" dirty="0"/>
            </a:br>
            <a:endParaRPr lang="en-US" sz="5600" dirty="0"/>
          </a:p>
          <a:p>
            <a:r>
              <a:rPr lang="en-US" sz="5600" dirty="0" err="1" smtClean="0"/>
              <a:t>Suber</a:t>
            </a:r>
            <a:r>
              <a:rPr lang="en-US" sz="5600" dirty="0"/>
              <a:t>, P. (2012). Open Access Overview: Focusing on open access to peer-reviewed research articles and their preprints. Retrieved from </a:t>
            </a:r>
            <a:r>
              <a:rPr lang="en-US" sz="5600" u="sng" dirty="0">
                <a:hlinkClick r:id="rId7"/>
              </a:rPr>
              <a:t>http://dash.harvard.edu/bitstream/handle/1/4729737/suber_oaoverview.htm</a:t>
            </a:r>
            <a:r>
              <a:rPr lang="en-US" sz="5600" u="sng" dirty="0"/>
              <a:t/>
            </a:r>
            <a:br>
              <a:rPr lang="en-US" sz="5600" u="sng" dirty="0"/>
            </a:br>
            <a:endParaRPr lang="en-US" sz="5600" u="sng" dirty="0" smtClean="0"/>
          </a:p>
          <a:p>
            <a:r>
              <a:rPr lang="en-US" sz="5600" dirty="0"/>
              <a:t>Swan, A. (2010</a:t>
            </a:r>
            <a:r>
              <a:rPr lang="en-US" sz="5600" dirty="0" smtClean="0"/>
              <a:t>). </a:t>
            </a:r>
            <a:r>
              <a:rPr lang="en-US" sz="5600" dirty="0"/>
              <a:t>The Open Access citation advantage: Studies and results to date. Technical Report , School of Electronics &amp; Computer Science, University of Southampton. Retrieved from </a:t>
            </a:r>
            <a:r>
              <a:rPr lang="en-US" sz="5600" u="sng" dirty="0">
                <a:hlinkClick r:id="rId8"/>
              </a:rPr>
              <a:t>http://eprints.ecs.soton.ac.uk/18516/2/Citation_advantage_paper.pdf</a:t>
            </a:r>
            <a:r>
              <a:rPr lang="en-US" sz="5600" u="sng" dirty="0"/>
              <a:t/>
            </a:r>
            <a:br>
              <a:rPr lang="en-US" sz="5600" u="sng" dirty="0"/>
            </a:br>
            <a:endParaRPr lang="en-US" sz="5600" dirty="0" smtClean="0"/>
          </a:p>
          <a:p>
            <a:r>
              <a:rPr lang="en-US" sz="5600" dirty="0" smtClean="0"/>
              <a:t>University of California Office of Scholarly Communication. (2014). Data Publication. </a:t>
            </a:r>
            <a:r>
              <a:rPr lang="en-US" sz="5600" dirty="0"/>
              <a:t>Retrieved from: </a:t>
            </a:r>
            <a:r>
              <a:rPr lang="en-US" sz="5600" dirty="0">
                <a:hlinkClick r:id="rId9"/>
              </a:rPr>
              <a:t>http://osc.universityofcalifornia.edu/scholarly-publishing/data-publication</a:t>
            </a:r>
            <a:r>
              <a:rPr lang="en-US" sz="5600" dirty="0" smtClean="0">
                <a:hlinkClick r:id="rId9"/>
              </a:rPr>
              <a:t>/</a:t>
            </a:r>
            <a:r>
              <a:rPr lang="en-US" sz="5600" dirty="0" smtClean="0"/>
              <a:t> </a:t>
            </a:r>
            <a:endParaRPr lang="en-US" sz="5600" dirty="0"/>
          </a:p>
          <a:p>
            <a:endParaRPr lang="en-US" sz="4800" dirty="0"/>
          </a:p>
          <a:p>
            <a:endParaRPr lang="en-US" sz="4800" u="sng" dirty="0" smtClean="0"/>
          </a:p>
          <a:p>
            <a:endParaRPr lang="en-US" sz="4800" dirty="0"/>
          </a:p>
          <a:p>
            <a:pPr>
              <a:buNone/>
            </a:pPr>
            <a:endParaRPr lang="en-US" sz="4800" dirty="0" smtClean="0"/>
          </a:p>
        </p:txBody>
      </p:sp>
      <p:sp>
        <p:nvSpPr>
          <p:cNvPr id="5" name="TextBox 4"/>
          <p:cNvSpPr txBox="1"/>
          <p:nvPr/>
        </p:nvSpPr>
        <p:spPr>
          <a:xfrm>
            <a:off x="1102192" y="2048863"/>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8882040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6637639"/>
            <a:ext cx="9144000" cy="215444"/>
          </a:xfrm>
          <a:prstGeom prst="rect">
            <a:avLst/>
          </a:prstGeom>
          <a:solidFill>
            <a:schemeClr val="bg1">
              <a:lumMod val="65000"/>
              <a:alpha val="74000"/>
            </a:schemeClr>
          </a:solidFill>
        </p:spPr>
        <p:txBody>
          <a:bodyPr wrap="square" rtlCol="0">
            <a:spAutoFit/>
          </a:bodyPr>
          <a:lstStyle/>
          <a:p>
            <a:r>
              <a:rPr lang="en-US" sz="800" b="1" u="sng" dirty="0" smtClean="0">
                <a:solidFill>
                  <a:srgbClr val="2F2B20"/>
                </a:solidFill>
              </a:rPr>
              <a:t>Photo Courtesy</a:t>
            </a:r>
            <a:r>
              <a:rPr lang="en-US" sz="800" dirty="0" smtClean="0">
                <a:solidFill>
                  <a:srgbClr val="2F2B20"/>
                </a:solidFill>
              </a:rPr>
              <a:t>: Question Question Mark Request Matter Requests by </a:t>
            </a:r>
            <a:r>
              <a:rPr lang="en-US" sz="800" dirty="0" err="1" smtClean="0">
                <a:solidFill>
                  <a:srgbClr val="2F2B20"/>
                </a:solidFill>
              </a:rPr>
              <a:t>geralt</a:t>
            </a:r>
            <a:r>
              <a:rPr lang="en-US" sz="800" dirty="0" smtClean="0">
                <a:solidFill>
                  <a:srgbClr val="2F2B20"/>
                </a:solidFill>
              </a:rPr>
              <a:t>, </a:t>
            </a:r>
            <a:r>
              <a:rPr lang="en-US" sz="800" dirty="0" err="1" smtClean="0">
                <a:solidFill>
                  <a:srgbClr val="2F2B20"/>
                </a:solidFill>
              </a:rPr>
              <a:t>Pixabay</a:t>
            </a:r>
            <a:r>
              <a:rPr lang="en-US" sz="800" dirty="0">
                <a:solidFill>
                  <a:srgbClr val="2F2B20"/>
                </a:solidFill>
              </a:rPr>
              <a:t>, http://pixabay.com/en/question-question-mark-request-63916</a:t>
            </a:r>
            <a:r>
              <a:rPr lang="en-US" sz="800" dirty="0" smtClean="0">
                <a:solidFill>
                  <a:srgbClr val="2F2B20"/>
                </a:solidFill>
              </a:rPr>
              <a:t>/ (public domain)</a:t>
            </a:r>
            <a:endParaRPr lang="en-US" sz="800" dirty="0">
              <a:solidFill>
                <a:srgbClr val="2F2B20"/>
              </a:solidFill>
            </a:endParaRPr>
          </a:p>
        </p:txBody>
      </p:sp>
      <p:pic>
        <p:nvPicPr>
          <p:cNvPr id="3" name="Picture 2"/>
          <p:cNvPicPr>
            <a:picLocks noChangeAspect="1"/>
          </p:cNvPicPr>
          <p:nvPr/>
        </p:nvPicPr>
        <p:blipFill>
          <a:blip r:embed="rId2"/>
          <a:stretch>
            <a:fillRect/>
          </a:stretch>
        </p:blipFill>
        <p:spPr>
          <a:xfrm>
            <a:off x="508000" y="558800"/>
            <a:ext cx="8128000" cy="5740400"/>
          </a:xfrm>
          <a:prstGeom prst="rect">
            <a:avLst/>
          </a:prstGeom>
        </p:spPr>
      </p:pic>
    </p:spTree>
    <p:extLst>
      <p:ext uri="{BB962C8B-B14F-4D97-AF65-F5344CB8AC3E}">
        <p14:creationId xmlns:p14="http://schemas.microsoft.com/office/powerpoint/2010/main" val="274655278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Median.thmx</Template>
  <TotalTime>430</TotalTime>
  <Words>1102</Words>
  <Application>Microsoft Office PowerPoint</Application>
  <PresentationFormat>On-screen Show (4:3)</PresentationFormat>
  <Paragraphs>177</Paragraphs>
  <Slides>27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Calibri</vt:lpstr>
      <vt:lpstr>Tw Cen MT</vt:lpstr>
      <vt:lpstr>Wingdings</vt:lpstr>
      <vt:lpstr>Wingdings 2</vt:lpstr>
      <vt:lpstr>Median</vt:lpstr>
      <vt:lpstr>PowerPoint Presentation</vt:lpstr>
      <vt:lpstr>Open data: locating &amp; sharing research data to promote global scholarly communication</vt:lpstr>
      <vt:lpstr>RECAP: OPEN ACCESS</vt:lpstr>
      <vt:lpstr>Open Access: Defined</vt:lpstr>
      <vt:lpstr>Traditional Publishing vs Open Access</vt:lpstr>
      <vt:lpstr>Benefits of OA</vt:lpstr>
      <vt:lpstr>Open Data</vt:lpstr>
      <vt:lpstr>Open Data: Defined</vt:lpstr>
      <vt:lpstr>PowerPoint Presentation</vt:lpstr>
      <vt:lpstr>3 Components of “Open” Data</vt:lpstr>
      <vt:lpstr>What Types of Data?</vt:lpstr>
      <vt:lpstr>Why Open Data?</vt:lpstr>
      <vt:lpstr>Locating Existing Datasets</vt:lpstr>
      <vt:lpstr>Best Bet Data Resources</vt:lpstr>
      <vt:lpstr>Best Bet Data Resources</vt:lpstr>
      <vt:lpstr>Publishing your Datasets</vt:lpstr>
      <vt:lpstr>Making your Data Openly Available</vt:lpstr>
      <vt:lpstr>PowerPoint Presentation</vt:lpstr>
      <vt:lpstr>Examples of Data Journals</vt:lpstr>
      <vt:lpstr>Activity: Dissecting a Data Descriptor</vt:lpstr>
      <vt:lpstr>PowerPoint Presentation</vt:lpstr>
      <vt:lpstr>Apply an Open Data License</vt:lpstr>
      <vt:lpstr>2 Basic Open Data Licenses</vt:lpstr>
      <vt:lpstr>Summary</vt:lpstr>
      <vt:lpstr>PowerPoint Presentation</vt:lpstr>
      <vt:lpstr>Bibliography</vt:lpstr>
      <vt:lpstr>PowerPoint Presentation</vt:lpstr>
    </vt:vector>
  </TitlesOfParts>
  <Company>OUWB</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Stephanie Swanberg</dc:creator>
  <cp:lastModifiedBy>Julia E. Rodriguez</cp:lastModifiedBy>
  <cp:revision>41</cp:revision>
  <cp:lastPrinted>2015-10-12T18:31:06Z</cp:lastPrinted>
  <dcterms:created xsi:type="dcterms:W3CDTF">2015-10-02T15:35:37Z</dcterms:created>
  <dcterms:modified xsi:type="dcterms:W3CDTF">2015-10-16T19:42:21Z</dcterms:modified>
</cp:coreProperties>
</file>