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5143500" type="screen16x9"/>
  <p:notesSz cx="6858000" cy="9144000"/>
  <p:embeddedFontLst>
    <p:embeddedFont>
      <p:font typeface="Abel" panose="02000506030000020004" pitchFamily="2" charset="0"/>
      <p:regular r:id="rId39"/>
    </p:embeddedFont>
    <p:embeddedFont>
      <p:font typeface="Cambria" panose="02040503050406030204" pitchFamily="18" charset="0"/>
      <p:regular r:id="rId40"/>
      <p:bold r:id="rId41"/>
      <p:italic r:id="rId42"/>
      <p:boldItalic r:id="rId43"/>
    </p:embeddedFont>
    <p:embeddedFont>
      <p:font typeface="Frank Ruhl Libre" panose="00000500000000000000" pitchFamily="2" charset="-79"/>
      <p:regular r:id="rId44"/>
      <p:bold r:id="rId45"/>
    </p:embeddedFont>
    <p:embeddedFont>
      <p:font typeface="Lato" panose="020F0502020204030203" pitchFamily="34" charset="0"/>
      <p:regular r:id="rId46"/>
      <p:bold r:id="rId47"/>
      <p:italic r:id="rId48"/>
      <p:boldItalic r:id="rId49"/>
    </p:embeddedFont>
    <p:embeddedFont>
      <p:font typeface="Libre Baskerville" panose="02000000000000000000" pitchFamily="2" charset="0"/>
      <p:regular r:id="rId50"/>
      <p:bold r:id="rId51"/>
      <p:italic r:id="rId52"/>
    </p:embeddedFont>
    <p:embeddedFont>
      <p:font typeface="Roboto" panose="02000000000000000000" pitchFamily="2" charset="0"/>
      <p:regular r:id="rId53"/>
      <p:bold r:id="rId54"/>
      <p:italic r:id="rId55"/>
      <p:boldItalic r:id="rId56"/>
    </p:embeddedFont>
    <p:embeddedFont>
      <p:font typeface="Roboto Condensed Light" panose="02000000000000000000" pitchFamily="2" charset="0"/>
      <p:regular r:id="rId57"/>
    </p:embeddedFont>
    <p:embeddedFont>
      <p:font typeface="Roboto Medium" panose="02000000000000000000" pitchFamily="2" charset="0"/>
      <p:regular r:id="rId58"/>
      <p:bold r:id="rId59"/>
      <p:italic r:id="rId60"/>
      <p:bold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font" Target="fonts/font17.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8" Type="http://schemas.openxmlformats.org/officeDocument/2006/relationships/font" Target="fonts/font20.fntdata"/><Relationship Id="rId5" Type="http://schemas.openxmlformats.org/officeDocument/2006/relationships/slide" Target="slides/slide4.xml"/><Relationship Id="rId61" Type="http://schemas.openxmlformats.org/officeDocument/2006/relationships/font" Target="fonts/font2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font" Target="fonts/font18.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8.fntdata"/><Relationship Id="rId59"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font" Target="fonts/font3.fntdata"/><Relationship Id="rId54" Type="http://schemas.openxmlformats.org/officeDocument/2006/relationships/font" Target="fonts/font16.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1.fntdata"/><Relationship Id="rId57" Type="http://schemas.openxmlformats.org/officeDocument/2006/relationships/font" Target="fonts/font1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6.fntdata"/><Relationship Id="rId52" Type="http://schemas.openxmlformats.org/officeDocument/2006/relationships/font" Target="fonts/font14.fntdata"/><Relationship Id="rId60" Type="http://schemas.openxmlformats.org/officeDocument/2006/relationships/font" Target="fonts/font22.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Hello welcome. The title of my presentation today is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3c95593575_0_2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23c95593575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a group we decided on what we wanted/needed to know. </a:t>
            </a:r>
            <a:endParaRPr/>
          </a:p>
          <a:p>
            <a:pPr marL="0" lvl="0" indent="0" algn="l" rtl="0">
              <a:spcBef>
                <a:spcPts val="0"/>
              </a:spcBef>
              <a:spcAft>
                <a:spcPts val="0"/>
              </a:spcAft>
              <a:buNone/>
            </a:pPr>
            <a:r>
              <a:rPr lang="en"/>
              <a:t>We wanted to collect data on:</a:t>
            </a:r>
            <a:endParaRPr/>
          </a:p>
          <a:p>
            <a:pPr marL="457200" lvl="0" indent="-298450" algn="l" rtl="0">
              <a:spcBef>
                <a:spcPts val="0"/>
              </a:spcBef>
              <a:spcAft>
                <a:spcPts val="0"/>
              </a:spcAft>
              <a:buSzPts val="1100"/>
              <a:buChar char="●"/>
            </a:pPr>
            <a:r>
              <a:rPr lang="en"/>
              <a:t>What faulty were selecting and how these selections were being done</a:t>
            </a:r>
            <a:endParaRPr/>
          </a:p>
          <a:p>
            <a:pPr marL="457200" lvl="0" indent="-298450" algn="l" rtl="0">
              <a:spcBef>
                <a:spcPts val="0"/>
              </a:spcBef>
              <a:spcAft>
                <a:spcPts val="0"/>
              </a:spcAft>
              <a:buSzPts val="1100"/>
              <a:buChar char="●"/>
            </a:pPr>
            <a:r>
              <a:rPr lang="en"/>
              <a:t>We wanted to know about their selection authority - can they choose to adopt OER or no-cost materials </a:t>
            </a:r>
            <a:endParaRPr/>
          </a:p>
          <a:p>
            <a:pPr marL="457200" lvl="0" indent="-298450" algn="l" rtl="0">
              <a:spcBef>
                <a:spcPts val="0"/>
              </a:spcBef>
              <a:spcAft>
                <a:spcPts val="0"/>
              </a:spcAft>
              <a:buSzPts val="1100"/>
              <a:buChar char="●"/>
            </a:pPr>
            <a:r>
              <a:rPr lang="en"/>
              <a:t>We wanted to know what their cost tolerance for their these materials is.</a:t>
            </a:r>
            <a:endParaRPr/>
          </a:p>
          <a:p>
            <a:pPr marL="457200" lvl="0" indent="-298450" algn="l" rtl="0">
              <a:spcBef>
                <a:spcPts val="0"/>
              </a:spcBef>
              <a:spcAft>
                <a:spcPts val="0"/>
              </a:spcAft>
              <a:buSzPts val="1100"/>
              <a:buChar char="●"/>
            </a:pPr>
            <a:r>
              <a:rPr lang="en"/>
              <a:t>We wanted to know if they are aware of the price of their materials they assign and were they taking steps to mitigate costs</a:t>
            </a:r>
            <a:endParaRPr/>
          </a:p>
          <a:p>
            <a:pPr marL="457200" lvl="0" indent="-298450" algn="l" rtl="0">
              <a:spcBef>
                <a:spcPts val="0"/>
              </a:spcBef>
              <a:spcAft>
                <a:spcPts val="0"/>
              </a:spcAft>
              <a:buSzPts val="1100"/>
              <a:buChar char="●"/>
            </a:pPr>
            <a:r>
              <a:rPr lang="en"/>
              <a:t>And of course we wanted to know about their awareness and use of OER </a:t>
            </a:r>
            <a:endParaRPr/>
          </a:p>
          <a:p>
            <a:pPr marL="0" lvl="0" indent="0" algn="l" rtl="0">
              <a:spcBef>
                <a:spcPts val="0"/>
              </a:spcBef>
              <a:spcAft>
                <a:spcPts val="0"/>
              </a:spcAft>
              <a:buNone/>
            </a:pPr>
            <a:r>
              <a:rPr lang="en"/>
              <a:t>Ultimately, we were trying to understand what</a:t>
            </a:r>
            <a:r>
              <a:rPr lang="en">
                <a:solidFill>
                  <a:schemeClr val="dk1"/>
                </a:solidFill>
              </a:rPr>
              <a:t> practices are currently taking place on our campus and the </a:t>
            </a:r>
            <a:r>
              <a:rPr lang="en"/>
              <a:t>barriers to adoption.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8a1f552b24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8a1f552b24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We reviewed other survey instruments and came up with a tool that ultimately was way long. Part of the reason this happened was because we were going to conduct a separate survey to ask about OER specifically but then decided to include those questions with this one which actually turned out to be a good thing because of what happened with COVID disruptions.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survey was developed in Fall of 2019, analysis of the data took place in 2021 and the publication came out in 2022. While this may be a typical time period for a research lifecycle I think we can all agree the last few years haven’t been typical. I believe or want to believe that more faculty may use free or low cost materials or may think about the price of their textbook now post COVID. In my experience though, it’s only been in the last year that they have had the mental capacity to engage in converting a course and we have seen this reflected in the interest and applications for course conversion stipends.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8a1f552b24_0_10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8a1f552b24_0_10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study had several sections. We asked about a lot of things. In hindsight this wasn’t the best strategy. There were so many data points and the survey was quite lengthy.  I have tried to highlight in this presentation the areas that are unique to this research. </a:t>
            </a:r>
            <a:endParaRPr/>
          </a:p>
          <a:p>
            <a:pPr marL="0" lvl="0" indent="0" algn="l" rtl="0">
              <a:spcBef>
                <a:spcPts val="0"/>
              </a:spcBef>
              <a:spcAft>
                <a:spcPts val="0"/>
              </a:spcAft>
              <a:buNone/>
            </a:pPr>
            <a:endParaRPr/>
          </a:p>
          <a:p>
            <a:pPr marL="0" lvl="0" indent="0" algn="l" rtl="0">
              <a:spcBef>
                <a:spcPts val="0"/>
              </a:spcBef>
              <a:spcAft>
                <a:spcPts val="0"/>
              </a:spcAft>
              <a:buNone/>
            </a:pPr>
            <a:r>
              <a:rPr lang="en"/>
              <a:t>We asked about the types of materials faculty utilize. The access methods for these materials and the percentage of a item that would need to be used to mark item required.</a:t>
            </a:r>
            <a:endParaRPr/>
          </a:p>
          <a:p>
            <a:pPr marL="0" lvl="0" indent="0" algn="l" rtl="0">
              <a:spcBef>
                <a:spcPts val="0"/>
              </a:spcBef>
              <a:spcAft>
                <a:spcPts val="0"/>
              </a:spcAft>
              <a:buNone/>
            </a:pPr>
            <a:endParaRPr/>
          </a:p>
          <a:p>
            <a:pPr marL="0" lvl="0" indent="0" algn="l" rtl="0">
              <a:spcBef>
                <a:spcPts val="0"/>
              </a:spcBef>
              <a:spcAft>
                <a:spcPts val="0"/>
              </a:spcAft>
              <a:buNone/>
            </a:pPr>
            <a:r>
              <a:rPr lang="en"/>
              <a:t>We asked about textbook selection, which included authority, factors influencing choice, beliefs about student purchasing habits, their knowledge of cost, use of alternative and motivations.</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t>We asked about their knowledge and use of OER and of course the obligatory demographic questions.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23c95593575_0_2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23c95593575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latin typeface="Roboto"/>
                <a:ea typeface="Roboto"/>
                <a:cs typeface="Roboto"/>
                <a:sym typeface="Roboto"/>
              </a:rPr>
              <a:t>Why did we asked these questions. First, we were a new group working on the initiative and we had so many questions and felt really clueless about practices and policies on campus. </a:t>
            </a:r>
            <a:endParaRPr>
              <a:solidFill>
                <a:schemeClr val="dk1"/>
              </a:solidFill>
              <a:latin typeface="Roboto"/>
              <a:ea typeface="Roboto"/>
              <a:cs typeface="Roboto"/>
              <a:sym typeface="Roboto"/>
            </a:endParaRPr>
          </a:p>
          <a:p>
            <a:pPr marL="0" lvl="0" indent="0" algn="l" rtl="0">
              <a:lnSpc>
                <a:spcPct val="115000"/>
              </a:lnSpc>
              <a:spcBef>
                <a:spcPts val="1600"/>
              </a:spcBef>
              <a:spcAft>
                <a:spcPts val="1600"/>
              </a:spcAft>
              <a:buNone/>
            </a:pPr>
            <a:r>
              <a:rPr lang="en">
                <a:solidFill>
                  <a:schemeClr val="dk1"/>
                </a:solidFill>
                <a:latin typeface="Roboto"/>
                <a:ea typeface="Roboto"/>
                <a:cs typeface="Roboto"/>
                <a:sym typeface="Roboto"/>
              </a:rPr>
              <a:t>So, we sort of did an environmental scan but not really. We needed data to validate what we were hearing about selections barriers, prices of textbooks and faculty understanding of OER. </a:t>
            </a:r>
            <a:br>
              <a:rPr lang="en">
                <a:solidFill>
                  <a:schemeClr val="dk1"/>
                </a:solidFill>
                <a:latin typeface="Roboto"/>
                <a:ea typeface="Roboto"/>
                <a:cs typeface="Roboto"/>
                <a:sym typeface="Roboto"/>
              </a:rPr>
            </a:br>
            <a:r>
              <a:rPr lang="en">
                <a:solidFill>
                  <a:schemeClr val="dk1"/>
                </a:solidFill>
                <a:latin typeface="Roboto"/>
                <a:ea typeface="Roboto"/>
                <a:cs typeface="Roboto"/>
                <a:sym typeface="Roboto"/>
              </a:rPr>
              <a:t>We also needed to align the ACMI work with where our campus was at at the time and that ment having data we could point to. </a:t>
            </a:r>
            <a:endParaRPr>
              <a:solidFill>
                <a:schemeClr val="dk1"/>
              </a:solidFill>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3c95593575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23c95593575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next few slides are the are data heavy ones. I will go through these quickly because as I said you can read the article, if someone has a specific question I can refer back to these. </a:t>
            </a:r>
            <a:endParaRPr/>
          </a:p>
          <a:p>
            <a:pPr marL="0" lvl="0" indent="0" algn="l" rtl="0">
              <a:spcBef>
                <a:spcPts val="0"/>
              </a:spcBef>
              <a:spcAft>
                <a:spcPts val="0"/>
              </a:spcAft>
              <a:buNone/>
            </a:pPr>
            <a:endParaRPr/>
          </a:p>
          <a:p>
            <a:pPr marL="0" lvl="0" indent="0" algn="l" rtl="0">
              <a:spcBef>
                <a:spcPts val="0"/>
              </a:spcBef>
              <a:spcAft>
                <a:spcPts val="0"/>
              </a:spcAft>
              <a:buNone/>
            </a:pPr>
            <a:r>
              <a:rPr lang="en"/>
              <a:t>The intention of the study was to capture a sample of voices from across faculty ranks, which was achieved. </a:t>
            </a:r>
            <a:endParaRPr/>
          </a:p>
          <a:p>
            <a:pPr marL="0" lvl="0" indent="0" algn="l" rtl="0">
              <a:spcBef>
                <a:spcPts val="0"/>
              </a:spcBef>
              <a:spcAft>
                <a:spcPts val="0"/>
              </a:spcAft>
              <a:buClr>
                <a:schemeClr val="dk1"/>
              </a:buClr>
              <a:buSzPts val="1100"/>
              <a:buFont typeface="Arial"/>
              <a:buNone/>
            </a:pPr>
            <a:r>
              <a:rPr lang="en"/>
              <a:t>The survey received 172 individual responses for a (16.3% response rate); not all respondents answered all the questions probably because the survey was too long. This resulted in a full completion rate of 128 response which was 12.1% response rate.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t>More than half of the respondents were tenured professors, associate professors, and tenure-track assistant professors with the remaining 39.7% of respondents in the many different non-tenure-track instructor roles. Only 6.4% of the non-tenure-track group were instructors with some form of job security; the remaining had no job security.</a:t>
            </a:r>
            <a:endParaRPr/>
          </a:p>
          <a:p>
            <a:pPr marL="0" lvl="0" indent="0" algn="l" rtl="0">
              <a:spcBef>
                <a:spcPts val="0"/>
              </a:spcBef>
              <a:spcAft>
                <a:spcPts val="0"/>
              </a:spcAft>
              <a:buNone/>
            </a:pPr>
            <a:r>
              <a:rPr lang="en"/>
              <a:t>The majority of respondents taught undergraduate courses and slightly over 50% were affiliated with the College of Arts and Sciences which is the school with the highest number of faculty at the university.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23c95593575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23c95593575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Types of materials used. </a:t>
            </a:r>
            <a:endParaRPr/>
          </a:p>
          <a:p>
            <a:pPr marL="0" lvl="0" indent="0" algn="l" rtl="0">
              <a:spcBef>
                <a:spcPts val="0"/>
              </a:spcBef>
              <a:spcAft>
                <a:spcPts val="0"/>
              </a:spcAft>
              <a:buNone/>
            </a:pPr>
            <a:r>
              <a:rPr lang="en"/>
              <a:t>Not surprisingly Hard copy textbooks were used more the most. The second highest category (materials created by me), third highest (free resources found online), and fourth highest (library materials) are all resources considered free to students. The survey didn’t distinguish at this point between commercial and open textbooks; instead, the focus was on format.</a:t>
            </a:r>
            <a:endParaRPr/>
          </a:p>
          <a:p>
            <a:pPr marL="0" lvl="0" indent="0" algn="l" rtl="0">
              <a:spcBef>
                <a:spcPts val="0"/>
              </a:spcBef>
              <a:spcAft>
                <a:spcPts val="0"/>
              </a:spcAft>
              <a:buNone/>
            </a:pPr>
            <a:endParaRPr/>
          </a:p>
          <a:p>
            <a:pPr marL="0" lvl="0" indent="0" algn="l" rtl="0">
              <a:spcBef>
                <a:spcPts val="0"/>
              </a:spcBef>
              <a:spcAft>
                <a:spcPts val="0"/>
              </a:spcAft>
              <a:buNone/>
            </a:pPr>
            <a:r>
              <a:rPr lang="en"/>
              <a:t>Tenure and tenure track professor overwhelming said they use hard copy textbooks.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23c95593575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23c95593575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Selection Authority</a:t>
            </a:r>
            <a:endParaRPr/>
          </a:p>
          <a:p>
            <a:pPr marL="0" lvl="0" indent="0" algn="l" rtl="0">
              <a:spcBef>
                <a:spcPts val="0"/>
              </a:spcBef>
              <a:spcAft>
                <a:spcPts val="0"/>
              </a:spcAft>
              <a:buNone/>
            </a:pPr>
            <a:r>
              <a:rPr lang="en"/>
              <a:t>We saw that faculty had varying abilities to select materials for their courses. Multi-section courses appeared more likely to utilize a group to select and had more faculty saying they didn’t have a role.</a:t>
            </a:r>
            <a:endParaRPr/>
          </a:p>
          <a:p>
            <a:pPr marL="0" lvl="0" indent="0" algn="l" rtl="0">
              <a:spcBef>
                <a:spcPts val="0"/>
              </a:spcBef>
              <a:spcAft>
                <a:spcPts val="0"/>
              </a:spcAft>
              <a:buNone/>
            </a:pPr>
            <a:endParaRPr/>
          </a:p>
          <a:p>
            <a:pPr marL="0" lvl="0" indent="0" algn="l" rtl="0">
              <a:spcBef>
                <a:spcPts val="0"/>
              </a:spcBef>
              <a:spcAft>
                <a:spcPts val="0"/>
              </a:spcAft>
              <a:buNone/>
            </a:pPr>
            <a:r>
              <a:rPr lang="en"/>
              <a:t>More than half of respondents (</a:t>
            </a:r>
            <a:r>
              <a:rPr lang="en">
                <a:solidFill>
                  <a:schemeClr val="dk1"/>
                </a:solidFill>
              </a:rPr>
              <a:t>62.3%)</a:t>
            </a:r>
            <a:r>
              <a:rPr lang="en"/>
              <a:t> make the final decision about their materials for all their courses, 17.5%  choose “I do, for most of my courses,” and the remaining 20.1% either relied on a committee, the entire department, the department chair, or only full-time faculty or were unsure. We found that our campus was nearly 10% behind the selection authority number reported in the National Association of College Stores (NACS) multi-campus study. </a:t>
            </a:r>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3c95593575_0_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23c95593575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When we looked at selection authority by rank we saw some correlation with rank yet we recognize we had a relatively small sample size and some department weren’t represented. </a:t>
            </a:r>
            <a:endParaRPr/>
          </a:p>
          <a:p>
            <a:pPr marL="0" lvl="0" indent="0" algn="l" rtl="0">
              <a:spcBef>
                <a:spcPts val="0"/>
              </a:spcBef>
              <a:spcAft>
                <a:spcPts val="0"/>
              </a:spcAft>
              <a:buNone/>
            </a:pPr>
            <a:r>
              <a:rPr lang="en"/>
              <a:t>This data did back up what we had been hearing from non-tenure track faculty particularly for multi-section courses. We also saw a fair number of respondents who just weren’t sure how selection for multi-section courses was handled for their programs.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2433ffae78c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2433ffae78c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asked about the most important factors faculty considered when selecting course materials. High-quality factually accurate content, cost to student, and comprehensive content were the top three factors. The least important were compatibility with the learning management system and whether the resources are adaptable/editable.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r>
              <a:rPr lang="en"/>
              <a:t>We also asked about what types of supplementary materials they assigned and who sent selections to the bookstore. </a:t>
            </a:r>
            <a:endParaRPr/>
          </a:p>
          <a:p>
            <a:pPr marL="0" lvl="0" indent="0" algn="l" rtl="0">
              <a:spcBef>
                <a:spcPts val="0"/>
              </a:spcBef>
              <a:spcAft>
                <a:spcPts val="0"/>
              </a:spcAft>
              <a:buNone/>
            </a:pPr>
            <a:endParaRPr/>
          </a:p>
          <a:p>
            <a:pPr marL="0" lvl="0" indent="0" algn="l" rtl="0">
              <a:spcBef>
                <a:spcPts val="0"/>
              </a:spcBef>
              <a:spcAft>
                <a:spcPts val="0"/>
              </a:spcAft>
              <a:buNone/>
            </a:pPr>
            <a:r>
              <a:rPr lang="en"/>
              <a:t>The majority were responsible for sending their textbook selections to the bookstore and many faculty indicated that they assign supplementary materials such as clickers, calculators, data sets, software, lab supplies and, videos or films.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2433ffae78c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2433ffae78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Respondents could indicate which types of access methods they had utilized and then were asked what their primary motivations were. </a:t>
            </a:r>
            <a:endParaRPr/>
          </a:p>
          <a:p>
            <a:pPr marL="0" lvl="0" indent="0" algn="l" rtl="0">
              <a:spcBef>
                <a:spcPts val="0"/>
              </a:spcBef>
              <a:spcAft>
                <a:spcPts val="0"/>
              </a:spcAft>
              <a:buNone/>
            </a:pPr>
            <a:endParaRPr/>
          </a:p>
          <a:p>
            <a:pPr marL="0" lvl="0" indent="0" algn="l" rtl="0">
              <a:spcBef>
                <a:spcPts val="0"/>
              </a:spcBef>
              <a:spcAft>
                <a:spcPts val="0"/>
              </a:spcAft>
              <a:buNone/>
            </a:pPr>
            <a:r>
              <a:rPr lang="en"/>
              <a:t>They indicated they used a variety of ways to make their resources available to students including allowing older editions, using library reserves, using free resources and the primary motivation was cost followed by “it was the best option for the course”.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8a1f552b24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My name is …</a:t>
            </a:r>
            <a:endParaRPr/>
          </a:p>
          <a:p>
            <a:pPr marL="0" lvl="0" indent="0" algn="l" rtl="0">
              <a:spcBef>
                <a:spcPts val="0"/>
              </a:spcBef>
              <a:spcAft>
                <a:spcPts val="0"/>
              </a:spcAft>
              <a:buNone/>
            </a:pPr>
            <a:r>
              <a:rPr lang="en"/>
              <a:t>Team Lead for the campus Affordable Course Materials Team, was a SPARC OER Fellow in 2018-19 and I am also a member of several state and regional OER Groups. </a:t>
            </a:r>
            <a:endParaRPr/>
          </a:p>
          <a:p>
            <a:pPr marL="0" lvl="0" indent="0" algn="l" rtl="0">
              <a:spcBef>
                <a:spcPts val="0"/>
              </a:spcBef>
              <a:spcAft>
                <a:spcPts val="0"/>
              </a:spcAft>
              <a:buNone/>
            </a:pPr>
            <a:endParaRPr/>
          </a:p>
          <a:p>
            <a:pPr marL="0" lvl="0" indent="0" algn="l" rtl="0">
              <a:spcBef>
                <a:spcPts val="0"/>
              </a:spcBef>
              <a:spcAft>
                <a:spcPts val="0"/>
              </a:spcAft>
              <a:buNone/>
            </a:pPr>
            <a:r>
              <a:rPr lang="en"/>
              <a:t>This study along with the survey instrument was published in the Journal of Librarianship and Scholarly Communication, which is open access. There is a link in the slides or you can search Google.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g2406812f87a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4" name="Google Shape;414;g2406812f87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asked faculty approximately what percentage of a textbook do you think your students need to utilize in one semester for you to list the textbook as required?</a:t>
            </a:r>
            <a:endParaRPr/>
          </a:p>
          <a:p>
            <a:pPr marL="0" lvl="0" indent="0" algn="l" rtl="0">
              <a:spcBef>
                <a:spcPts val="0"/>
              </a:spcBef>
              <a:spcAft>
                <a:spcPts val="0"/>
              </a:spcAft>
              <a:buNone/>
            </a:pPr>
            <a:r>
              <a:rPr lang="en"/>
              <a:t>Respondents indicated that students would need to use approximately 68.4% of a textbook in one semester for them to list the item as required. </a:t>
            </a:r>
            <a:r>
              <a:rPr lang="en">
                <a:solidFill>
                  <a:schemeClr val="dk1"/>
                </a:solidFill>
              </a:rPr>
              <a:t>The standard deviation was 20.79%.</a:t>
            </a:r>
            <a:endParaRPr/>
          </a:p>
          <a:p>
            <a:pPr marL="0" lvl="0" indent="0" algn="l" rtl="0">
              <a:spcBef>
                <a:spcPts val="0"/>
              </a:spcBef>
              <a:spcAft>
                <a:spcPts val="0"/>
              </a:spcAft>
              <a:buNone/>
            </a:pPr>
            <a:endParaRPr/>
          </a:p>
          <a:p>
            <a:pPr marL="0" lvl="0" indent="0" algn="l" rtl="0">
              <a:spcBef>
                <a:spcPts val="0"/>
              </a:spcBef>
              <a:spcAft>
                <a:spcPts val="0"/>
              </a:spcAft>
              <a:buNone/>
            </a:pPr>
            <a:r>
              <a:rPr lang="en"/>
              <a:t>The most popular range, chosen by 41.1% of respondents was 61%–80% of a textbook must be used. The second most popular range was 81% of a textbook or higher.. The remaining 34.3% of respondents chose a range of less than 60% of a textbook.</a:t>
            </a:r>
            <a:endParaRPr/>
          </a:p>
          <a:p>
            <a:pPr marL="0" lvl="0" indent="0" algn="l" rtl="0">
              <a:spcBef>
                <a:spcPts val="0"/>
              </a:spcBef>
              <a:spcAft>
                <a:spcPts val="0"/>
              </a:spcAft>
              <a:buNone/>
            </a:pPr>
            <a:endParaRPr/>
          </a:p>
          <a:p>
            <a:pPr marL="0" lvl="0" indent="0" algn="l" rtl="0">
              <a:spcBef>
                <a:spcPts val="0"/>
              </a:spcBef>
              <a:spcAft>
                <a:spcPts val="0"/>
              </a:spcAft>
              <a:buNone/>
            </a:pPr>
            <a:r>
              <a:rPr lang="en"/>
              <a:t>This question brought to light that there is no policy or even standard of practice for marking a textbook required or recommended. In conversations with faculty since, I have learn that they give this very little thought and don’t realize the implications for marking multiple items required for their course.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23c95593575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23c95593575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Knowledge of Cost</a:t>
            </a:r>
            <a:endParaRPr/>
          </a:p>
          <a:p>
            <a:pPr marL="0" lvl="0" indent="0" algn="l" rtl="0">
              <a:spcBef>
                <a:spcPts val="0"/>
              </a:spcBef>
              <a:spcAft>
                <a:spcPts val="0"/>
              </a:spcAft>
              <a:buNone/>
            </a:pPr>
            <a:r>
              <a:rPr lang="en"/>
              <a:t>We asked faculty if they were aware of the current cost for their course materials. 78,4% said yes. The interesting number here is the 21.6% that said no. Professors and associate professors had the highest percentages unaware of their course materials costs. 37% of faculty who were unaware have been teaching for 15–26 years.</a:t>
            </a:r>
            <a:endParaRPr/>
          </a:p>
          <a:p>
            <a:pPr marL="0" lvl="0" indent="0" algn="l" rtl="0">
              <a:spcBef>
                <a:spcPts val="0"/>
              </a:spcBef>
              <a:spcAft>
                <a:spcPts val="0"/>
              </a:spcAft>
              <a:buNone/>
            </a:pPr>
            <a:endParaRPr/>
          </a:p>
          <a:p>
            <a:pPr marL="0" lvl="0" indent="0" algn="l" rtl="0">
              <a:spcBef>
                <a:spcPts val="0"/>
              </a:spcBef>
              <a:spcAft>
                <a:spcPts val="0"/>
              </a:spcAft>
              <a:buNone/>
            </a:pPr>
            <a:r>
              <a:rPr lang="en"/>
              <a:t>The data suggested that the longer an instructor has been teaching and the higher their rank, the less likely they are to know the current price of their course materials but the survey response rate was too low to make a general assumptions.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23c95593575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7" name="Google Shape;427;g23c95593575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ask faculty what % of students the believe purchased all the required materials for their courses.</a:t>
            </a:r>
            <a:endParaRPr/>
          </a:p>
          <a:p>
            <a:pPr marL="0" lvl="0" indent="0" algn="l" rtl="0">
              <a:spcBef>
                <a:spcPts val="0"/>
              </a:spcBef>
              <a:spcAft>
                <a:spcPts val="0"/>
              </a:spcAft>
              <a:buNone/>
            </a:pPr>
            <a:r>
              <a:rPr lang="en"/>
              <a:t>The vast majority of respondents (80.2%) believe that at least 61% of their students purchase all the required materials for their courses. </a:t>
            </a:r>
            <a:endParaRPr/>
          </a:p>
          <a:p>
            <a:pPr marL="0" lvl="0" indent="0" algn="l" rtl="0">
              <a:spcBef>
                <a:spcPts val="0"/>
              </a:spcBef>
              <a:spcAft>
                <a:spcPts val="0"/>
              </a:spcAft>
              <a:buNone/>
            </a:pPr>
            <a:r>
              <a:rPr lang="en"/>
              <a:t>The mean number given was 74 % of student purchased all the required materials but less than half of respondents were confident about their answer. </a:t>
            </a:r>
            <a:endParaRPr/>
          </a:p>
          <a:p>
            <a:pPr marL="0" lvl="0" indent="0" algn="l" rtl="0">
              <a:spcBef>
                <a:spcPts val="0"/>
              </a:spcBef>
              <a:spcAft>
                <a:spcPts val="0"/>
              </a:spcAft>
              <a:buNone/>
            </a:pPr>
            <a:r>
              <a:rPr lang="en"/>
              <a:t>We also discovered that overwhelming faculty rarely hear from students about not being able to purchase the textbooks. So right away we could see a correlation between these two data points. Student aren’t speaking up so of course faculty believe they are purchasing the required textbooks.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3c95593575_0_1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23c95593575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This is the part where we investigated cost tolerance. Which to me became the most simple but interesting data point of the survey.</a:t>
            </a:r>
            <a:endParaRPr>
              <a:solidFill>
                <a:schemeClr val="dk1"/>
              </a:solidFill>
            </a:endParaRPr>
          </a:p>
          <a:p>
            <a:pPr marL="0" lvl="0" indent="0" algn="l" rtl="0">
              <a:spcBef>
                <a:spcPts val="0"/>
              </a:spcBef>
              <a:spcAft>
                <a:spcPts val="0"/>
              </a:spcAft>
              <a:buNone/>
            </a:pPr>
            <a:r>
              <a:rPr lang="en">
                <a:solidFill>
                  <a:schemeClr val="dk1"/>
                </a:solidFill>
              </a:rPr>
              <a:t>Respondents were given a dial and asked to choose an acceptable course materials cost for their courses. </a:t>
            </a:r>
            <a:endParaRPr>
              <a:solidFill>
                <a:schemeClr val="dk1"/>
              </a:solidFill>
            </a:endParaRPr>
          </a:p>
          <a:p>
            <a:pPr marL="0" lvl="0" indent="0" algn="l" rtl="0">
              <a:spcBef>
                <a:spcPts val="0"/>
              </a:spcBef>
              <a:spcAft>
                <a:spcPts val="0"/>
              </a:spcAft>
              <a:buNone/>
            </a:pPr>
            <a:r>
              <a:rPr lang="en">
                <a:solidFill>
                  <a:schemeClr val="dk1"/>
                </a:solidFill>
              </a:rPr>
              <a:t>Answers were grouped into a range because the dial did not default to whole amounts.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Over 55% chose a cost above $81.</a:t>
            </a:r>
            <a:endParaRPr>
              <a:solidFill>
                <a:schemeClr val="dk1"/>
              </a:solidFill>
            </a:endParaRPr>
          </a:p>
          <a:p>
            <a:pPr marL="0" lvl="0" indent="0" algn="l" rtl="0">
              <a:spcBef>
                <a:spcPts val="0"/>
              </a:spcBef>
              <a:spcAft>
                <a:spcPts val="0"/>
              </a:spcAft>
              <a:buNone/>
            </a:pPr>
            <a:r>
              <a:rPr lang="en">
                <a:solidFill>
                  <a:schemeClr val="dk1"/>
                </a:solidFill>
              </a:rPr>
              <a:t>And 43.2% pick $80 or less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23c95593575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23c95593575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To dig a little deeper into the data…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solidFill>
                  <a:schemeClr val="dk1"/>
                </a:solidFill>
              </a:rPr>
              <a:t>The mean cost chosen was $98.25 and max was $300</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r>
              <a:rPr lang="en"/>
              <a:t>Of the 33 departments represented, the faculty from Art History and Mechanical Engineering chose prices between $201 and $300</a:t>
            </a:r>
            <a:endParaRPr/>
          </a:p>
          <a:p>
            <a:pPr marL="0" lvl="0" indent="0" algn="l" rtl="0">
              <a:spcBef>
                <a:spcPts val="0"/>
              </a:spcBef>
              <a:spcAft>
                <a:spcPts val="0"/>
              </a:spcAft>
              <a:buNone/>
            </a:pPr>
            <a:endParaRPr/>
          </a:p>
          <a:p>
            <a:pPr marL="0" lvl="0" indent="0" algn="l" rtl="0">
              <a:spcBef>
                <a:spcPts val="0"/>
              </a:spcBef>
              <a:spcAft>
                <a:spcPts val="0"/>
              </a:spcAft>
              <a:buNone/>
            </a:pPr>
            <a:r>
              <a:rPr lang="en"/>
              <a:t>21 departments chose prices between $101 and $200, with 11 departments indicated that $40 or less was acceptable</a:t>
            </a:r>
            <a:endParaRPr/>
          </a:p>
          <a:p>
            <a:pPr marL="0" lvl="0" indent="0" algn="l" rtl="0">
              <a:spcBef>
                <a:spcPts val="0"/>
              </a:spcBef>
              <a:spcAft>
                <a:spcPts val="0"/>
              </a:spcAft>
              <a:buNone/>
            </a:pPr>
            <a:endParaRPr/>
          </a:p>
          <a:p>
            <a:pPr marL="0" lvl="0" indent="0" algn="l" rtl="0">
              <a:spcBef>
                <a:spcPts val="0"/>
              </a:spcBef>
              <a:spcAft>
                <a:spcPts val="0"/>
              </a:spcAft>
              <a:buNone/>
            </a:pPr>
            <a:r>
              <a:rPr lang="en"/>
              <a:t>Some departments had huge splits in acceptable prices, such as Modern Languages &amp; Literatures, whose faculty chose below $40 and indicated $160 as the top acceptable cost. </a:t>
            </a:r>
            <a:endParaRPr/>
          </a:p>
          <a:p>
            <a:pPr marL="0" lvl="0" indent="0" algn="l" rtl="0">
              <a:spcBef>
                <a:spcPts val="0"/>
              </a:spcBef>
              <a:spcAft>
                <a:spcPts val="0"/>
              </a:spcAft>
              <a:buNone/>
            </a:pPr>
            <a:r>
              <a:rPr lang="en"/>
              <a:t>Math, Psychology, Sociology, Anthropology, Social Work, &amp; Criminal Justice departments also had large variations of acceptable costs for course materials. </a:t>
            </a:r>
            <a:endParaRPr/>
          </a:p>
          <a:p>
            <a:pPr marL="0" lvl="0" indent="0" algn="l" rtl="0">
              <a:spcBef>
                <a:spcPts val="0"/>
              </a:spcBef>
              <a:spcAft>
                <a:spcPts val="0"/>
              </a:spcAft>
              <a:buNone/>
            </a:pPr>
            <a:r>
              <a:rPr lang="en"/>
              <a:t>Some of these departments already have faculty within specific programs using OER, which might explain their difference in cost tolerance.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23c95593575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23c95593575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is what we knew at the time that students were saying. During Open Educational week in 2019 we had asked students to leave comments in a box at our service desk about their textbooks. All of these cards are comments from students who spent $1,000 or more on textbooks.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23c95593575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23c95593575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Since that time the Student Congress also did a survey of students. They overwhelmingly were saying textbooks should be $50 or less for a class.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23c95593575_0_2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23c95593575_0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final section investigated OER knowledge and use. </a:t>
            </a:r>
            <a:endParaRPr/>
          </a:p>
          <a:p>
            <a:pPr marL="0" lvl="0" indent="0" algn="l" rtl="0">
              <a:spcBef>
                <a:spcPts val="0"/>
              </a:spcBef>
              <a:spcAft>
                <a:spcPts val="0"/>
              </a:spcAft>
              <a:buNone/>
            </a:pPr>
            <a:endParaRPr/>
          </a:p>
          <a:p>
            <a:pPr marL="0" lvl="0" indent="0" algn="l" rtl="0">
              <a:spcBef>
                <a:spcPts val="0"/>
              </a:spcBef>
              <a:spcAft>
                <a:spcPts val="0"/>
              </a:spcAft>
              <a:buNone/>
            </a:pPr>
            <a:r>
              <a:rPr lang="en"/>
              <a:t>Before each of the OER-related questions, a definition of OER and open textbooks was provided</a:t>
            </a:r>
            <a:endParaRPr/>
          </a:p>
          <a:p>
            <a:pPr marL="0" lvl="0" indent="0" algn="l" rtl="0">
              <a:spcBef>
                <a:spcPts val="0"/>
              </a:spcBef>
              <a:spcAft>
                <a:spcPts val="0"/>
              </a:spcAft>
              <a:buNone/>
            </a:pPr>
            <a:endParaRPr/>
          </a:p>
          <a:p>
            <a:pPr marL="0" lvl="0" indent="0" algn="l" rtl="0">
              <a:spcBef>
                <a:spcPts val="0"/>
              </a:spcBef>
              <a:spcAft>
                <a:spcPts val="0"/>
              </a:spcAft>
              <a:buNone/>
            </a:pPr>
            <a:r>
              <a:rPr lang="en"/>
              <a:t>Most respondents (86.7%) had some awareness of OER, with only 13.3% stating that they had no knowledge.</a:t>
            </a:r>
            <a:endParaRPr/>
          </a:p>
          <a:p>
            <a:pPr marL="0" lvl="0" indent="0" algn="l" rtl="0">
              <a:spcBef>
                <a:spcPts val="0"/>
              </a:spcBef>
              <a:spcAft>
                <a:spcPts val="0"/>
              </a:spcAft>
              <a:buNone/>
            </a:pPr>
            <a:endParaRPr/>
          </a:p>
          <a:p>
            <a:pPr marL="0" lvl="0" indent="0" algn="l" rtl="0">
              <a:spcBef>
                <a:spcPts val="0"/>
              </a:spcBef>
              <a:spcAft>
                <a:spcPts val="0"/>
              </a:spcAft>
              <a:buNone/>
            </a:pPr>
            <a:r>
              <a:rPr lang="en"/>
              <a:t>Exploring those with no knowledge of OER, 35% were associate professors, and 35% were special lecturers.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2406812f87a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 name="Google Shape;470;g2406812f87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The relatively small group of instructors who use OER are using them most often as supplementary materials.</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Supplemental use of OER was indicated across all faculty ranks.</a:t>
            </a: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23c95593575_0_2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23c95593575_0_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Respondents using OER were asked to choose which type of OER materials they used which proved to be varied but most faculty also indicated that they were not sure whether the resource was actually OER. </a:t>
            </a:r>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433ffae78c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433ffae78c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 want to start by providing the context for this research and the presentation to ensure everyone understands the terminology being used. These are the same definitions presented in the survey instrument for this research. </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
              <a:t>Open Educational Resources or OER are teaching and learning materials that are free of cost, and include built-in permission to retain, reuse, revise, remix, and redistribute the material which means users can edit, modify, customize and share them.</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t>Open textbooks are published textbooks and ancillary materials that are free, adaptable, openly licensed peer-reviewed quality textbooks and supplemental materials that are available to download and print in various formats.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t>Affordability Initiatives strive to lower the cost of textbooks for students by encouraging and supporting faculty to utilize OER, open textbooks, library materials and other free resources.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23c95593575_0_2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23c95593575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what did this all tell us? </a:t>
            </a:r>
            <a:endParaRPr/>
          </a:p>
          <a:p>
            <a:pPr marL="457200" lvl="0" indent="-298450" algn="l" rtl="0">
              <a:spcBef>
                <a:spcPts val="0"/>
              </a:spcBef>
              <a:spcAft>
                <a:spcPts val="0"/>
              </a:spcAft>
              <a:buSzPts val="1100"/>
              <a:buAutoNum type="arabicPeriod"/>
            </a:pPr>
            <a:r>
              <a:rPr lang="en"/>
              <a:t>Many faculty believe they are taking steps to reduce the cost of their course materials yet, faculty cost tolerance is way too high!  </a:t>
            </a:r>
            <a:endParaRPr/>
          </a:p>
          <a:p>
            <a:pPr marL="914400" lvl="1" indent="-298450" algn="l" rtl="0">
              <a:spcBef>
                <a:spcPts val="0"/>
              </a:spcBef>
              <a:spcAft>
                <a:spcPts val="0"/>
              </a:spcAft>
              <a:buSzPts val="1100"/>
              <a:buAutoNum type="alphaLcPeriod"/>
            </a:pPr>
            <a:r>
              <a:rPr lang="en"/>
              <a:t>Faculty need to understand how their access methods may not improve costs for student and how the higher prices impact their students. </a:t>
            </a:r>
            <a:r>
              <a:rPr lang="en">
                <a:highlight>
                  <a:srgbClr val="FFFF00"/>
                </a:highlight>
              </a:rPr>
              <a:t> </a:t>
            </a:r>
            <a:endParaRPr>
              <a:highlight>
                <a:srgbClr val="FFFF00"/>
              </a:highlight>
            </a:endParaRPr>
          </a:p>
          <a:p>
            <a:pPr marL="914400" lvl="1" indent="-298450" algn="l" rtl="0">
              <a:spcBef>
                <a:spcPts val="0"/>
              </a:spcBef>
              <a:spcAft>
                <a:spcPts val="0"/>
              </a:spcAft>
              <a:buSzPts val="1100"/>
              <a:buAutoNum type="alphaLcPeriod"/>
            </a:pPr>
            <a:r>
              <a:rPr lang="en"/>
              <a:t>High cost tolerances might be concentrated in certain departments - but maybe not, we need to investigate this further.</a:t>
            </a:r>
            <a:endParaRPr/>
          </a:p>
          <a:p>
            <a:pPr marL="457200" lvl="0" indent="-298450" algn="l" rtl="0">
              <a:spcBef>
                <a:spcPts val="0"/>
              </a:spcBef>
              <a:spcAft>
                <a:spcPts val="0"/>
              </a:spcAft>
              <a:buSzPts val="1100"/>
              <a:buAutoNum type="arabicPeriod"/>
            </a:pPr>
            <a:r>
              <a:rPr lang="en"/>
              <a:t>Students definitely weren’t speaking up to their instructors about their struggles with textbook prices. </a:t>
            </a:r>
            <a:endParaRPr/>
          </a:p>
          <a:p>
            <a:pPr marL="457200" lvl="0" indent="-298450" algn="l" rtl="0">
              <a:spcBef>
                <a:spcPts val="0"/>
              </a:spcBef>
              <a:spcAft>
                <a:spcPts val="0"/>
              </a:spcAft>
              <a:buSzPts val="1100"/>
              <a:buAutoNum type="arabicPeriod"/>
            </a:pPr>
            <a:r>
              <a:rPr lang="en"/>
              <a:t>Faculty selection authority is varied by department/program &amp; rank, particularly for multi-section courses. This gave us data to back up what we were hearing from non-tenure track faculty about wanting to adopt but not being allowed to select new content. </a:t>
            </a:r>
            <a:endParaRPr/>
          </a:p>
          <a:p>
            <a:pPr marL="457200" lvl="0" indent="-298450" algn="l" rtl="0">
              <a:spcBef>
                <a:spcPts val="0"/>
              </a:spcBef>
              <a:spcAft>
                <a:spcPts val="0"/>
              </a:spcAft>
              <a:buSzPts val="1100"/>
              <a:buAutoNum type="arabicPeriod"/>
            </a:pPr>
            <a:r>
              <a:rPr lang="en"/>
              <a:t>Not only is there no standard practice for marking an item required but in most cases it’s not something faculty think about and they aren’t provided any guidance on what to do. I was told by one faculty member that they just followed what their faculty advisor did when they were student teaching.  </a:t>
            </a:r>
            <a:endParaRPr/>
          </a:p>
          <a:p>
            <a:pPr marL="457200" lvl="0" indent="-298450" algn="l" rtl="0">
              <a:spcBef>
                <a:spcPts val="0"/>
              </a:spcBef>
              <a:spcAft>
                <a:spcPts val="0"/>
              </a:spcAft>
              <a:buSzPts val="1100"/>
              <a:buAutoNum type="arabicPeriod"/>
            </a:pPr>
            <a:r>
              <a:rPr lang="en"/>
              <a:t>Many, if not the majority, of faculty are already using all kinds of free materials YAY! We need more of this.</a:t>
            </a:r>
            <a:endParaRPr/>
          </a:p>
          <a:p>
            <a:pPr marL="457200" lvl="0" indent="-298450" algn="l" rtl="0">
              <a:spcBef>
                <a:spcPts val="0"/>
              </a:spcBef>
              <a:spcAft>
                <a:spcPts val="0"/>
              </a:spcAft>
              <a:buSzPts val="1100"/>
              <a:buAutoNum type="arabicPeriod"/>
            </a:pPr>
            <a:r>
              <a:rPr lang="en"/>
              <a:t>Even faculty who say they are currently using OER don’t actually know for sure if the materials is in fact OER. This finding mirrored other studies. Even with outreach efforts faculty still aren’t sure what makes a resources OER. </a:t>
            </a:r>
            <a:endParaRPr/>
          </a:p>
          <a:p>
            <a:pPr marL="45720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23c95593575_0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23c95593575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did we do with this information </a:t>
            </a:r>
            <a:r>
              <a:rPr lang="en">
                <a:solidFill>
                  <a:schemeClr val="dk1"/>
                </a:solidFill>
              </a:rPr>
              <a:t> - or I should say “I” because by this point the committee had dissolved during COVID, several people left the university including my data person. </a:t>
            </a:r>
            <a:endParaRPr>
              <a:solidFill>
                <a:schemeClr val="dk1"/>
              </a:solidFill>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The data told me that the faculty needed to hear more about the high cost of textbooks and how it impacts students; specifically our students - at OU over half of new freshmen are either first generation, Pell grant recipients, or underrepresented minority students. Many check all these boxes. High textbook prices disproportionately impacts these student. So while I continue to talk about the impact of prices I have also shifted the conversation to speak specifically about OER and DEI.  </a:t>
            </a:r>
            <a:endParaRPr/>
          </a:p>
          <a:p>
            <a:pPr marL="457200" lvl="0" indent="-298450" algn="l" rtl="0">
              <a:spcBef>
                <a:spcPts val="0"/>
              </a:spcBef>
              <a:spcAft>
                <a:spcPts val="0"/>
              </a:spcAft>
              <a:buSzPts val="1100"/>
              <a:buChar char="●"/>
            </a:pPr>
            <a:r>
              <a:rPr lang="en"/>
              <a:t>I reached out to student congress and shared the data and encouraged them to speak up to their instructors about the impacts of high textbook cost. </a:t>
            </a:r>
            <a:endParaRPr/>
          </a:p>
          <a:p>
            <a:pPr marL="457200" lvl="0" indent="-298450" algn="l" rtl="0">
              <a:spcBef>
                <a:spcPts val="0"/>
              </a:spcBef>
              <a:spcAft>
                <a:spcPts val="0"/>
              </a:spcAft>
              <a:buSzPts val="1100"/>
              <a:buChar char="●"/>
            </a:pPr>
            <a:r>
              <a:rPr lang="en"/>
              <a:t>It was also clear I needed to do more education specifically about OER along with the promoting the use of all kinds of affordable materials. If faculty could replace one of their required items that is only used sparingly with library materials than student have one less textbook to buy.  One thing I heard over and over from student was how frustrating it was to buy textbooks  that they don’t use. </a:t>
            </a:r>
            <a:endParaRPr/>
          </a:p>
          <a:p>
            <a:pPr marL="457200" lvl="0" indent="-298450" algn="l" rtl="0">
              <a:spcBef>
                <a:spcPts val="0"/>
              </a:spcBef>
              <a:spcAft>
                <a:spcPts val="0"/>
              </a:spcAft>
              <a:buSzPts val="1100"/>
              <a:buChar char="●"/>
            </a:pPr>
            <a:r>
              <a:rPr lang="en"/>
              <a:t>And finally and definitely the most challenging was pushing for more flexibility for faculty teaching multi-sections courses to be able to try new materials.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23c95593575_0_2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23c95593575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conversation on campus about the cost of textbooks got more traction after the collective trauma experienced during the COVID pandemic which not only brought to light financial stress but also access issues for students and faculty. </a:t>
            </a:r>
            <a:endParaRPr/>
          </a:p>
          <a:p>
            <a:pPr marL="457200" lvl="0" indent="-298450" algn="l" rtl="0">
              <a:spcBef>
                <a:spcPts val="0"/>
              </a:spcBef>
              <a:spcAft>
                <a:spcPts val="0"/>
              </a:spcAft>
              <a:buSzPts val="1100"/>
              <a:buChar char="●"/>
            </a:pPr>
            <a:r>
              <a:rPr lang="en"/>
              <a:t>I encouraged students to speak up and they did. </a:t>
            </a:r>
            <a:r>
              <a:rPr lang="en">
                <a:solidFill>
                  <a:schemeClr val="dk1"/>
                </a:solidFill>
              </a:rPr>
              <a:t>They drafted a petition for the administration to support the initiative. They had students and faculty write editorials to the newspaper, they did a survey and other outreach campaigns.. Which fundamentally escalated the trajectory of the initiative.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I increased the push for faculty to use library resources to replace course materials when OER isn’t available. The number of faculty reaching out to me without prior contact increased this past year and I’m attempting to document their needs the the uses of our collections for courses when possible.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Through continued outreach and conversations with departments we were able to successfully pilot the conversion of PSY 1000 (one of the highest enrolled courses on campus) as part of the course stipend program and now all sections of this course will use a low-cost Lumen learning system saving students $40,000 a semester.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Both faculty and students are viewing the library favorable which is invaluable at the time with we have seen 2 rounds of significant budget cuts.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We also have document evidence of our impact on students in supporting DEI and student success efforts on campus.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2433ffae78c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1" name="Google Shape;501;g2433ffae78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a:solidFill>
                  <a:schemeClr val="dk1"/>
                </a:solidFill>
                <a:latin typeface="Roboto"/>
                <a:ea typeface="Roboto"/>
                <a:cs typeface="Roboto"/>
                <a:sym typeface="Roboto"/>
              </a:rPr>
              <a:t>As it happens when doing research, more areas to investigate emerge. </a:t>
            </a:r>
            <a:endParaRPr sz="1300">
              <a:solidFill>
                <a:schemeClr val="dk1"/>
              </a:solidFill>
              <a:latin typeface="Roboto"/>
              <a:ea typeface="Roboto"/>
              <a:cs typeface="Roboto"/>
              <a:sym typeface="Roboto"/>
            </a:endParaRPr>
          </a:p>
          <a:p>
            <a:pPr marL="0" lvl="0" indent="0" algn="l" rtl="0">
              <a:lnSpc>
                <a:spcPct val="115000"/>
              </a:lnSpc>
              <a:spcBef>
                <a:spcPts val="1600"/>
              </a:spcBef>
              <a:spcAft>
                <a:spcPts val="0"/>
              </a:spcAft>
              <a:buNone/>
            </a:pPr>
            <a:r>
              <a:rPr lang="en" sz="1300">
                <a:solidFill>
                  <a:schemeClr val="dk1"/>
                </a:solidFill>
                <a:latin typeface="Roboto"/>
                <a:ea typeface="Roboto"/>
                <a:cs typeface="Roboto"/>
                <a:sym typeface="Roboto"/>
              </a:rPr>
              <a:t>This study did not specifically investigate the bundling of textbooks and homework systems, but the data did show that faculty are utilizing these materials. Recent studies have demonstrated the rapid growth in this area. I believe there are moral and ethical issues with requiring students to pay to submit homework and I recently presented to our Faculty Senate about this topic.</a:t>
            </a:r>
            <a:endParaRPr sz="1300">
              <a:solidFill>
                <a:schemeClr val="dk1"/>
              </a:solidFill>
              <a:latin typeface="Roboto"/>
              <a:ea typeface="Roboto"/>
              <a:cs typeface="Roboto"/>
              <a:sym typeface="Roboto"/>
            </a:endParaRPr>
          </a:p>
          <a:p>
            <a:pPr marL="0" lvl="0" indent="0" algn="l" rtl="0">
              <a:lnSpc>
                <a:spcPct val="115000"/>
              </a:lnSpc>
              <a:spcBef>
                <a:spcPts val="1600"/>
              </a:spcBef>
              <a:spcAft>
                <a:spcPts val="0"/>
              </a:spcAft>
              <a:buNone/>
            </a:pPr>
            <a:r>
              <a:rPr lang="en" sz="1300">
                <a:solidFill>
                  <a:schemeClr val="dk1"/>
                </a:solidFill>
                <a:latin typeface="Roboto"/>
                <a:ea typeface="Roboto"/>
                <a:cs typeface="Roboto"/>
                <a:sym typeface="Roboto"/>
              </a:rPr>
              <a:t>Another area that would be interesting to  investigate are the courses that could utilize OER but are restricted by either university policy or department practices and the impact this has on the students. </a:t>
            </a:r>
            <a:endParaRPr sz="1300">
              <a:solidFill>
                <a:schemeClr val="dk1"/>
              </a:solidFill>
              <a:latin typeface="Roboto"/>
              <a:ea typeface="Roboto"/>
              <a:cs typeface="Roboto"/>
              <a:sym typeface="Roboto"/>
            </a:endParaRPr>
          </a:p>
          <a:p>
            <a:pPr marL="0" lvl="0" indent="0" algn="l" rtl="0">
              <a:lnSpc>
                <a:spcPct val="115000"/>
              </a:lnSpc>
              <a:spcBef>
                <a:spcPts val="1600"/>
              </a:spcBef>
              <a:spcAft>
                <a:spcPts val="0"/>
              </a:spcAft>
              <a:buClr>
                <a:schemeClr val="dk1"/>
              </a:buClr>
              <a:buSzPts val="1100"/>
              <a:buFont typeface="Arial"/>
              <a:buNone/>
            </a:pPr>
            <a:r>
              <a:rPr lang="en" sz="1300">
                <a:solidFill>
                  <a:schemeClr val="dk1"/>
                </a:solidFill>
                <a:latin typeface="Roboto"/>
                <a:ea typeface="Roboto"/>
                <a:cs typeface="Roboto"/>
                <a:sym typeface="Roboto"/>
              </a:rPr>
              <a:t>It might also be useful to investigate how faculty discover their textbooks and course materials, whether they consider searching library resources or reaching out to their library liaison for assistance, and how selection choices may be impacted if faculty were provided direct assistance or a service. </a:t>
            </a:r>
            <a:endParaRPr sz="1300">
              <a:solidFill>
                <a:schemeClr val="dk1"/>
              </a:solidFill>
              <a:latin typeface="Roboto"/>
              <a:ea typeface="Roboto"/>
              <a:cs typeface="Roboto"/>
              <a:sym typeface="Roboto"/>
            </a:endParaRPr>
          </a:p>
          <a:p>
            <a:pPr marL="0" lvl="0" indent="0" algn="l" rtl="0">
              <a:spcBef>
                <a:spcPts val="160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23c95593575_0_2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23c95593575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How is this useful to you</a:t>
            </a:r>
            <a:endParaRPr sz="1200"/>
          </a:p>
          <a:p>
            <a:pPr marL="0" lvl="0" indent="0" algn="l" rtl="0">
              <a:spcBef>
                <a:spcPts val="0"/>
              </a:spcBef>
              <a:spcAft>
                <a:spcPts val="0"/>
              </a:spcAft>
              <a:buNone/>
            </a:pPr>
            <a:r>
              <a:rPr lang="en" sz="1200"/>
              <a:t>I hope something I have shared here today will help you as you think about your library goals, perhaps some data points you may like to gather from your institution. Remember the survey instrument is openly available. </a:t>
            </a:r>
            <a:endParaRPr sz="1200"/>
          </a:p>
          <a:p>
            <a:pPr marL="0" lvl="0" indent="0" algn="l" rtl="0">
              <a:spcBef>
                <a:spcPts val="0"/>
              </a:spcBef>
              <a:spcAft>
                <a:spcPts val="0"/>
              </a:spcAft>
              <a:buNone/>
            </a:pPr>
            <a:r>
              <a:rPr lang="en" sz="1200"/>
              <a:t>Maybe I’ve made you think about how your library or initiative goals align with the perception your faculty have about cost and use of materials?</a:t>
            </a:r>
            <a:endParaRPr sz="1200"/>
          </a:p>
          <a:p>
            <a:pPr marL="0" lvl="0" indent="0" algn="l" rtl="0">
              <a:spcBef>
                <a:spcPts val="0"/>
              </a:spcBef>
              <a:spcAft>
                <a:spcPts val="0"/>
              </a:spcAft>
              <a:buNone/>
            </a:pPr>
            <a:r>
              <a:rPr lang="en" sz="1200"/>
              <a:t>OR realize that you aren’t sure what the campus practice are for selection and adoption of course materials.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As our budgets continue to decrease and shift, having tangible connections between classroom instruction and library resources will be invaluable. Supporting faculty in their teaching and advocating for low and no-cost course materials for students will continue to demonstrate to our campuses the value academic libraries bring to our institutions. </a:t>
            </a:r>
            <a:endParaRPr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241d875ded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241d875ded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 have deliberately left time at the end for question but also I hope we can have a broader discussion and I want to hear from you all.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a1f552b24_0_19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a1f552b24_0_19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8a1f552b24_0_7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Originally, I outlined this presentation to focus just on the solely on the research data, I’d was going to present the typical background and methodology, results and conclusions. Which is fine. But also pretty boring. You can all read the article. Like I said it’s open access. </a:t>
            </a:r>
            <a:endParaRPr/>
          </a:p>
          <a:p>
            <a:pPr marL="0" lvl="0" indent="0" algn="l" rtl="0">
              <a:spcBef>
                <a:spcPts val="0"/>
              </a:spcBef>
              <a:spcAft>
                <a:spcPts val="0"/>
              </a:spcAft>
              <a:buNone/>
            </a:pPr>
            <a:r>
              <a:rPr lang="en"/>
              <a:t>But then in one of the many walks around the neighborhood with my dog I realized what I am excited about is that you all aren’t stuck in little boxes on my computer screen but we are here together face to face and can have a conversation. So I hope we can do that as I moved through sharing about my research.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3c95593575_0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3c95593575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So I want to start by reflecting on why we are asking these questions?. Why did you choose to attend this session and how does this research impact our work as librarians?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en"/>
              <a:t>Yes, the obvious answer is this research informs OER or Affordable initiatives on our campuses. But I believe that even those who do not have these initiatives will see some implications for their work.</a:t>
            </a:r>
            <a:endParaRPr/>
          </a:p>
          <a:p>
            <a:pPr marL="0" lvl="0" indent="0" algn="l" rtl="0">
              <a:spcBef>
                <a:spcPts val="0"/>
              </a:spcBef>
              <a:spcAft>
                <a:spcPts val="0"/>
              </a:spcAft>
              <a:buNone/>
            </a:pPr>
            <a:endParaRPr/>
          </a:p>
          <a:p>
            <a:pPr marL="0" lvl="0" indent="0" algn="l" rtl="0">
              <a:spcBef>
                <a:spcPts val="0"/>
              </a:spcBef>
              <a:spcAft>
                <a:spcPts val="0"/>
              </a:spcAft>
              <a:buNone/>
            </a:pPr>
            <a:r>
              <a:rPr lang="en"/>
              <a:t>Learning what faculty think about textbook costs and how they make their selections helps us understand how they are designing their courses and whether they consider the library at all in this process.  It provides us an opportunity to engage with them about our resources that many of us are fighting to keep. When we encourage and assist faculty to use library resources and other low and no-cost materials for their courses we further cement our relevance to the campus and directly impact learning and student success.</a:t>
            </a:r>
            <a:endParaRPr/>
          </a:p>
          <a:p>
            <a:pPr marL="0" lvl="0" indent="0" algn="l" rtl="0">
              <a:spcBef>
                <a:spcPts val="0"/>
              </a:spcBef>
              <a:spcAft>
                <a:spcPts val="0"/>
              </a:spcAft>
              <a:buNone/>
            </a:pPr>
            <a:endParaRPr/>
          </a:p>
          <a:p>
            <a:pPr marL="0" lvl="0" indent="0" algn="l" rtl="0">
              <a:spcBef>
                <a:spcPts val="0"/>
              </a:spcBef>
              <a:spcAft>
                <a:spcPts val="0"/>
              </a:spcAft>
              <a:buNone/>
            </a:pPr>
            <a:r>
              <a:rPr lang="en"/>
              <a:t>Librarians, understand deeply the imbalance in the publishing system and increasingly are the ones doing the social justice work and having discussions about equity on campus, we are the best advocates to educate faculty about the impact of high textbook prices on our students.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3b2dc4e49b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23b2dc4e49b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dk1"/>
                </a:solidFill>
              </a:rPr>
              <a:t>This research was conducted to support Oakland University’s affordable course materials initiative. I thought it might be helpful to start out with some background information about the Initiative which is known as the ACMI on campus. It has been a slow and often arduous journey.</a:t>
            </a:r>
            <a:endParaRPr>
              <a:solidFill>
                <a:schemeClr val="dk1"/>
              </a:solidFill>
            </a:endParaRPr>
          </a:p>
          <a:p>
            <a:pPr marL="0" lvl="0" indent="0" algn="l" rtl="0">
              <a:lnSpc>
                <a:spcPct val="100000"/>
              </a:lnSpc>
              <a:spcBef>
                <a:spcPts val="0"/>
              </a:spcBef>
              <a:spcAft>
                <a:spcPts val="0"/>
              </a:spcAft>
              <a:buNone/>
            </a:pPr>
            <a:r>
              <a:rPr lang="en">
                <a:solidFill>
                  <a:schemeClr val="dk1"/>
                </a:solidFill>
              </a:rPr>
              <a:t> The initiative has 2 basic goals. </a:t>
            </a:r>
            <a:endParaRPr>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
                <a:solidFill>
                  <a:schemeClr val="dk1"/>
                </a:solidFill>
              </a:rPr>
              <a:t>Increase the use of affordable course materials by OU faculty.</a:t>
            </a:r>
            <a:endParaRPr>
              <a:solidFill>
                <a:schemeClr val="dk1"/>
              </a:solidFill>
            </a:endParaRPr>
          </a:p>
          <a:p>
            <a:pPr marL="457200" lvl="0" indent="-298450" algn="l" rtl="0">
              <a:lnSpc>
                <a:spcPct val="100000"/>
              </a:lnSpc>
              <a:spcBef>
                <a:spcPts val="0"/>
              </a:spcBef>
              <a:spcAft>
                <a:spcPts val="0"/>
              </a:spcAft>
              <a:buClr>
                <a:schemeClr val="dk1"/>
              </a:buClr>
              <a:buSzPts val="1100"/>
              <a:buAutoNum type="arabicPeriod"/>
            </a:pPr>
            <a:r>
              <a:rPr lang="en">
                <a:solidFill>
                  <a:schemeClr val="dk1"/>
                </a:solidFill>
              </a:rPr>
              <a:t>Review current policies and practices about material selection, purchasing and notification to ensure that they are student centered.</a:t>
            </a:r>
            <a:endParaRPr>
              <a:solidFill>
                <a:schemeClr val="dk1"/>
              </a:solidFill>
            </a:endParaRPr>
          </a:p>
          <a:p>
            <a:pPr marL="457200" lvl="0" indent="0" algn="l" rtl="0">
              <a:lnSpc>
                <a:spcPct val="100000"/>
              </a:lnSpc>
              <a:spcBef>
                <a:spcPts val="0"/>
              </a:spcBef>
              <a:spcAft>
                <a:spcPts val="0"/>
              </a:spcAft>
              <a:buClr>
                <a:schemeClr val="dk1"/>
              </a:buClr>
              <a:buSzPts val="1100"/>
              <a:buFont typeface="Arial"/>
              <a:buNone/>
            </a:pPr>
            <a:endParaRPr>
              <a:solidFill>
                <a:schemeClr val="dk1"/>
              </a:solidFill>
            </a:endParaRPr>
          </a:p>
          <a:p>
            <a:pPr marL="457200" lvl="0" indent="0" algn="l" rtl="0">
              <a:lnSpc>
                <a:spcPct val="100000"/>
              </a:lnSpc>
              <a:spcBef>
                <a:spcPts val="0"/>
              </a:spcBef>
              <a:spcAft>
                <a:spcPts val="0"/>
              </a:spcAft>
              <a:buNone/>
            </a:pPr>
            <a:r>
              <a:rPr lang="en">
                <a:solidFill>
                  <a:schemeClr val="dk1"/>
                </a:solidFill>
              </a:rPr>
              <a:t>The campus plan by design put an emphasis on affordability over OER because at the time we felt this was the best and more realistic option for our campus.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23b2dc4e49b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23b2dc4e49b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The ACMI was started as an task force in the College of Arts and Sciences in 2017 by two instructors concerned about the cost of textbooks for their courses.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This work resulted in 2 resolutions in support of an affordable initiative being passed. One from the College and another from University Senate. The Student Congress also passed a resolution in support at the time.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From this, a campus wide initiative was launched now known as the ACMI which has been endorsed by  2 Provosts. The Library administers the funds which come from many generous donors including the our Student Congress who have pledged a total of $15,000 over the past two years. They also passed a 2nd resolution specifically naming the ACMI.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Note the sad face in the middle of the slide - that is represent the year when no work at all took place during the 1st part of the pandemic.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Since restarting things have been quite active.</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ACMI was instrumental in implanting low and no-cost course marking in our registration system. As of Winter 2023,  2,658 students have been enrolled in low and no-cost courses. We also have reached a 1st semester savings of $100,000 and just awarded our 4th round of course conversion stipends.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 provide this background and timeline mostly to demonstrate that our journey has slow with stops and detours along the way. </a:t>
            </a:r>
            <a:endParaRPr>
              <a:solidFill>
                <a:schemeClr val="dk1"/>
              </a:solidFill>
            </a:endParaRPr>
          </a:p>
          <a:p>
            <a:pPr marL="0" lvl="0" indent="0" algn="l" rtl="0">
              <a:spcBef>
                <a:spcPts val="0"/>
              </a:spcBef>
              <a:spcAft>
                <a:spcPts val="0"/>
              </a:spcAft>
              <a:buClr>
                <a:schemeClr val="dk1"/>
              </a:buClr>
              <a:buSzPts val="1100"/>
              <a:buFont typeface="Arial"/>
              <a:buNone/>
            </a:pPr>
            <a:endParaRPr sz="1600">
              <a:solidFill>
                <a:srgbClr val="7F4C58"/>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3c95593575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23c95593575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this is what we started with. This data is from 2017 showing us textbook prices and student enrollments for highly enrolled courses in the College of Arts and Sciences. In case you can’t see, the small print in the bubbles show the cumulative textbook cost per academic year for a course. So the biggest green bubble indicates that students are spending over $170,000 each year on textbooks for that course!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8a1f552b24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also knew what we are being told by students. Textbooks were too expensive they can’t afford them. </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freepik.com/" TargetMode="External"/><Relationship Id="rId5" Type="http://schemas.openxmlformats.org/officeDocument/2006/relationships/hyperlink" Target="https://www.flaticon.com/" TargetMode="External"/><Relationship Id="rId4" Type="http://schemas.openxmlformats.org/officeDocument/2006/relationships/hyperlink" Target="https://slidesgo.com/" TargetMode="Externa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0" name="Google Shape;10;p2"/>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1" name="Google Shape;11;p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6100">
                <a:latin typeface="Libre Baskerville"/>
                <a:ea typeface="Libre Baskerville"/>
                <a:cs typeface="Libre Baskerville"/>
                <a:sym typeface="Libre Baskervill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accent2"/>
              </a:buClr>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lt2"/>
        </a:solidFill>
        <a:effectLst/>
      </p:bgPr>
    </p:bg>
    <p:spTree>
      <p:nvGrpSpPr>
        <p:cNvPr id="1" name="Shape 57"/>
        <p:cNvGrpSpPr/>
        <p:nvPr/>
      </p:nvGrpSpPr>
      <p:grpSpPr>
        <a:xfrm>
          <a:off x="0" y="0"/>
          <a:ext cx="0" cy="0"/>
          <a:chOff x="0" y="0"/>
          <a:chExt cx="0" cy="0"/>
        </a:xfrm>
      </p:grpSpPr>
      <p:pic>
        <p:nvPicPr>
          <p:cNvPr id="58" name="Google Shape;58;p1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59" name="Google Shape;59;p1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1"/>
          <p:cNvSpPr txBox="1">
            <a:spLocks noGrp="1"/>
          </p:cNvSpPr>
          <p:nvPr>
            <p:ph type="body" idx="1"/>
          </p:nvPr>
        </p:nvSpPr>
        <p:spPr>
          <a:xfrm>
            <a:off x="714150" y="3285213"/>
            <a:ext cx="7715700" cy="363900"/>
          </a:xfrm>
          <a:prstGeom prst="rect">
            <a:avLst/>
          </a:prstGeom>
        </p:spPr>
        <p:txBody>
          <a:bodyPr spcFirstLastPara="1" wrap="square" lIns="91425" tIns="91425" rIns="91425" bIns="91425" anchor="t" anchorCtr="0">
            <a:noAutofit/>
          </a:bodyPr>
          <a:lstStyle>
            <a:lvl1pPr marL="457200" lvl="0" indent="-342900" algn="ctr" rtl="0">
              <a:lnSpc>
                <a:spcPct val="100000"/>
              </a:lnSpc>
              <a:spcBef>
                <a:spcPts val="0"/>
              </a:spcBef>
              <a:spcAft>
                <a:spcPts val="0"/>
              </a:spcAft>
              <a:buSzPts val="1800"/>
              <a:buChar char="●"/>
              <a:defRPr sz="1700"/>
            </a:lvl1pPr>
            <a:lvl2pPr marL="914400" lvl="1" indent="-342900" algn="ctr" rtl="0">
              <a:spcBef>
                <a:spcPts val="0"/>
              </a:spcBef>
              <a:spcAft>
                <a:spcPts val="0"/>
              </a:spcAft>
              <a:buSzPts val="1800"/>
              <a:buChar char="○"/>
              <a:defRPr/>
            </a:lvl2pPr>
            <a:lvl3pPr marL="1371600" lvl="2" indent="-342900" algn="ctr" rtl="0">
              <a:spcBef>
                <a:spcPts val="1600"/>
              </a:spcBef>
              <a:spcAft>
                <a:spcPts val="0"/>
              </a:spcAft>
              <a:buSzPts val="1800"/>
              <a:buChar char="■"/>
              <a:defRPr/>
            </a:lvl3pPr>
            <a:lvl4pPr marL="1828800" lvl="3" indent="-342900" algn="ctr" rtl="0">
              <a:spcBef>
                <a:spcPts val="1600"/>
              </a:spcBef>
              <a:spcAft>
                <a:spcPts val="0"/>
              </a:spcAft>
              <a:buSzPts val="1800"/>
              <a:buChar char="●"/>
              <a:defRPr/>
            </a:lvl4pPr>
            <a:lvl5pPr marL="2286000" lvl="4" indent="-342900" algn="ctr" rtl="0">
              <a:spcBef>
                <a:spcPts val="1600"/>
              </a:spcBef>
              <a:spcAft>
                <a:spcPts val="0"/>
              </a:spcAft>
              <a:buSzPts val="1800"/>
              <a:buChar char="○"/>
              <a:defRPr/>
            </a:lvl5pPr>
            <a:lvl6pPr marL="2743200" lvl="5" indent="-342900" algn="ctr" rtl="0">
              <a:spcBef>
                <a:spcPts val="1600"/>
              </a:spcBef>
              <a:spcAft>
                <a:spcPts val="0"/>
              </a:spcAft>
              <a:buSzPts val="1800"/>
              <a:buChar char="■"/>
              <a:defRPr/>
            </a:lvl6pPr>
            <a:lvl7pPr marL="3200400" lvl="6" indent="-342900" algn="ctr" rtl="0">
              <a:spcBef>
                <a:spcPts val="1600"/>
              </a:spcBef>
              <a:spcAft>
                <a:spcPts val="0"/>
              </a:spcAft>
              <a:buSzPts val="1800"/>
              <a:buChar char="●"/>
              <a:defRPr/>
            </a:lvl7pPr>
            <a:lvl8pPr marL="3657600" lvl="7" indent="-342900" algn="ctr" rtl="0">
              <a:spcBef>
                <a:spcPts val="1600"/>
              </a:spcBef>
              <a:spcAft>
                <a:spcPts val="0"/>
              </a:spcAft>
              <a:buSzPts val="1800"/>
              <a:buChar char="○"/>
              <a:defRPr/>
            </a:lvl8pPr>
            <a:lvl9pPr marL="4114800" lvl="8" indent="-342900" algn="ctr" rtl="0">
              <a:spcBef>
                <a:spcPts val="1600"/>
              </a:spcBef>
              <a:spcAft>
                <a:spcPts val="1600"/>
              </a:spcAft>
              <a:buSzPts val="1800"/>
              <a:buChar char="■"/>
              <a:defRPr/>
            </a:lvl9pPr>
          </a:lstStyle>
          <a:p>
            <a:endParaRPr/>
          </a:p>
        </p:txBody>
      </p:sp>
      <p:sp>
        <p:nvSpPr>
          <p:cNvPr id="61" name="Google Shape;61;p11"/>
          <p:cNvSpPr txBox="1">
            <a:spLocks noGrp="1"/>
          </p:cNvSpPr>
          <p:nvPr>
            <p:ph type="title" hasCustomPrompt="1"/>
          </p:nvPr>
        </p:nvSpPr>
        <p:spPr>
          <a:xfrm>
            <a:off x="714150" y="1646788"/>
            <a:ext cx="7715700" cy="1645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9600"/>
              <a:buNone/>
              <a:defRPr sz="9600"/>
            </a:lvl1pPr>
            <a:lvl2pPr lvl="1" algn="ctr" rtl="0">
              <a:spcBef>
                <a:spcPts val="0"/>
              </a:spcBef>
              <a:spcAft>
                <a:spcPts val="0"/>
              </a:spcAft>
              <a:buClr>
                <a:schemeClr val="accent2"/>
              </a:buClr>
              <a:buSzPts val="12000"/>
              <a:buNone/>
              <a:defRPr sz="12000">
                <a:solidFill>
                  <a:schemeClr val="accent2"/>
                </a:solidFill>
              </a:defRPr>
            </a:lvl2pPr>
            <a:lvl3pPr lvl="2" algn="ctr" rtl="0">
              <a:spcBef>
                <a:spcPts val="0"/>
              </a:spcBef>
              <a:spcAft>
                <a:spcPts val="0"/>
              </a:spcAft>
              <a:buClr>
                <a:schemeClr val="accent2"/>
              </a:buClr>
              <a:buSzPts val="12000"/>
              <a:buNone/>
              <a:defRPr sz="12000">
                <a:solidFill>
                  <a:schemeClr val="accent2"/>
                </a:solidFill>
              </a:defRPr>
            </a:lvl3pPr>
            <a:lvl4pPr lvl="3" algn="ctr" rtl="0">
              <a:spcBef>
                <a:spcPts val="0"/>
              </a:spcBef>
              <a:spcAft>
                <a:spcPts val="0"/>
              </a:spcAft>
              <a:buClr>
                <a:schemeClr val="accent2"/>
              </a:buClr>
              <a:buSzPts val="12000"/>
              <a:buNone/>
              <a:defRPr sz="12000">
                <a:solidFill>
                  <a:schemeClr val="accent2"/>
                </a:solidFill>
              </a:defRPr>
            </a:lvl4pPr>
            <a:lvl5pPr lvl="4" algn="ctr" rtl="0">
              <a:spcBef>
                <a:spcPts val="0"/>
              </a:spcBef>
              <a:spcAft>
                <a:spcPts val="0"/>
              </a:spcAft>
              <a:buClr>
                <a:schemeClr val="accent2"/>
              </a:buClr>
              <a:buSzPts val="12000"/>
              <a:buNone/>
              <a:defRPr sz="12000">
                <a:solidFill>
                  <a:schemeClr val="accent2"/>
                </a:solidFill>
              </a:defRPr>
            </a:lvl5pPr>
            <a:lvl6pPr lvl="5" algn="ctr" rtl="0">
              <a:spcBef>
                <a:spcPts val="0"/>
              </a:spcBef>
              <a:spcAft>
                <a:spcPts val="0"/>
              </a:spcAft>
              <a:buClr>
                <a:schemeClr val="accent2"/>
              </a:buClr>
              <a:buSzPts val="12000"/>
              <a:buNone/>
              <a:defRPr sz="12000">
                <a:solidFill>
                  <a:schemeClr val="accent2"/>
                </a:solidFill>
              </a:defRPr>
            </a:lvl6pPr>
            <a:lvl7pPr lvl="6" algn="ctr" rtl="0">
              <a:spcBef>
                <a:spcPts val="0"/>
              </a:spcBef>
              <a:spcAft>
                <a:spcPts val="0"/>
              </a:spcAft>
              <a:buClr>
                <a:schemeClr val="accent2"/>
              </a:buClr>
              <a:buSzPts val="12000"/>
              <a:buNone/>
              <a:defRPr sz="12000">
                <a:solidFill>
                  <a:schemeClr val="accent2"/>
                </a:solidFill>
              </a:defRPr>
            </a:lvl7pPr>
            <a:lvl8pPr lvl="7" algn="ctr" rtl="0">
              <a:spcBef>
                <a:spcPts val="0"/>
              </a:spcBef>
              <a:spcAft>
                <a:spcPts val="0"/>
              </a:spcAft>
              <a:buClr>
                <a:schemeClr val="accent2"/>
              </a:buClr>
              <a:buSzPts val="12000"/>
              <a:buNone/>
              <a:defRPr sz="12000">
                <a:solidFill>
                  <a:schemeClr val="accent2"/>
                </a:solidFill>
              </a:defRPr>
            </a:lvl8pPr>
            <a:lvl9pPr lvl="8" algn="ctr" rtl="0">
              <a:spcBef>
                <a:spcPts val="0"/>
              </a:spcBef>
              <a:spcAft>
                <a:spcPts val="0"/>
              </a:spcAft>
              <a:buClr>
                <a:schemeClr val="accent2"/>
              </a:buClr>
              <a:buSzPts val="12000"/>
              <a:buNone/>
              <a:defRPr sz="12000">
                <a:solidFill>
                  <a:schemeClr val="accent2"/>
                </a:solidFill>
              </a:defRPr>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SECTION_TITLE_AND_DESCRIPTION_1">
    <p:bg>
      <p:bgPr>
        <a:solidFill>
          <a:schemeClr val="lt2"/>
        </a:solidFill>
        <a:effectLst/>
      </p:bgPr>
    </p:bg>
    <p:spTree>
      <p:nvGrpSpPr>
        <p:cNvPr id="1" name="Shape 63"/>
        <p:cNvGrpSpPr/>
        <p:nvPr/>
      </p:nvGrpSpPr>
      <p:grpSpPr>
        <a:xfrm>
          <a:off x="0" y="0"/>
          <a:ext cx="0" cy="0"/>
          <a:chOff x="0" y="0"/>
          <a:chExt cx="0" cy="0"/>
        </a:xfrm>
      </p:grpSpPr>
      <p:pic>
        <p:nvPicPr>
          <p:cNvPr id="64" name="Google Shape;64;p13"/>
          <p:cNvPicPr preferRelativeResize="0"/>
          <p:nvPr/>
        </p:nvPicPr>
        <p:blipFill>
          <a:blip r:embed="rId2">
            <a:alphaModFix amt="55000"/>
          </a:blip>
          <a:stretch>
            <a:fillRect/>
          </a:stretch>
        </p:blipFill>
        <p:spPr>
          <a:xfrm flipH="1">
            <a:off x="5563410" y="758425"/>
            <a:ext cx="3227225" cy="3330400"/>
          </a:xfrm>
          <a:prstGeom prst="rect">
            <a:avLst/>
          </a:prstGeom>
          <a:noFill/>
          <a:ln>
            <a:noFill/>
          </a:ln>
        </p:spPr>
      </p:pic>
      <p:sp>
        <p:nvSpPr>
          <p:cNvPr id="65" name="Google Shape;65;p1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6" name="Google Shape;66;p13"/>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7" name="Google Shape;67;p13"/>
          <p:cNvSpPr txBox="1">
            <a:spLocks noGrp="1"/>
          </p:cNvSpPr>
          <p:nvPr>
            <p:ph type="subTitle" idx="1"/>
          </p:nvPr>
        </p:nvSpPr>
        <p:spPr>
          <a:xfrm>
            <a:off x="714125" y="2178149"/>
            <a:ext cx="2650200" cy="901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1600"/>
              </a:spcBef>
              <a:spcAft>
                <a:spcPts val="0"/>
              </a:spcAft>
              <a:buNone/>
              <a:defRPr sz="1400"/>
            </a:lvl2pPr>
            <a:lvl3pPr lvl="2" rtl="0">
              <a:lnSpc>
                <a:spcPct val="100000"/>
              </a:lnSpc>
              <a:spcBef>
                <a:spcPts val="1600"/>
              </a:spcBef>
              <a:spcAft>
                <a:spcPts val="0"/>
              </a:spcAft>
              <a:buNone/>
              <a:defRPr sz="1400"/>
            </a:lvl3pPr>
            <a:lvl4pPr lvl="3" rtl="0">
              <a:lnSpc>
                <a:spcPct val="100000"/>
              </a:lnSpc>
              <a:spcBef>
                <a:spcPts val="1600"/>
              </a:spcBef>
              <a:spcAft>
                <a:spcPts val="0"/>
              </a:spcAft>
              <a:buNone/>
              <a:defRPr sz="1400"/>
            </a:lvl4pPr>
            <a:lvl5pPr lvl="4" rtl="0">
              <a:lnSpc>
                <a:spcPct val="100000"/>
              </a:lnSpc>
              <a:spcBef>
                <a:spcPts val="1600"/>
              </a:spcBef>
              <a:spcAft>
                <a:spcPts val="0"/>
              </a:spcAft>
              <a:buNone/>
              <a:defRPr sz="1400"/>
            </a:lvl5pPr>
            <a:lvl6pPr lvl="5" rtl="0">
              <a:lnSpc>
                <a:spcPct val="100000"/>
              </a:lnSpc>
              <a:spcBef>
                <a:spcPts val="1600"/>
              </a:spcBef>
              <a:spcAft>
                <a:spcPts val="0"/>
              </a:spcAft>
              <a:buNone/>
              <a:defRPr sz="1400"/>
            </a:lvl6pPr>
            <a:lvl7pPr lvl="6" rtl="0">
              <a:lnSpc>
                <a:spcPct val="100000"/>
              </a:lnSpc>
              <a:spcBef>
                <a:spcPts val="1600"/>
              </a:spcBef>
              <a:spcAft>
                <a:spcPts val="0"/>
              </a:spcAft>
              <a:buNone/>
              <a:defRPr sz="1400"/>
            </a:lvl7pPr>
            <a:lvl8pPr lvl="7" rtl="0">
              <a:lnSpc>
                <a:spcPct val="100000"/>
              </a:lnSpc>
              <a:spcBef>
                <a:spcPts val="1600"/>
              </a:spcBef>
              <a:spcAft>
                <a:spcPts val="0"/>
              </a:spcAft>
              <a:buNone/>
              <a:defRPr sz="1400"/>
            </a:lvl8pPr>
            <a:lvl9pPr lvl="8" rtl="0">
              <a:lnSpc>
                <a:spcPct val="100000"/>
              </a:lnSpc>
              <a:spcBef>
                <a:spcPts val="1600"/>
              </a:spcBef>
              <a:spcAft>
                <a:spcPts val="1600"/>
              </a:spcAft>
              <a:buNone/>
              <a:defRPr sz="1400"/>
            </a:lvl9pPr>
          </a:lstStyle>
          <a:p>
            <a:endParaRPr/>
          </a:p>
        </p:txBody>
      </p:sp>
      <p:sp>
        <p:nvSpPr>
          <p:cNvPr id="68" name="Google Shape;68;p1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4 columns">
  <p:cSld name="SECTION_HEADER_1_2">
    <p:bg>
      <p:bgPr>
        <a:solidFill>
          <a:schemeClr val="lt2"/>
        </a:solidFill>
        <a:effectLst/>
      </p:bgPr>
    </p:bg>
    <p:spTree>
      <p:nvGrpSpPr>
        <p:cNvPr id="1" name="Shape 69"/>
        <p:cNvGrpSpPr/>
        <p:nvPr/>
      </p:nvGrpSpPr>
      <p:grpSpPr>
        <a:xfrm>
          <a:off x="0" y="0"/>
          <a:ext cx="0" cy="0"/>
          <a:chOff x="0" y="0"/>
          <a:chExt cx="0" cy="0"/>
        </a:xfrm>
      </p:grpSpPr>
      <p:pic>
        <p:nvPicPr>
          <p:cNvPr id="70" name="Google Shape;70;p1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71" name="Google Shape;71;p1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72" name="Google Shape;72;p14"/>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74" name="Google Shape;74;p14"/>
          <p:cNvSpPr txBox="1">
            <a:spLocks noGrp="1"/>
          </p:cNvSpPr>
          <p:nvPr>
            <p:ph type="subTitle" idx="1"/>
          </p:nvPr>
        </p:nvSpPr>
        <p:spPr>
          <a:xfrm>
            <a:off x="3685926"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5" name="Google Shape;75;p14"/>
          <p:cNvSpPr txBox="1">
            <a:spLocks noGrp="1"/>
          </p:cNvSpPr>
          <p:nvPr>
            <p:ph type="title" idx="2"/>
          </p:nvPr>
        </p:nvSpPr>
        <p:spPr>
          <a:xfrm>
            <a:off x="3739626"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6" name="Google Shape;76;p14"/>
          <p:cNvSpPr txBox="1">
            <a:spLocks noGrp="1"/>
          </p:cNvSpPr>
          <p:nvPr>
            <p:ph type="subTitle" idx="3"/>
          </p:nvPr>
        </p:nvSpPr>
        <p:spPr>
          <a:xfrm>
            <a:off x="3685926"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7" name="Google Shape;77;p14"/>
          <p:cNvSpPr txBox="1">
            <a:spLocks noGrp="1"/>
          </p:cNvSpPr>
          <p:nvPr>
            <p:ph type="title" idx="4"/>
          </p:nvPr>
        </p:nvSpPr>
        <p:spPr>
          <a:xfrm>
            <a:off x="3739626"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8" name="Google Shape;78;p14"/>
          <p:cNvSpPr txBox="1">
            <a:spLocks noGrp="1"/>
          </p:cNvSpPr>
          <p:nvPr>
            <p:ph type="subTitle" idx="5"/>
          </p:nvPr>
        </p:nvSpPr>
        <p:spPr>
          <a:xfrm>
            <a:off x="6132949"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9" name="Google Shape;79;p14"/>
          <p:cNvSpPr txBox="1">
            <a:spLocks noGrp="1"/>
          </p:cNvSpPr>
          <p:nvPr>
            <p:ph type="title" idx="6"/>
          </p:nvPr>
        </p:nvSpPr>
        <p:spPr>
          <a:xfrm>
            <a:off x="6186649"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0" name="Google Shape;80;p14"/>
          <p:cNvSpPr txBox="1">
            <a:spLocks noGrp="1"/>
          </p:cNvSpPr>
          <p:nvPr>
            <p:ph type="subTitle" idx="7"/>
          </p:nvPr>
        </p:nvSpPr>
        <p:spPr>
          <a:xfrm>
            <a:off x="6132949"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81" name="Google Shape;81;p14"/>
          <p:cNvSpPr txBox="1">
            <a:spLocks noGrp="1"/>
          </p:cNvSpPr>
          <p:nvPr>
            <p:ph type="title" idx="8"/>
          </p:nvPr>
        </p:nvSpPr>
        <p:spPr>
          <a:xfrm>
            <a:off x="6186649"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SECTION_HEADER_1_3">
    <p:bg>
      <p:bgPr>
        <a:solidFill>
          <a:schemeClr val="lt2"/>
        </a:solidFill>
        <a:effectLst/>
      </p:bgPr>
    </p:bg>
    <p:spTree>
      <p:nvGrpSpPr>
        <p:cNvPr id="1" name="Shape 82"/>
        <p:cNvGrpSpPr/>
        <p:nvPr/>
      </p:nvGrpSpPr>
      <p:grpSpPr>
        <a:xfrm>
          <a:off x="0" y="0"/>
          <a:ext cx="0" cy="0"/>
          <a:chOff x="0" y="0"/>
          <a:chExt cx="0" cy="0"/>
        </a:xfrm>
      </p:grpSpPr>
      <p:pic>
        <p:nvPicPr>
          <p:cNvPr id="83" name="Google Shape;83;p1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7" name="Google Shape;97;p1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3 columns">
  <p:cSld name="SECTION_HEADER_1_1_1_1">
    <p:bg>
      <p:bgPr>
        <a:solidFill>
          <a:schemeClr val="lt2"/>
        </a:solidFill>
        <a:effectLst/>
      </p:bgPr>
    </p:bg>
    <p:spTree>
      <p:nvGrpSpPr>
        <p:cNvPr id="1" name="Shape 98"/>
        <p:cNvGrpSpPr/>
        <p:nvPr/>
      </p:nvGrpSpPr>
      <p:grpSpPr>
        <a:xfrm>
          <a:off x="0" y="0"/>
          <a:ext cx="0" cy="0"/>
          <a:chOff x="0" y="0"/>
          <a:chExt cx="0" cy="0"/>
        </a:xfrm>
      </p:grpSpPr>
      <p:pic>
        <p:nvPicPr>
          <p:cNvPr id="99" name="Google Shape;99;p1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100" name="Google Shape;100;p1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101" name="Google Shape;101;p16"/>
          <p:cNvSpPr txBox="1">
            <a:spLocks noGrp="1"/>
          </p:cNvSpPr>
          <p:nvPr>
            <p:ph type="subTitle" idx="1"/>
          </p:nvPr>
        </p:nvSpPr>
        <p:spPr>
          <a:xfrm>
            <a:off x="624575"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2" name="Google Shape;102;p16"/>
          <p:cNvSpPr txBox="1">
            <a:spLocks noGrp="1"/>
          </p:cNvSpPr>
          <p:nvPr>
            <p:ph type="subTitle" idx="2"/>
          </p:nvPr>
        </p:nvSpPr>
        <p:spPr>
          <a:xfrm>
            <a:off x="61419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3" name="Google Shape;103;p16"/>
          <p:cNvSpPr txBox="1">
            <a:spLocks noGrp="1"/>
          </p:cNvSpPr>
          <p:nvPr>
            <p:ph type="subTitle" idx="3"/>
          </p:nvPr>
        </p:nvSpPr>
        <p:spPr>
          <a:xfrm>
            <a:off x="33832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4" name="Google Shape;104;p16"/>
          <p:cNvSpPr txBox="1">
            <a:spLocks noGrp="1"/>
          </p:cNvSpPr>
          <p:nvPr>
            <p:ph type="title"/>
          </p:nvPr>
        </p:nvSpPr>
        <p:spPr>
          <a:xfrm>
            <a:off x="913325"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5" name="Google Shape;105;p16"/>
          <p:cNvSpPr txBox="1">
            <a:spLocks noGrp="1"/>
          </p:cNvSpPr>
          <p:nvPr>
            <p:ph type="title" idx="4"/>
          </p:nvPr>
        </p:nvSpPr>
        <p:spPr>
          <a:xfrm>
            <a:off x="64307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6" name="Google Shape;106;p16"/>
          <p:cNvSpPr txBox="1">
            <a:spLocks noGrp="1"/>
          </p:cNvSpPr>
          <p:nvPr>
            <p:ph type="title" idx="5"/>
          </p:nvPr>
        </p:nvSpPr>
        <p:spPr>
          <a:xfrm>
            <a:off x="36720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7" name="Google Shape;107;p16"/>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8" name="Google Shape;108;p1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4 columns 1">
  <p:cSld name="SECTION_HEADER_1_2_1">
    <p:bg>
      <p:bgPr>
        <a:solidFill>
          <a:schemeClr val="lt2"/>
        </a:solidFill>
        <a:effectLst/>
      </p:bgPr>
    </p:bg>
    <p:spTree>
      <p:nvGrpSpPr>
        <p:cNvPr id="1" name="Shape 109"/>
        <p:cNvGrpSpPr/>
        <p:nvPr/>
      </p:nvGrpSpPr>
      <p:grpSpPr>
        <a:xfrm>
          <a:off x="0" y="0"/>
          <a:ext cx="0" cy="0"/>
          <a:chOff x="0" y="0"/>
          <a:chExt cx="0" cy="0"/>
        </a:xfrm>
      </p:grpSpPr>
      <p:pic>
        <p:nvPicPr>
          <p:cNvPr id="110" name="Google Shape;110;p17"/>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11" name="Google Shape;111;p17"/>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12" name="Google Shape;112;p17"/>
          <p:cNvSpPr txBox="1">
            <a:spLocks noGrp="1"/>
          </p:cNvSpPr>
          <p:nvPr>
            <p:ph type="title"/>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13" name="Google Shape;113;p17"/>
          <p:cNvSpPr txBox="1">
            <a:spLocks noGrp="1"/>
          </p:cNvSpPr>
          <p:nvPr>
            <p:ph type="subTitle" idx="1"/>
          </p:nvPr>
        </p:nvSpPr>
        <p:spPr>
          <a:xfrm>
            <a:off x="1426756" y="2043225"/>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4" name="Google Shape;114;p17"/>
          <p:cNvSpPr txBox="1">
            <a:spLocks noGrp="1"/>
          </p:cNvSpPr>
          <p:nvPr>
            <p:ph type="title" idx="2"/>
          </p:nvPr>
        </p:nvSpPr>
        <p:spPr>
          <a:xfrm>
            <a:off x="714125" y="155145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5" name="Google Shape;115;p17"/>
          <p:cNvSpPr txBox="1">
            <a:spLocks noGrp="1"/>
          </p:cNvSpPr>
          <p:nvPr>
            <p:ph type="subTitle" idx="3"/>
          </p:nvPr>
        </p:nvSpPr>
        <p:spPr>
          <a:xfrm>
            <a:off x="1426756" y="3683563"/>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6" name="Google Shape;116;p17"/>
          <p:cNvSpPr txBox="1">
            <a:spLocks noGrp="1"/>
          </p:cNvSpPr>
          <p:nvPr>
            <p:ph type="title" idx="4"/>
          </p:nvPr>
        </p:nvSpPr>
        <p:spPr>
          <a:xfrm>
            <a:off x="714125" y="318770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7" name="Google Shape;117;p17"/>
          <p:cNvSpPr txBox="1">
            <a:spLocks noGrp="1"/>
          </p:cNvSpPr>
          <p:nvPr>
            <p:ph type="subTitle" idx="5"/>
          </p:nvPr>
        </p:nvSpPr>
        <p:spPr>
          <a:xfrm>
            <a:off x="5751944" y="2043225"/>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18" name="Google Shape;118;p17"/>
          <p:cNvSpPr txBox="1">
            <a:spLocks noGrp="1"/>
          </p:cNvSpPr>
          <p:nvPr>
            <p:ph type="title" idx="6"/>
          </p:nvPr>
        </p:nvSpPr>
        <p:spPr>
          <a:xfrm>
            <a:off x="5751952" y="1551450"/>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9" name="Google Shape;119;p17"/>
          <p:cNvSpPr txBox="1">
            <a:spLocks noGrp="1"/>
          </p:cNvSpPr>
          <p:nvPr>
            <p:ph type="subTitle" idx="7"/>
          </p:nvPr>
        </p:nvSpPr>
        <p:spPr>
          <a:xfrm>
            <a:off x="5751944" y="3683563"/>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20" name="Google Shape;120;p17"/>
          <p:cNvSpPr txBox="1">
            <a:spLocks noGrp="1"/>
          </p:cNvSpPr>
          <p:nvPr>
            <p:ph type="title" idx="8"/>
          </p:nvPr>
        </p:nvSpPr>
        <p:spPr>
          <a:xfrm>
            <a:off x="5751952" y="3187702"/>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1" name="Google Shape;121;p1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anks">
  <p:cSld name="SECTION_HEADER_1_2_2">
    <p:bg>
      <p:bgPr>
        <a:solidFill>
          <a:schemeClr val="lt2"/>
        </a:solidFill>
        <a:effectLst/>
      </p:bgPr>
    </p:bg>
    <p:spTree>
      <p:nvGrpSpPr>
        <p:cNvPr id="1" name="Shape 122"/>
        <p:cNvGrpSpPr/>
        <p:nvPr/>
      </p:nvGrpSpPr>
      <p:grpSpPr>
        <a:xfrm>
          <a:off x="0" y="0"/>
          <a:ext cx="0" cy="0"/>
          <a:chOff x="0" y="0"/>
          <a:chExt cx="0" cy="0"/>
        </a:xfrm>
      </p:grpSpPr>
      <p:pic>
        <p:nvPicPr>
          <p:cNvPr id="123" name="Google Shape;123;p18"/>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24" name="Google Shape;124;p18"/>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25" name="Google Shape;125;p1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8"/>
          <p:cNvSpPr txBox="1">
            <a:spLocks noGrp="1"/>
          </p:cNvSpPr>
          <p:nvPr>
            <p:ph type="title"/>
          </p:nvPr>
        </p:nvSpPr>
        <p:spPr>
          <a:xfrm>
            <a:off x="3045000" y="543950"/>
            <a:ext cx="3054000" cy="906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4000"/>
              <a:buNone/>
              <a:defRPr sz="56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7" name="Google Shape;127;p18"/>
          <p:cNvSpPr txBox="1">
            <a:spLocks noGrp="1"/>
          </p:cNvSpPr>
          <p:nvPr>
            <p:ph type="subTitle" idx="1"/>
          </p:nvPr>
        </p:nvSpPr>
        <p:spPr>
          <a:xfrm>
            <a:off x="3289500" y="2085975"/>
            <a:ext cx="2565000" cy="1219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28" name="Google Shape;128;p18"/>
          <p:cNvSpPr txBox="1"/>
          <p:nvPr/>
        </p:nvSpPr>
        <p:spPr>
          <a:xfrm>
            <a:off x="2660700" y="3251975"/>
            <a:ext cx="3822600" cy="959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Roboto"/>
                <a:ea typeface="Roboto"/>
                <a:cs typeface="Roboto"/>
                <a:sym typeface="Roboto"/>
              </a:rPr>
              <a:t>CREDITS: This presentation template was created by </a:t>
            </a:r>
            <a:r>
              <a:rPr lang="en" b="1">
                <a:solidFill>
                  <a:schemeClr val="dk2"/>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Slidesgo</a:t>
            </a:r>
            <a:r>
              <a:rPr lang="en">
                <a:solidFill>
                  <a:schemeClr val="dk2"/>
                </a:solidFill>
                <a:latin typeface="Roboto"/>
                <a:ea typeface="Roboto"/>
                <a:cs typeface="Roboto"/>
                <a:sym typeface="Roboto"/>
              </a:rPr>
              <a:t>, including icons by </a:t>
            </a:r>
            <a:r>
              <a:rPr lang="en" b="1">
                <a:solidFill>
                  <a:schemeClr val="dk2"/>
                </a:solidFill>
                <a:uFill>
                  <a:noFill/>
                </a:uFill>
                <a:latin typeface="Roboto"/>
                <a:ea typeface="Roboto"/>
                <a:cs typeface="Roboto"/>
                <a:sym typeface="Roboto"/>
                <a:hlinkClick r:id="rId5">
                  <a:extLst>
                    <a:ext uri="{A12FA001-AC4F-418D-AE19-62706E023703}">
                      <ahyp:hlinkClr xmlns:ahyp="http://schemas.microsoft.com/office/drawing/2018/hyperlinkcolor" val="tx"/>
                    </a:ext>
                  </a:extLst>
                </a:hlinkClick>
              </a:rPr>
              <a:t>Flaticon</a:t>
            </a:r>
            <a:r>
              <a:rPr lang="en">
                <a:solidFill>
                  <a:schemeClr val="dk2"/>
                </a:solidFill>
                <a:latin typeface="Roboto"/>
                <a:ea typeface="Roboto"/>
                <a:cs typeface="Roboto"/>
                <a:sym typeface="Roboto"/>
              </a:rPr>
              <a:t>, infographics &amp; images by </a:t>
            </a:r>
            <a:r>
              <a:rPr lang="en" b="1">
                <a:solidFill>
                  <a:schemeClr val="dk2"/>
                </a:solidFill>
                <a:uFill>
                  <a:noFill/>
                </a:uFill>
                <a:latin typeface="Roboto"/>
                <a:ea typeface="Roboto"/>
                <a:cs typeface="Roboto"/>
                <a:sym typeface="Roboto"/>
                <a:hlinkClick r:id="rId6">
                  <a:extLst>
                    <a:ext uri="{A12FA001-AC4F-418D-AE19-62706E023703}">
                      <ahyp:hlinkClr xmlns:ahyp="http://schemas.microsoft.com/office/drawing/2018/hyperlinkcolor" val="tx"/>
                    </a:ext>
                  </a:extLst>
                </a:hlinkClick>
              </a:rPr>
              <a:t>Freepik</a:t>
            </a:r>
            <a:endParaRPr>
              <a:solidFill>
                <a:schemeClr val="dk2"/>
              </a:solidFill>
              <a:latin typeface="Roboto"/>
              <a:ea typeface="Roboto"/>
              <a:cs typeface="Roboto"/>
              <a:sym typeface="Roboto"/>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6 columns">
  <p:cSld name="SECTION_HEADER_1_1_1_1_1">
    <p:bg>
      <p:bgPr>
        <a:solidFill>
          <a:schemeClr val="lt2"/>
        </a:solidFill>
        <a:effectLst/>
      </p:bgPr>
    </p:bg>
    <p:spTree>
      <p:nvGrpSpPr>
        <p:cNvPr id="1" name="Shape 129"/>
        <p:cNvGrpSpPr/>
        <p:nvPr/>
      </p:nvGrpSpPr>
      <p:grpSpPr>
        <a:xfrm>
          <a:off x="0" y="0"/>
          <a:ext cx="0" cy="0"/>
          <a:chOff x="0" y="0"/>
          <a:chExt cx="0" cy="0"/>
        </a:xfrm>
      </p:grpSpPr>
      <p:pic>
        <p:nvPicPr>
          <p:cNvPr id="130" name="Google Shape;130;p19"/>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31" name="Google Shape;131;p19"/>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32" name="Google Shape;132;p1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9"/>
          <p:cNvSpPr txBox="1">
            <a:spLocks noGrp="1"/>
          </p:cNvSpPr>
          <p:nvPr>
            <p:ph type="subTitle" idx="1"/>
          </p:nvPr>
        </p:nvSpPr>
        <p:spPr>
          <a:xfrm>
            <a:off x="548363"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4" name="Google Shape;134;p19"/>
          <p:cNvSpPr txBox="1">
            <a:spLocks noGrp="1"/>
          </p:cNvSpPr>
          <p:nvPr>
            <p:ph type="subTitle" idx="2"/>
          </p:nvPr>
        </p:nvSpPr>
        <p:spPr>
          <a:xfrm>
            <a:off x="6218138"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5" name="Google Shape;135;p19"/>
          <p:cNvSpPr txBox="1">
            <a:spLocks noGrp="1"/>
          </p:cNvSpPr>
          <p:nvPr>
            <p:ph type="subTitle" idx="3"/>
          </p:nvPr>
        </p:nvSpPr>
        <p:spPr>
          <a:xfrm>
            <a:off x="3383250"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6" name="Google Shape;136;p19"/>
          <p:cNvSpPr txBox="1">
            <a:spLocks noGrp="1"/>
          </p:cNvSpPr>
          <p:nvPr>
            <p:ph type="title"/>
          </p:nvPr>
        </p:nvSpPr>
        <p:spPr>
          <a:xfrm>
            <a:off x="837113"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7" name="Google Shape;137;p19"/>
          <p:cNvSpPr txBox="1">
            <a:spLocks noGrp="1"/>
          </p:cNvSpPr>
          <p:nvPr>
            <p:ph type="title" idx="4"/>
          </p:nvPr>
        </p:nvSpPr>
        <p:spPr>
          <a:xfrm>
            <a:off x="6506888"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8" name="Google Shape;138;p19"/>
          <p:cNvSpPr txBox="1">
            <a:spLocks noGrp="1"/>
          </p:cNvSpPr>
          <p:nvPr>
            <p:ph type="title" idx="5"/>
          </p:nvPr>
        </p:nvSpPr>
        <p:spPr>
          <a:xfrm>
            <a:off x="3672000"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9" name="Google Shape;139;p19"/>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0" name="Google Shape;140;p19"/>
          <p:cNvSpPr txBox="1">
            <a:spLocks noGrp="1"/>
          </p:cNvSpPr>
          <p:nvPr>
            <p:ph type="subTitle" idx="7"/>
          </p:nvPr>
        </p:nvSpPr>
        <p:spPr>
          <a:xfrm>
            <a:off x="548363"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1" name="Google Shape;141;p19"/>
          <p:cNvSpPr txBox="1">
            <a:spLocks noGrp="1"/>
          </p:cNvSpPr>
          <p:nvPr>
            <p:ph type="subTitle" idx="8"/>
          </p:nvPr>
        </p:nvSpPr>
        <p:spPr>
          <a:xfrm>
            <a:off x="6218138"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2" name="Google Shape;142;p19"/>
          <p:cNvSpPr txBox="1">
            <a:spLocks noGrp="1"/>
          </p:cNvSpPr>
          <p:nvPr>
            <p:ph type="subTitle" idx="9"/>
          </p:nvPr>
        </p:nvSpPr>
        <p:spPr>
          <a:xfrm>
            <a:off x="3383250"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3" name="Google Shape;143;p19"/>
          <p:cNvSpPr txBox="1">
            <a:spLocks noGrp="1"/>
          </p:cNvSpPr>
          <p:nvPr>
            <p:ph type="title" idx="13"/>
          </p:nvPr>
        </p:nvSpPr>
        <p:spPr>
          <a:xfrm>
            <a:off x="837113"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4" name="Google Shape;144;p19"/>
          <p:cNvSpPr txBox="1">
            <a:spLocks noGrp="1"/>
          </p:cNvSpPr>
          <p:nvPr>
            <p:ph type="title" idx="14"/>
          </p:nvPr>
        </p:nvSpPr>
        <p:spPr>
          <a:xfrm>
            <a:off x="6506888"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5" name="Google Shape;145;p19"/>
          <p:cNvSpPr txBox="1">
            <a:spLocks noGrp="1"/>
          </p:cNvSpPr>
          <p:nvPr>
            <p:ph type="title" idx="15"/>
          </p:nvPr>
        </p:nvSpPr>
        <p:spPr>
          <a:xfrm>
            <a:off x="3672000"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nd text">
  <p:cSld name="SECTION_HEADER_1_3_1">
    <p:bg>
      <p:bgPr>
        <a:solidFill>
          <a:schemeClr val="lt2"/>
        </a:solidFill>
        <a:effectLst/>
      </p:bgPr>
    </p:bg>
    <p:spTree>
      <p:nvGrpSpPr>
        <p:cNvPr id="1" name="Shape 146"/>
        <p:cNvGrpSpPr/>
        <p:nvPr/>
      </p:nvGrpSpPr>
      <p:grpSpPr>
        <a:xfrm>
          <a:off x="0" y="0"/>
          <a:ext cx="0" cy="0"/>
          <a:chOff x="0" y="0"/>
          <a:chExt cx="0" cy="0"/>
        </a:xfrm>
      </p:grpSpPr>
      <p:pic>
        <p:nvPicPr>
          <p:cNvPr id="147" name="Google Shape;147;p20"/>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48" name="Google Shape;148;p20"/>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49" name="Google Shape;149;p20"/>
          <p:cNvSpPr txBox="1">
            <a:spLocks noGrp="1"/>
          </p:cNvSpPr>
          <p:nvPr>
            <p:ph type="subTitle" idx="1"/>
          </p:nvPr>
        </p:nvSpPr>
        <p:spPr>
          <a:xfrm>
            <a:off x="2390700" y="1772513"/>
            <a:ext cx="43626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600"/>
            </a:lvl1pPr>
            <a:lvl2pPr lvl="1" algn="ctr" rtl="0">
              <a:spcBef>
                <a:spcPts val="0"/>
              </a:spcBef>
              <a:spcAft>
                <a:spcPts val="0"/>
              </a:spcAft>
              <a:buNone/>
              <a:defRPr sz="1600"/>
            </a:lvl2pPr>
            <a:lvl3pPr lvl="2" algn="ctr" rtl="0">
              <a:spcBef>
                <a:spcPts val="0"/>
              </a:spcBef>
              <a:spcAft>
                <a:spcPts val="0"/>
              </a:spcAft>
              <a:buNone/>
              <a:defRPr sz="1600"/>
            </a:lvl3pPr>
            <a:lvl4pPr lvl="3" algn="ctr" rtl="0">
              <a:spcBef>
                <a:spcPts val="0"/>
              </a:spcBef>
              <a:spcAft>
                <a:spcPts val="0"/>
              </a:spcAft>
              <a:buNone/>
              <a:defRPr sz="1600"/>
            </a:lvl4pPr>
            <a:lvl5pPr lvl="4" algn="ctr" rtl="0">
              <a:spcBef>
                <a:spcPts val="0"/>
              </a:spcBef>
              <a:spcAft>
                <a:spcPts val="0"/>
              </a:spcAft>
              <a:buNone/>
              <a:defRPr sz="1600"/>
            </a:lvl5pPr>
            <a:lvl6pPr lvl="5" algn="ctr" rtl="0">
              <a:spcBef>
                <a:spcPts val="0"/>
              </a:spcBef>
              <a:spcAft>
                <a:spcPts val="0"/>
              </a:spcAft>
              <a:buNone/>
              <a:defRPr sz="1600"/>
            </a:lvl6pPr>
            <a:lvl7pPr lvl="6" algn="ctr" rtl="0">
              <a:spcBef>
                <a:spcPts val="0"/>
              </a:spcBef>
              <a:spcAft>
                <a:spcPts val="0"/>
              </a:spcAft>
              <a:buNone/>
              <a:defRPr sz="1600"/>
            </a:lvl7pPr>
            <a:lvl8pPr lvl="7" algn="ctr" rtl="0">
              <a:spcBef>
                <a:spcPts val="0"/>
              </a:spcBef>
              <a:spcAft>
                <a:spcPts val="0"/>
              </a:spcAft>
              <a:buNone/>
              <a:defRPr sz="1600"/>
            </a:lvl8pPr>
            <a:lvl9pPr lvl="8" algn="ctr" rtl="0">
              <a:spcBef>
                <a:spcPts val="0"/>
              </a:spcBef>
              <a:spcAft>
                <a:spcPts val="0"/>
              </a:spcAft>
              <a:buNone/>
              <a:defRPr sz="1600"/>
            </a:lvl9pPr>
          </a:lstStyle>
          <a:p>
            <a:endParaRPr/>
          </a:p>
        </p:txBody>
      </p:sp>
      <p:sp>
        <p:nvSpPr>
          <p:cNvPr id="150" name="Google Shape;150;p20"/>
          <p:cNvSpPr txBox="1">
            <a:spLocks noGrp="1"/>
          </p:cNvSpPr>
          <p:nvPr>
            <p:ph type="title" hasCustomPrompt="1"/>
          </p:nvPr>
        </p:nvSpPr>
        <p:spPr>
          <a:xfrm>
            <a:off x="2643000" y="1224113"/>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1" name="Google Shape;151;p20"/>
          <p:cNvSpPr txBox="1">
            <a:spLocks noGrp="1"/>
          </p:cNvSpPr>
          <p:nvPr>
            <p:ph type="subTitle" idx="2"/>
          </p:nvPr>
        </p:nvSpPr>
        <p:spPr>
          <a:xfrm>
            <a:off x="2390700" y="2999057"/>
            <a:ext cx="4362600" cy="365700"/>
          </a:xfrm>
          <a:prstGeom prst="rect">
            <a:avLst/>
          </a:prstGeom>
        </p:spPr>
        <p:txBody>
          <a:bodyPr spcFirstLastPara="1" wrap="square" lIns="91425" tIns="91425" rIns="91425" bIns="91425" anchor="ctr" anchorCtr="0">
            <a:noAutofit/>
          </a:bodyPr>
          <a:lstStyle>
            <a:lvl1pPr lvl="0" algn="ctr" rtl="0">
              <a:lnSpc>
                <a:spcPct val="150000"/>
              </a:lnSpc>
              <a:spcBef>
                <a:spcPts val="0"/>
              </a:spcBef>
              <a:spcAft>
                <a:spcPts val="0"/>
              </a:spcAft>
              <a:buNone/>
              <a:defRPr sz="1600"/>
            </a:lvl1pPr>
            <a:lvl2pPr lvl="1" algn="ctr" rtl="0">
              <a:lnSpc>
                <a:spcPct val="150000"/>
              </a:lnSpc>
              <a:spcBef>
                <a:spcPts val="0"/>
              </a:spcBef>
              <a:spcAft>
                <a:spcPts val="0"/>
              </a:spcAft>
              <a:buNone/>
              <a:defRPr sz="1600"/>
            </a:lvl2pPr>
            <a:lvl3pPr lvl="2" algn="ctr" rtl="0">
              <a:lnSpc>
                <a:spcPct val="150000"/>
              </a:lnSpc>
              <a:spcBef>
                <a:spcPts val="0"/>
              </a:spcBef>
              <a:spcAft>
                <a:spcPts val="0"/>
              </a:spcAft>
              <a:buNone/>
              <a:defRPr sz="1600"/>
            </a:lvl3pPr>
            <a:lvl4pPr lvl="3" algn="ctr" rtl="0">
              <a:lnSpc>
                <a:spcPct val="150000"/>
              </a:lnSpc>
              <a:spcBef>
                <a:spcPts val="0"/>
              </a:spcBef>
              <a:spcAft>
                <a:spcPts val="0"/>
              </a:spcAft>
              <a:buNone/>
              <a:defRPr sz="1600"/>
            </a:lvl4pPr>
            <a:lvl5pPr lvl="4" algn="ctr" rtl="0">
              <a:lnSpc>
                <a:spcPct val="150000"/>
              </a:lnSpc>
              <a:spcBef>
                <a:spcPts val="0"/>
              </a:spcBef>
              <a:spcAft>
                <a:spcPts val="0"/>
              </a:spcAft>
              <a:buNone/>
              <a:defRPr sz="1600"/>
            </a:lvl5pPr>
            <a:lvl6pPr lvl="5" algn="ctr" rtl="0">
              <a:lnSpc>
                <a:spcPct val="150000"/>
              </a:lnSpc>
              <a:spcBef>
                <a:spcPts val="0"/>
              </a:spcBef>
              <a:spcAft>
                <a:spcPts val="0"/>
              </a:spcAft>
              <a:buNone/>
              <a:defRPr sz="1600"/>
            </a:lvl6pPr>
            <a:lvl7pPr lvl="6" algn="ctr" rtl="0">
              <a:lnSpc>
                <a:spcPct val="150000"/>
              </a:lnSpc>
              <a:spcBef>
                <a:spcPts val="0"/>
              </a:spcBef>
              <a:spcAft>
                <a:spcPts val="0"/>
              </a:spcAft>
              <a:buNone/>
              <a:defRPr sz="1600"/>
            </a:lvl7pPr>
            <a:lvl8pPr lvl="7" algn="ctr" rtl="0">
              <a:lnSpc>
                <a:spcPct val="150000"/>
              </a:lnSpc>
              <a:spcBef>
                <a:spcPts val="0"/>
              </a:spcBef>
              <a:spcAft>
                <a:spcPts val="0"/>
              </a:spcAft>
              <a:buNone/>
              <a:defRPr sz="1600"/>
            </a:lvl8pPr>
            <a:lvl9pPr lvl="8" algn="ctr" rtl="0">
              <a:lnSpc>
                <a:spcPct val="150000"/>
              </a:lnSpc>
              <a:spcBef>
                <a:spcPts val="0"/>
              </a:spcBef>
              <a:spcAft>
                <a:spcPts val="0"/>
              </a:spcAft>
              <a:buNone/>
              <a:defRPr sz="1600"/>
            </a:lvl9pPr>
          </a:lstStyle>
          <a:p>
            <a:endParaRPr/>
          </a:p>
        </p:txBody>
      </p:sp>
      <p:sp>
        <p:nvSpPr>
          <p:cNvPr id="152" name="Google Shape;152;p20"/>
          <p:cNvSpPr txBox="1">
            <a:spLocks noGrp="1"/>
          </p:cNvSpPr>
          <p:nvPr>
            <p:ph type="title" idx="3" hasCustomPrompt="1"/>
          </p:nvPr>
        </p:nvSpPr>
        <p:spPr>
          <a:xfrm>
            <a:off x="2643000" y="2451059"/>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3" name="Google Shape;153;p20"/>
          <p:cNvSpPr txBox="1">
            <a:spLocks noGrp="1"/>
          </p:cNvSpPr>
          <p:nvPr>
            <p:ph type="subTitle" idx="4"/>
          </p:nvPr>
        </p:nvSpPr>
        <p:spPr>
          <a:xfrm>
            <a:off x="2390700" y="4225602"/>
            <a:ext cx="43626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54" name="Google Shape;154;p20"/>
          <p:cNvSpPr txBox="1">
            <a:spLocks noGrp="1"/>
          </p:cNvSpPr>
          <p:nvPr>
            <p:ph type="title" idx="5" hasCustomPrompt="1"/>
          </p:nvPr>
        </p:nvSpPr>
        <p:spPr>
          <a:xfrm>
            <a:off x="2643000" y="3678005"/>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5" name="Google Shape;155;p20"/>
          <p:cNvSpPr txBox="1">
            <a:spLocks noGrp="1"/>
          </p:cNvSpPr>
          <p:nvPr>
            <p:ph type="title" idx="6"/>
          </p:nvPr>
        </p:nvSpPr>
        <p:spPr>
          <a:xfrm>
            <a:off x="714125" y="546825"/>
            <a:ext cx="76605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56" name="Google Shape;156;p20"/>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mt="55000"/>
          </a:blip>
          <a:stretch>
            <a:fillRect/>
          </a:stretch>
        </p:blipFill>
        <p:spPr>
          <a:xfrm>
            <a:off x="5916772" y="0"/>
            <a:ext cx="3227225" cy="3330400"/>
          </a:xfrm>
          <a:prstGeom prst="rect">
            <a:avLst/>
          </a:prstGeom>
          <a:noFill/>
          <a:ln>
            <a:noFill/>
          </a:ln>
        </p:spPr>
      </p:pic>
      <p:sp>
        <p:nvSpPr>
          <p:cNvPr id="16" name="Google Shape;16;p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714125" y="1572350"/>
            <a:ext cx="3248400" cy="168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38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6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9" name="Google Shape;19;p3"/>
          <p:cNvSpPr txBox="1">
            <a:spLocks noGrp="1"/>
          </p:cNvSpPr>
          <p:nvPr>
            <p:ph type="subTitle" idx="1"/>
          </p:nvPr>
        </p:nvSpPr>
        <p:spPr>
          <a:xfrm>
            <a:off x="714125" y="3331275"/>
            <a:ext cx="2610300" cy="62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ote">
  <p:cSld name="SECTION_HEADER_1">
    <p:bg>
      <p:bgPr>
        <a:solidFill>
          <a:schemeClr val="lt2"/>
        </a:solidFill>
        <a:effectLst/>
      </p:bgPr>
    </p:bg>
    <p:spTree>
      <p:nvGrpSpPr>
        <p:cNvPr id="1" name="Shape 157"/>
        <p:cNvGrpSpPr/>
        <p:nvPr/>
      </p:nvGrpSpPr>
      <p:grpSpPr>
        <a:xfrm>
          <a:off x="0" y="0"/>
          <a:ext cx="0" cy="0"/>
          <a:chOff x="0" y="0"/>
          <a:chExt cx="0" cy="0"/>
        </a:xfrm>
      </p:grpSpPr>
      <p:pic>
        <p:nvPicPr>
          <p:cNvPr id="158" name="Google Shape;158;p2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159" name="Google Shape;159;p21"/>
          <p:cNvSpPr txBox="1">
            <a:spLocks noGrp="1"/>
          </p:cNvSpPr>
          <p:nvPr>
            <p:ph type="subTitle" idx="1"/>
          </p:nvPr>
        </p:nvSpPr>
        <p:spPr>
          <a:xfrm>
            <a:off x="2863350" y="3448131"/>
            <a:ext cx="3417300" cy="41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000"/>
            </a:lvl1pPr>
            <a:lvl2pPr lvl="1" rtl="0">
              <a:spcBef>
                <a:spcPts val="0"/>
              </a:spcBef>
              <a:spcAft>
                <a:spcPts val="0"/>
              </a:spcAft>
              <a:buNone/>
              <a:defRPr sz="2000"/>
            </a:lvl2pPr>
            <a:lvl3pPr lvl="2" rtl="0">
              <a:spcBef>
                <a:spcPts val="0"/>
              </a:spcBef>
              <a:spcAft>
                <a:spcPts val="0"/>
              </a:spcAft>
              <a:buNone/>
              <a:defRPr sz="2000"/>
            </a:lvl3pPr>
            <a:lvl4pPr lvl="3" rtl="0">
              <a:spcBef>
                <a:spcPts val="0"/>
              </a:spcBef>
              <a:spcAft>
                <a:spcPts val="0"/>
              </a:spcAft>
              <a:buNone/>
              <a:defRPr sz="2000"/>
            </a:lvl4pPr>
            <a:lvl5pPr lvl="4" rtl="0">
              <a:spcBef>
                <a:spcPts val="0"/>
              </a:spcBef>
              <a:spcAft>
                <a:spcPts val="0"/>
              </a:spcAft>
              <a:buNone/>
              <a:defRPr sz="2000"/>
            </a:lvl5pPr>
            <a:lvl6pPr lvl="5" rtl="0">
              <a:spcBef>
                <a:spcPts val="0"/>
              </a:spcBef>
              <a:spcAft>
                <a:spcPts val="0"/>
              </a:spcAft>
              <a:buNone/>
              <a:defRPr sz="2000"/>
            </a:lvl6pPr>
            <a:lvl7pPr lvl="6" rtl="0">
              <a:spcBef>
                <a:spcPts val="0"/>
              </a:spcBef>
              <a:spcAft>
                <a:spcPts val="0"/>
              </a:spcAft>
              <a:buNone/>
              <a:defRPr sz="2000"/>
            </a:lvl7pPr>
            <a:lvl8pPr lvl="7" rtl="0">
              <a:spcBef>
                <a:spcPts val="0"/>
              </a:spcBef>
              <a:spcAft>
                <a:spcPts val="0"/>
              </a:spcAft>
              <a:buNone/>
              <a:defRPr sz="2000"/>
            </a:lvl8pPr>
            <a:lvl9pPr lvl="8" rtl="0">
              <a:spcBef>
                <a:spcPts val="0"/>
              </a:spcBef>
              <a:spcAft>
                <a:spcPts val="0"/>
              </a:spcAft>
              <a:buNone/>
              <a:defRPr sz="2000"/>
            </a:lvl9pPr>
          </a:lstStyle>
          <a:p>
            <a:endParaRPr/>
          </a:p>
        </p:txBody>
      </p:sp>
      <p:sp>
        <p:nvSpPr>
          <p:cNvPr id="160" name="Google Shape;160;p21"/>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accent2"/>
              </a:buClr>
              <a:buSzPts val="2400"/>
              <a:buNone/>
              <a:defRPr sz="2900">
                <a:solidFill>
                  <a:schemeClr val="dk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61" name="Google Shape;161;p2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p:cSld name="SECTION_HEADER_1_3_1_1">
    <p:bg>
      <p:bgPr>
        <a:solidFill>
          <a:schemeClr val="lt2"/>
        </a:solidFill>
        <a:effectLst/>
      </p:bgPr>
    </p:bg>
    <p:spTree>
      <p:nvGrpSpPr>
        <p:cNvPr id="1" name="Shape 162"/>
        <p:cNvGrpSpPr/>
        <p:nvPr/>
      </p:nvGrpSpPr>
      <p:grpSpPr>
        <a:xfrm>
          <a:off x="0" y="0"/>
          <a:ext cx="0" cy="0"/>
          <a:chOff x="0" y="0"/>
          <a:chExt cx="0" cy="0"/>
        </a:xfrm>
      </p:grpSpPr>
      <p:pic>
        <p:nvPicPr>
          <p:cNvPr id="163" name="Google Shape;163;p22"/>
          <p:cNvPicPr preferRelativeResize="0"/>
          <p:nvPr/>
        </p:nvPicPr>
        <p:blipFill>
          <a:blip r:embed="rId2">
            <a:alphaModFix amt="75000"/>
          </a:blip>
          <a:stretch>
            <a:fillRect/>
          </a:stretch>
        </p:blipFill>
        <p:spPr>
          <a:xfrm>
            <a:off x="0" y="1519237"/>
            <a:ext cx="2060450" cy="1984276"/>
          </a:xfrm>
          <a:prstGeom prst="rect">
            <a:avLst/>
          </a:prstGeom>
          <a:noFill/>
          <a:ln>
            <a:noFill/>
          </a:ln>
        </p:spPr>
      </p:pic>
      <p:pic>
        <p:nvPicPr>
          <p:cNvPr id="164" name="Google Shape;164;p22"/>
          <p:cNvPicPr preferRelativeResize="0"/>
          <p:nvPr/>
        </p:nvPicPr>
        <p:blipFill>
          <a:blip r:embed="rId2">
            <a:alphaModFix amt="75000"/>
          </a:blip>
          <a:stretch>
            <a:fillRect/>
          </a:stretch>
        </p:blipFill>
        <p:spPr>
          <a:xfrm rot="10800000">
            <a:off x="7083550" y="1639987"/>
            <a:ext cx="2060450" cy="1984276"/>
          </a:xfrm>
          <a:prstGeom prst="rect">
            <a:avLst/>
          </a:prstGeom>
          <a:noFill/>
          <a:ln>
            <a:noFill/>
          </a:ln>
        </p:spPr>
      </p:pic>
      <p:sp>
        <p:nvSpPr>
          <p:cNvPr id="165" name="Google Shape;165;p2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SECTION_HEADER_1_3_1_1_1">
    <p:bg>
      <p:bgPr>
        <a:solidFill>
          <a:schemeClr val="lt2"/>
        </a:solidFill>
        <a:effectLst/>
      </p:bgPr>
    </p:bg>
    <p:spTree>
      <p:nvGrpSpPr>
        <p:cNvPr id="1" name="Shape 166"/>
        <p:cNvGrpSpPr/>
        <p:nvPr/>
      </p:nvGrpSpPr>
      <p:grpSpPr>
        <a:xfrm>
          <a:off x="0" y="0"/>
          <a:ext cx="0" cy="0"/>
          <a:chOff x="0" y="0"/>
          <a:chExt cx="0" cy="0"/>
        </a:xfrm>
      </p:grpSpPr>
      <p:sp>
        <p:nvSpPr>
          <p:cNvPr id="167" name="Google Shape;167;p2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3"/>
          <p:cNvPicPr preferRelativeResize="0"/>
          <p:nvPr/>
        </p:nvPicPr>
        <p:blipFill>
          <a:blip r:embed="rId2">
            <a:alphaModFix amt="55000"/>
          </a:blip>
          <a:stretch>
            <a:fillRect/>
          </a:stretch>
        </p:blipFill>
        <p:spPr>
          <a:xfrm>
            <a:off x="2209800" y="0"/>
            <a:ext cx="2105025" cy="2172326"/>
          </a:xfrm>
          <a:prstGeom prst="rect">
            <a:avLst/>
          </a:prstGeom>
          <a:noFill/>
          <a:ln>
            <a:noFill/>
          </a:ln>
        </p:spPr>
      </p:pic>
      <p:pic>
        <p:nvPicPr>
          <p:cNvPr id="169" name="Google Shape;169;p23"/>
          <p:cNvPicPr preferRelativeResize="0"/>
          <p:nvPr/>
        </p:nvPicPr>
        <p:blipFill>
          <a:blip r:embed="rId2">
            <a:alphaModFix amt="55000"/>
          </a:blip>
          <a:stretch>
            <a:fillRect/>
          </a:stretch>
        </p:blipFill>
        <p:spPr>
          <a:xfrm rot="10800000" flipH="1">
            <a:off x="4829175" y="2971175"/>
            <a:ext cx="2105025" cy="217232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2"/>
        </a:solidFill>
        <a:effectLst/>
      </p:bgPr>
    </p:bg>
    <p:spTree>
      <p:nvGrpSpPr>
        <p:cNvPr id="1" name="Shape 20"/>
        <p:cNvGrpSpPr/>
        <p:nvPr/>
      </p:nvGrpSpPr>
      <p:grpSpPr>
        <a:xfrm>
          <a:off x="0" y="0"/>
          <a:ext cx="0" cy="0"/>
          <a:chOff x="0" y="0"/>
          <a:chExt cx="0" cy="0"/>
        </a:xfrm>
      </p:grpSpPr>
      <p:pic>
        <p:nvPicPr>
          <p:cNvPr id="21" name="Google Shape;21;p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22" name="Google Shape;22;p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23" name="Google Shape;23;p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4" name="Google Shape;24;p4"/>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lvl1pPr marL="457200" lvl="0" indent="-311150" rtl="0">
              <a:spcBef>
                <a:spcPts val="0"/>
              </a:spcBef>
              <a:spcAft>
                <a:spcPts val="0"/>
              </a:spcAft>
              <a:buSzPts val="1300"/>
              <a:buFont typeface="Abel"/>
              <a:buChar char="●"/>
              <a:defRPr sz="1300"/>
            </a:lvl1pPr>
            <a:lvl2pPr marL="914400" lvl="1" indent="-311150" rtl="0">
              <a:spcBef>
                <a:spcPts val="1600"/>
              </a:spcBef>
              <a:spcAft>
                <a:spcPts val="0"/>
              </a:spcAft>
              <a:buSzPts val="1300"/>
              <a:buFont typeface="Roboto Condensed Light"/>
              <a:buChar char="○"/>
              <a:defRPr sz="1300"/>
            </a:lvl2pPr>
            <a:lvl3pPr marL="1371600" lvl="2" indent="-311150" rtl="0">
              <a:spcBef>
                <a:spcPts val="1600"/>
              </a:spcBef>
              <a:spcAft>
                <a:spcPts val="0"/>
              </a:spcAft>
              <a:buSzPts val="1300"/>
              <a:buFont typeface="Roboto Condensed Light"/>
              <a:buChar char="■"/>
              <a:defRPr sz="1300"/>
            </a:lvl3pPr>
            <a:lvl4pPr marL="1828800" lvl="3" indent="-311150" rtl="0">
              <a:spcBef>
                <a:spcPts val="1600"/>
              </a:spcBef>
              <a:spcAft>
                <a:spcPts val="0"/>
              </a:spcAft>
              <a:buSzPts val="1300"/>
              <a:buFont typeface="Roboto Condensed Light"/>
              <a:buChar char="●"/>
              <a:defRPr sz="1300"/>
            </a:lvl4pPr>
            <a:lvl5pPr marL="2286000" lvl="4" indent="-311150" rtl="0">
              <a:spcBef>
                <a:spcPts val="1600"/>
              </a:spcBef>
              <a:spcAft>
                <a:spcPts val="0"/>
              </a:spcAft>
              <a:buSzPts val="1300"/>
              <a:buFont typeface="Roboto Condensed Light"/>
              <a:buChar char="○"/>
              <a:defRPr sz="1300"/>
            </a:lvl5pPr>
            <a:lvl6pPr marL="2743200" lvl="5" indent="-311150" rtl="0">
              <a:spcBef>
                <a:spcPts val="1600"/>
              </a:spcBef>
              <a:spcAft>
                <a:spcPts val="0"/>
              </a:spcAft>
              <a:buSzPts val="1300"/>
              <a:buFont typeface="Roboto Condensed Light"/>
              <a:buChar char="■"/>
              <a:defRPr sz="1300"/>
            </a:lvl6pPr>
            <a:lvl7pPr marL="3200400" lvl="6" indent="-311150" rtl="0">
              <a:spcBef>
                <a:spcPts val="1600"/>
              </a:spcBef>
              <a:spcAft>
                <a:spcPts val="0"/>
              </a:spcAft>
              <a:buSzPts val="1300"/>
              <a:buFont typeface="Roboto Condensed Light"/>
              <a:buChar char="●"/>
              <a:defRPr sz="1300"/>
            </a:lvl7pPr>
            <a:lvl8pPr marL="3657600" lvl="7" indent="-311150" rtl="0">
              <a:spcBef>
                <a:spcPts val="1600"/>
              </a:spcBef>
              <a:spcAft>
                <a:spcPts val="0"/>
              </a:spcAft>
              <a:buSzPts val="1300"/>
              <a:buFont typeface="Roboto Condensed Light"/>
              <a:buChar char="○"/>
              <a:defRPr sz="1300"/>
            </a:lvl8pPr>
            <a:lvl9pPr marL="4114800" lvl="8" indent="-311150" rtl="0">
              <a:spcBef>
                <a:spcPts val="1600"/>
              </a:spcBef>
              <a:spcAft>
                <a:spcPts val="1600"/>
              </a:spcAft>
              <a:buSzPts val="1300"/>
              <a:buFont typeface="Roboto Condensed Light"/>
              <a:buChar char="■"/>
              <a:defRPr sz="1300"/>
            </a:lvl9pPr>
          </a:lstStyle>
          <a:p>
            <a:endParaRPr/>
          </a:p>
        </p:txBody>
      </p:sp>
      <p:sp>
        <p:nvSpPr>
          <p:cNvPr id="25" name="Google Shape;25;p4"/>
          <p:cNvSpPr/>
          <p:nvPr/>
        </p:nvSpPr>
        <p:spPr>
          <a:xfrm>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2"/>
        </a:solidFill>
        <a:effectLst/>
      </p:bgPr>
    </p:bg>
    <p:spTree>
      <p:nvGrpSpPr>
        <p:cNvPr id="1" name="Shape 26"/>
        <p:cNvGrpSpPr/>
        <p:nvPr/>
      </p:nvGrpSpPr>
      <p:grpSpPr>
        <a:xfrm>
          <a:off x="0" y="0"/>
          <a:ext cx="0" cy="0"/>
          <a:chOff x="0" y="0"/>
          <a:chExt cx="0" cy="0"/>
        </a:xfrm>
      </p:grpSpPr>
      <p:pic>
        <p:nvPicPr>
          <p:cNvPr id="27" name="Google Shape;27;p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28" name="Google Shape;28;p5"/>
          <p:cNvSpPr txBox="1">
            <a:spLocks noGrp="1"/>
          </p:cNvSpPr>
          <p:nvPr>
            <p:ph type="subTitle" idx="1"/>
          </p:nvPr>
        </p:nvSpPr>
        <p:spPr>
          <a:xfrm>
            <a:off x="1660981"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29" name="Google Shape;29;p5"/>
          <p:cNvSpPr txBox="1">
            <a:spLocks noGrp="1"/>
          </p:cNvSpPr>
          <p:nvPr>
            <p:ph type="subTitle" idx="2"/>
          </p:nvPr>
        </p:nvSpPr>
        <p:spPr>
          <a:xfrm>
            <a:off x="5105519"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30" name="Google Shape;30;p5"/>
          <p:cNvSpPr txBox="1">
            <a:spLocks noGrp="1"/>
          </p:cNvSpPr>
          <p:nvPr>
            <p:ph type="title"/>
          </p:nvPr>
        </p:nvSpPr>
        <p:spPr>
          <a:xfrm>
            <a:off x="1949731"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1" name="Google Shape;31;p5"/>
          <p:cNvSpPr txBox="1">
            <a:spLocks noGrp="1"/>
          </p:cNvSpPr>
          <p:nvPr>
            <p:ph type="title" idx="3"/>
          </p:nvPr>
        </p:nvSpPr>
        <p:spPr>
          <a:xfrm>
            <a:off x="5394269"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2" name="Google Shape;32;p5"/>
          <p:cNvSpPr txBox="1">
            <a:spLocks noGrp="1"/>
          </p:cNvSpPr>
          <p:nvPr>
            <p:ph type="title" idx="4"/>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3" name="Google Shape;33;p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2"/>
        </a:solidFill>
        <a:effectLst/>
      </p:bgPr>
    </p:bg>
    <p:spTree>
      <p:nvGrpSpPr>
        <p:cNvPr id="1" name="Shape 34"/>
        <p:cNvGrpSpPr/>
        <p:nvPr/>
      </p:nvGrpSpPr>
      <p:grpSpPr>
        <a:xfrm>
          <a:off x="0" y="0"/>
          <a:ext cx="0" cy="0"/>
          <a:chOff x="0" y="0"/>
          <a:chExt cx="0" cy="0"/>
        </a:xfrm>
      </p:grpSpPr>
      <p:pic>
        <p:nvPicPr>
          <p:cNvPr id="35" name="Google Shape;35;p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36" name="Google Shape;36;p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37" name="Google Shape;37;p6"/>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8" name="Google Shape;38;p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pic>
        <p:nvPicPr>
          <p:cNvPr id="40" name="Google Shape;40;p7"/>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41" name="Google Shape;41;p7"/>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42" name="Google Shape;42;p7"/>
          <p:cNvSpPr txBox="1">
            <a:spLocks noGrp="1"/>
          </p:cNvSpPr>
          <p:nvPr>
            <p:ph type="body" idx="1"/>
          </p:nvPr>
        </p:nvSpPr>
        <p:spPr>
          <a:xfrm>
            <a:off x="714125" y="1317600"/>
            <a:ext cx="4962900" cy="2508300"/>
          </a:xfrm>
          <a:prstGeom prst="rect">
            <a:avLst/>
          </a:prstGeom>
        </p:spPr>
        <p:txBody>
          <a:bodyPr spcFirstLastPara="1" wrap="square" lIns="91425" tIns="91425" rIns="91425" bIns="91425" anchor="ctr" anchorCtr="0">
            <a:noAutofit/>
          </a:bodyPr>
          <a:lstStyle>
            <a:lvl1pPr marL="457200" lvl="0" indent="-311150" rtl="0">
              <a:lnSpc>
                <a:spcPct val="100000"/>
              </a:lnSpc>
              <a:spcBef>
                <a:spcPts val="0"/>
              </a:spcBef>
              <a:spcAft>
                <a:spcPts val="0"/>
              </a:spcAft>
              <a:buSzPts val="1300"/>
              <a:buChar char="●"/>
              <a:defRPr sz="1400"/>
            </a:lvl1pPr>
            <a:lvl2pPr marL="914400" lvl="1" indent="-311150" rtl="0">
              <a:spcBef>
                <a:spcPts val="0"/>
              </a:spcBef>
              <a:spcAft>
                <a:spcPts val="0"/>
              </a:spcAft>
              <a:buSzPts val="1300"/>
              <a:buChar char="○"/>
              <a:defRPr sz="1300"/>
            </a:lvl2pPr>
            <a:lvl3pPr marL="1371600" lvl="2" indent="-311150" rtl="0">
              <a:spcBef>
                <a:spcPts val="1600"/>
              </a:spcBef>
              <a:spcAft>
                <a:spcPts val="0"/>
              </a:spcAft>
              <a:buSzPts val="1300"/>
              <a:buChar char="■"/>
              <a:defRPr sz="1300"/>
            </a:lvl3pPr>
            <a:lvl4pPr marL="1828800" lvl="3" indent="-311150" rtl="0">
              <a:spcBef>
                <a:spcPts val="1600"/>
              </a:spcBef>
              <a:spcAft>
                <a:spcPts val="0"/>
              </a:spcAft>
              <a:buSzPts val="1300"/>
              <a:buChar char="●"/>
              <a:defRPr sz="1300"/>
            </a:lvl4pPr>
            <a:lvl5pPr marL="2286000" lvl="4" indent="-311150" rtl="0">
              <a:spcBef>
                <a:spcPts val="1600"/>
              </a:spcBef>
              <a:spcAft>
                <a:spcPts val="0"/>
              </a:spcAft>
              <a:buSzPts val="1300"/>
              <a:buChar char="○"/>
              <a:defRPr sz="1300"/>
            </a:lvl5pPr>
            <a:lvl6pPr marL="2743200" lvl="5" indent="-311150" rtl="0">
              <a:spcBef>
                <a:spcPts val="1600"/>
              </a:spcBef>
              <a:spcAft>
                <a:spcPts val="0"/>
              </a:spcAft>
              <a:buSzPts val="1300"/>
              <a:buChar char="■"/>
              <a:defRPr sz="1300"/>
            </a:lvl6pPr>
            <a:lvl7pPr marL="3200400" lvl="6" indent="-311150" rtl="0">
              <a:spcBef>
                <a:spcPts val="1600"/>
              </a:spcBef>
              <a:spcAft>
                <a:spcPts val="0"/>
              </a:spcAft>
              <a:buSzPts val="1300"/>
              <a:buChar char="●"/>
              <a:defRPr sz="1300"/>
            </a:lvl7pPr>
            <a:lvl8pPr marL="3657600" lvl="7" indent="-311150" rtl="0">
              <a:spcBef>
                <a:spcPts val="1600"/>
              </a:spcBef>
              <a:spcAft>
                <a:spcPts val="0"/>
              </a:spcAft>
              <a:buSzPts val="1300"/>
              <a:buChar char="○"/>
              <a:defRPr sz="1300"/>
            </a:lvl8pPr>
            <a:lvl9pPr marL="4114800" lvl="8" indent="-311150" rtl="0">
              <a:spcBef>
                <a:spcPts val="1600"/>
              </a:spcBef>
              <a:spcAft>
                <a:spcPts val="1600"/>
              </a:spcAft>
              <a:buSzPts val="1300"/>
              <a:buChar char="■"/>
              <a:defRPr sz="1300"/>
            </a:lvl9pPr>
          </a:lstStyle>
          <a:p>
            <a:endParaRPr/>
          </a:p>
        </p:txBody>
      </p:sp>
      <p:sp>
        <p:nvSpPr>
          <p:cNvPr id="43" name="Google Shape;43;p7"/>
          <p:cNvSpPr txBox="1">
            <a:spLocks noGrp="1"/>
          </p:cNvSpPr>
          <p:nvPr>
            <p:ph type="title"/>
          </p:nvPr>
        </p:nvSpPr>
        <p:spPr>
          <a:xfrm>
            <a:off x="714125" y="543950"/>
            <a:ext cx="77157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44" name="Google Shape;44;p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5"/>
        <p:cNvGrpSpPr/>
        <p:nvPr/>
      </p:nvGrpSpPr>
      <p:grpSpPr>
        <a:xfrm>
          <a:off x="0" y="0"/>
          <a:ext cx="0" cy="0"/>
          <a:chOff x="0" y="0"/>
          <a:chExt cx="0" cy="0"/>
        </a:xfrm>
      </p:grpSpPr>
      <p:pic>
        <p:nvPicPr>
          <p:cNvPr id="46" name="Google Shape;46;p8"/>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47" name="Google Shape;47;p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230800" y="1304550"/>
            <a:ext cx="4682400" cy="253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49"/>
        <p:cNvGrpSpPr/>
        <p:nvPr/>
      </p:nvGrpSpPr>
      <p:grpSpPr>
        <a:xfrm>
          <a:off x="0" y="0"/>
          <a:ext cx="0" cy="0"/>
          <a:chOff x="0" y="0"/>
          <a:chExt cx="0" cy="0"/>
        </a:xfrm>
      </p:grpSpPr>
      <p:pic>
        <p:nvPicPr>
          <p:cNvPr id="50" name="Google Shape;50;p9"/>
          <p:cNvPicPr preferRelativeResize="0"/>
          <p:nvPr/>
        </p:nvPicPr>
        <p:blipFill>
          <a:blip r:embed="rId2">
            <a:alphaModFix amt="55000"/>
          </a:blip>
          <a:stretch>
            <a:fillRect/>
          </a:stretch>
        </p:blipFill>
        <p:spPr>
          <a:xfrm flipH="1">
            <a:off x="2958360" y="1779725"/>
            <a:ext cx="3227225" cy="3330400"/>
          </a:xfrm>
          <a:prstGeom prst="rect">
            <a:avLst/>
          </a:prstGeom>
          <a:noFill/>
          <a:ln>
            <a:noFill/>
          </a:ln>
        </p:spPr>
      </p:pic>
      <p:sp>
        <p:nvSpPr>
          <p:cNvPr id="51" name="Google Shape;51;p9"/>
          <p:cNvSpPr txBox="1">
            <a:spLocks noGrp="1"/>
          </p:cNvSpPr>
          <p:nvPr>
            <p:ph type="title"/>
          </p:nvPr>
        </p:nvSpPr>
        <p:spPr>
          <a:xfrm>
            <a:off x="714120" y="15768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2" name="Google Shape;52;p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3" name="Google Shape;53;p9"/>
          <p:cNvSpPr txBox="1">
            <a:spLocks noGrp="1"/>
          </p:cNvSpPr>
          <p:nvPr>
            <p:ph type="subTitle" idx="1"/>
          </p:nvPr>
        </p:nvSpPr>
        <p:spPr>
          <a:xfrm>
            <a:off x="714125" y="1995206"/>
            <a:ext cx="2650200" cy="15714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54" name="Google Shape;54;p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798375" y="3473350"/>
            <a:ext cx="3631500" cy="1126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3600"/>
              <a:buNone/>
              <a:defRPr sz="2700">
                <a:solidFill>
                  <a:schemeClr val="lt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Libre Baskerville"/>
              <a:buNone/>
              <a:defRPr sz="2800" b="1">
                <a:solidFill>
                  <a:schemeClr val="dk2"/>
                </a:solidFill>
                <a:latin typeface="Libre Baskerville"/>
                <a:ea typeface="Libre Baskerville"/>
                <a:cs typeface="Libre Baskerville"/>
                <a:sym typeface="Libre Baskervill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2pPr>
            <a:lvl3pPr marL="1371600" lvl="2"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3pPr>
            <a:lvl4pPr marL="1828800" lvl="3"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4pPr>
            <a:lvl5pPr marL="2286000" lvl="4"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5pPr>
            <a:lvl6pPr marL="2743200" lvl="5"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6pPr>
            <a:lvl7pPr marL="3200400" lvl="6"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7pPr>
            <a:lvl8pPr marL="3657600" lvl="7"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8pPr>
            <a:lvl9pPr marL="4114800" lvl="8" indent="-342900">
              <a:lnSpc>
                <a:spcPct val="115000"/>
              </a:lnSpc>
              <a:spcBef>
                <a:spcPts val="1600"/>
              </a:spcBef>
              <a:spcAft>
                <a:spcPts val="1600"/>
              </a:spcAft>
              <a:buClr>
                <a:schemeClr val="dk2"/>
              </a:buClr>
              <a:buSzPts val="1800"/>
              <a:buFont typeface="Roboto"/>
              <a:buChar char="■"/>
              <a:defRPr sz="18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31274/jlsc.13273"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iastatedigitalpress.com/jlsc/article/id/13273/"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jp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4"/>
          <p:cNvSpPr txBox="1">
            <a:spLocks noGrp="1"/>
          </p:cNvSpPr>
          <p:nvPr>
            <p:ph type="ctrTitle"/>
          </p:nvPr>
        </p:nvSpPr>
        <p:spPr>
          <a:xfrm>
            <a:off x="4254375" y="237400"/>
            <a:ext cx="4638000" cy="226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How much do faculty think students should pay for course materials?</a:t>
            </a:r>
            <a:endParaRPr sz="3000">
              <a:solidFill>
                <a:schemeClr val="dk2"/>
              </a:solidFill>
            </a:endParaRPr>
          </a:p>
        </p:txBody>
      </p:sp>
      <p:sp>
        <p:nvSpPr>
          <p:cNvPr id="175" name="Google Shape;175;p24"/>
          <p:cNvSpPr txBox="1">
            <a:spLocks noGrp="1"/>
          </p:cNvSpPr>
          <p:nvPr>
            <p:ph type="subTitle" idx="1"/>
          </p:nvPr>
        </p:nvSpPr>
        <p:spPr>
          <a:xfrm>
            <a:off x="5292225" y="2630043"/>
            <a:ext cx="2867100" cy="112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Understanding faculty cost tolerance and selection authority</a:t>
            </a:r>
            <a:endParaRPr sz="2000"/>
          </a:p>
        </p:txBody>
      </p:sp>
      <p:grpSp>
        <p:nvGrpSpPr>
          <p:cNvPr id="176" name="Google Shape;176;p24"/>
          <p:cNvGrpSpPr/>
          <p:nvPr/>
        </p:nvGrpSpPr>
        <p:grpSpPr>
          <a:xfrm>
            <a:off x="637993" y="2365488"/>
            <a:ext cx="4048654" cy="2351539"/>
            <a:chOff x="953187" y="2352950"/>
            <a:chExt cx="4174300" cy="2424517"/>
          </a:xfrm>
        </p:grpSpPr>
        <p:sp>
          <p:nvSpPr>
            <p:cNvPr id="177" name="Google Shape;177;p24"/>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4"/>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4"/>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4"/>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4"/>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4"/>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4"/>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4"/>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4"/>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4"/>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4"/>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4"/>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4"/>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4"/>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4"/>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4"/>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4"/>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4"/>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4"/>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4"/>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4"/>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4"/>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4"/>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4"/>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4"/>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4"/>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4"/>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4"/>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4"/>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4"/>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4"/>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4"/>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4"/>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4"/>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4"/>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4"/>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4"/>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4"/>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4"/>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4"/>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4"/>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4"/>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4"/>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 name="Google Shape;226;p24"/>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4"/>
          <p:cNvSpPr/>
          <p:nvPr/>
        </p:nvSpPr>
        <p:spPr>
          <a:xfrm>
            <a:off x="4571993" y="3700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4"/>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4"/>
          <p:cNvSpPr txBox="1"/>
          <p:nvPr/>
        </p:nvSpPr>
        <p:spPr>
          <a:xfrm>
            <a:off x="5395200" y="3885388"/>
            <a:ext cx="28671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chemeClr val="dk2"/>
                </a:solidFill>
                <a:latin typeface="Roboto"/>
                <a:ea typeface="Roboto"/>
                <a:cs typeface="Roboto"/>
                <a:sym typeface="Roboto"/>
              </a:rPr>
              <a:t>Mi-ALA 2023 - Holland, MI</a:t>
            </a:r>
            <a:endParaRPr sz="1600">
              <a:solidFill>
                <a:schemeClr val="dk2"/>
              </a:solidFill>
              <a:latin typeface="Roboto"/>
              <a:ea typeface="Roboto"/>
              <a:cs typeface="Roboto"/>
              <a:sym typeface="Roboto"/>
            </a:endParaRPr>
          </a:p>
        </p:txBody>
      </p:sp>
      <p:sp>
        <p:nvSpPr>
          <p:cNvPr id="230" name="Google Shape;230;p24"/>
          <p:cNvSpPr txBox="1"/>
          <p:nvPr/>
        </p:nvSpPr>
        <p:spPr>
          <a:xfrm>
            <a:off x="5165900" y="4495725"/>
            <a:ext cx="4000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Roboto"/>
              <a:ea typeface="Roboto"/>
              <a:cs typeface="Roboto"/>
              <a:sym typeface="Roboto"/>
            </a:endParaRPr>
          </a:p>
        </p:txBody>
      </p:sp>
      <p:sp>
        <p:nvSpPr>
          <p:cNvPr id="231" name="Google Shape;231;p24"/>
          <p:cNvSpPr txBox="1"/>
          <p:nvPr/>
        </p:nvSpPr>
        <p:spPr>
          <a:xfrm>
            <a:off x="5395200" y="4444450"/>
            <a:ext cx="2797800" cy="384900"/>
          </a:xfrm>
          <a:prstGeom prst="rect">
            <a:avLst/>
          </a:prstGeom>
          <a:solidFill>
            <a:srgbClr val="E4EAE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latin typeface="Roboto"/>
                <a:ea typeface="Roboto"/>
                <a:cs typeface="Roboto"/>
                <a:sym typeface="Roboto"/>
              </a:rPr>
              <a:t>Slides https://tinyurl.com/4h9udr8c</a:t>
            </a:r>
            <a:endParaRPr sz="1300">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3"/>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800"/>
              <a:t>What we wanted to know</a:t>
            </a:r>
            <a:endParaRPr sz="3800"/>
          </a:p>
        </p:txBody>
      </p:sp>
      <p:sp>
        <p:nvSpPr>
          <p:cNvPr id="301" name="Google Shape;301;p33"/>
          <p:cNvSpPr txBox="1"/>
          <p:nvPr/>
        </p:nvSpPr>
        <p:spPr>
          <a:xfrm>
            <a:off x="714125" y="1346825"/>
            <a:ext cx="8007300" cy="3355500"/>
          </a:xfrm>
          <a:prstGeom prst="rect">
            <a:avLst/>
          </a:prstGeom>
          <a:noFill/>
          <a:ln>
            <a:noFill/>
          </a:ln>
        </p:spPr>
        <p:txBody>
          <a:bodyPr spcFirstLastPara="1" wrap="square" lIns="91425" tIns="91425" rIns="91425" bIns="91425" anchor="t" anchorCtr="0">
            <a:spAutoFit/>
          </a:bodyPr>
          <a:lstStyle/>
          <a:p>
            <a:pPr marL="457200" lvl="0"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Understand what practices are currently taking place on campus</a:t>
            </a:r>
            <a:endParaRPr sz="2600">
              <a:solidFill>
                <a:schemeClr val="dk2"/>
              </a:solidFill>
              <a:latin typeface="Roboto"/>
              <a:ea typeface="Roboto"/>
              <a:cs typeface="Roboto"/>
              <a:sym typeface="Roboto"/>
            </a:endParaRPr>
          </a:p>
          <a:p>
            <a:pPr marL="914400" lvl="1"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Selection what and how</a:t>
            </a:r>
            <a:endParaRPr sz="2600">
              <a:solidFill>
                <a:schemeClr val="dk2"/>
              </a:solidFill>
              <a:latin typeface="Roboto"/>
              <a:ea typeface="Roboto"/>
              <a:cs typeface="Roboto"/>
              <a:sym typeface="Roboto"/>
            </a:endParaRPr>
          </a:p>
          <a:p>
            <a:pPr marL="914400" lvl="1"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Selection authority - can they choose </a:t>
            </a:r>
            <a:endParaRPr sz="2600">
              <a:solidFill>
                <a:schemeClr val="dk2"/>
              </a:solidFill>
              <a:latin typeface="Roboto"/>
              <a:ea typeface="Roboto"/>
              <a:cs typeface="Roboto"/>
              <a:sym typeface="Roboto"/>
            </a:endParaRPr>
          </a:p>
          <a:p>
            <a:pPr marL="914400" lvl="1"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Cost tolerance, awareness, steps to mitigate</a:t>
            </a:r>
            <a:endParaRPr sz="2600">
              <a:solidFill>
                <a:schemeClr val="dk2"/>
              </a:solidFill>
              <a:latin typeface="Roboto"/>
              <a:ea typeface="Roboto"/>
              <a:cs typeface="Roboto"/>
              <a:sym typeface="Roboto"/>
            </a:endParaRPr>
          </a:p>
          <a:p>
            <a:pPr marL="914400" lvl="1"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Awareness of low-cost and OER alternatives</a:t>
            </a:r>
            <a:endParaRPr sz="2600">
              <a:solidFill>
                <a:schemeClr val="dk2"/>
              </a:solidFill>
              <a:latin typeface="Roboto"/>
              <a:ea typeface="Roboto"/>
              <a:cs typeface="Roboto"/>
              <a:sym typeface="Roboto"/>
            </a:endParaRPr>
          </a:p>
          <a:p>
            <a:pPr marL="457200" lvl="0" indent="-393700" algn="l" rtl="0">
              <a:spcBef>
                <a:spcPts val="0"/>
              </a:spcBef>
              <a:spcAft>
                <a:spcPts val="0"/>
              </a:spcAft>
              <a:buClr>
                <a:schemeClr val="dk2"/>
              </a:buClr>
              <a:buSzPts val="2600"/>
              <a:buFont typeface="Roboto"/>
              <a:buChar char="●"/>
            </a:pPr>
            <a:r>
              <a:rPr lang="en" sz="2600">
                <a:solidFill>
                  <a:schemeClr val="dk2"/>
                </a:solidFill>
                <a:latin typeface="Roboto"/>
                <a:ea typeface="Roboto"/>
                <a:cs typeface="Roboto"/>
                <a:sym typeface="Roboto"/>
              </a:rPr>
              <a:t>Understand barriers to adoption</a:t>
            </a:r>
            <a:endParaRPr sz="2600">
              <a:solidFill>
                <a:schemeClr val="dk2"/>
              </a:solidFill>
              <a:latin typeface="Roboto"/>
              <a:ea typeface="Roboto"/>
              <a:cs typeface="Roboto"/>
              <a:sym typeface="Roboto"/>
            </a:endParaRPr>
          </a:p>
          <a:p>
            <a:pPr marL="457200" lvl="0" indent="0" algn="l" rtl="0">
              <a:spcBef>
                <a:spcPts val="0"/>
              </a:spcBef>
              <a:spcAft>
                <a:spcPts val="0"/>
              </a:spcAft>
              <a:buNone/>
            </a:pPr>
            <a:endParaRPr sz="2400">
              <a:solidFill>
                <a:schemeClr val="dk2"/>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05"/>
        <p:cNvGrpSpPr/>
        <p:nvPr/>
      </p:nvGrpSpPr>
      <p:grpSpPr>
        <a:xfrm>
          <a:off x="0" y="0"/>
          <a:ext cx="0" cy="0"/>
          <a:chOff x="0" y="0"/>
          <a:chExt cx="0" cy="0"/>
        </a:xfrm>
      </p:grpSpPr>
      <p:sp>
        <p:nvSpPr>
          <p:cNvPr id="306" name="Google Shape;306;p34"/>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Methodology</a:t>
            </a:r>
            <a:endParaRPr/>
          </a:p>
        </p:txBody>
      </p:sp>
      <p:sp>
        <p:nvSpPr>
          <p:cNvPr id="307" name="Google Shape;307;p34"/>
          <p:cNvSpPr txBox="1">
            <a:spLocks noGrp="1"/>
          </p:cNvSpPr>
          <p:nvPr>
            <p:ph type="subTitle" idx="1"/>
          </p:nvPr>
        </p:nvSpPr>
        <p:spPr>
          <a:xfrm>
            <a:off x="3239250" y="1514775"/>
            <a:ext cx="2665500" cy="12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800"/>
              <a:t> Conducted in Feb. 2020</a:t>
            </a:r>
            <a:endParaRPr sz="1800"/>
          </a:p>
          <a:p>
            <a:pPr marL="0" lvl="0" indent="0" algn="r" rtl="0">
              <a:lnSpc>
                <a:spcPct val="100000"/>
              </a:lnSpc>
              <a:spcBef>
                <a:spcPts val="0"/>
              </a:spcBef>
              <a:spcAft>
                <a:spcPts val="0"/>
              </a:spcAft>
              <a:buNone/>
            </a:pPr>
            <a:r>
              <a:rPr lang="en" sz="1800"/>
              <a:t>Closed week before COVID switch all online</a:t>
            </a:r>
            <a:endParaRPr sz="1800"/>
          </a:p>
        </p:txBody>
      </p:sp>
      <p:sp>
        <p:nvSpPr>
          <p:cNvPr id="308" name="Google Shape;308;p34"/>
          <p:cNvSpPr txBox="1">
            <a:spLocks noGrp="1"/>
          </p:cNvSpPr>
          <p:nvPr>
            <p:ph type="title" idx="2"/>
          </p:nvPr>
        </p:nvSpPr>
        <p:spPr>
          <a:xfrm>
            <a:off x="3800726" y="1147906"/>
            <a:ext cx="1911600" cy="365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400"/>
              <a:t>Research</a:t>
            </a:r>
            <a:endParaRPr sz="2400"/>
          </a:p>
        </p:txBody>
      </p:sp>
      <p:sp>
        <p:nvSpPr>
          <p:cNvPr id="309" name="Google Shape;309;p34"/>
          <p:cNvSpPr txBox="1">
            <a:spLocks noGrp="1"/>
          </p:cNvSpPr>
          <p:nvPr>
            <p:ph type="subTitle" idx="3"/>
          </p:nvPr>
        </p:nvSpPr>
        <p:spPr>
          <a:xfrm>
            <a:off x="3530275" y="3643900"/>
            <a:ext cx="2452500" cy="7389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1800"/>
              <a:t>Qualtrics</a:t>
            </a:r>
            <a:endParaRPr sz="1800"/>
          </a:p>
          <a:p>
            <a:pPr marL="0" lvl="0" indent="0" algn="l" rtl="0">
              <a:lnSpc>
                <a:spcPct val="100000"/>
              </a:lnSpc>
              <a:spcBef>
                <a:spcPts val="0"/>
              </a:spcBef>
              <a:spcAft>
                <a:spcPts val="0"/>
              </a:spcAft>
              <a:buNone/>
            </a:pPr>
            <a:r>
              <a:rPr lang="en" sz="1800"/>
              <a:t>Available with publication </a:t>
            </a:r>
            <a:endParaRPr sz="1800"/>
          </a:p>
        </p:txBody>
      </p:sp>
      <p:sp>
        <p:nvSpPr>
          <p:cNvPr id="310" name="Google Shape;310;p34"/>
          <p:cNvSpPr txBox="1">
            <a:spLocks noGrp="1"/>
          </p:cNvSpPr>
          <p:nvPr>
            <p:ph type="title" idx="4"/>
          </p:nvPr>
        </p:nvSpPr>
        <p:spPr>
          <a:xfrm>
            <a:off x="3225477" y="3152425"/>
            <a:ext cx="2315100" cy="365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400"/>
              <a:t>Instrument</a:t>
            </a:r>
            <a:endParaRPr sz="2400"/>
          </a:p>
        </p:txBody>
      </p:sp>
      <p:sp>
        <p:nvSpPr>
          <p:cNvPr id="311" name="Google Shape;311;p34"/>
          <p:cNvSpPr txBox="1">
            <a:spLocks noGrp="1"/>
          </p:cNvSpPr>
          <p:nvPr>
            <p:ph type="subTitle" idx="5"/>
          </p:nvPr>
        </p:nvSpPr>
        <p:spPr>
          <a:xfrm>
            <a:off x="6440624" y="1687206"/>
            <a:ext cx="1965300" cy="365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1800"/>
              <a:t>Fall 2021 during sabbatical </a:t>
            </a:r>
            <a:endParaRPr sz="1800"/>
          </a:p>
        </p:txBody>
      </p:sp>
      <p:sp>
        <p:nvSpPr>
          <p:cNvPr id="312" name="Google Shape;312;p34"/>
          <p:cNvSpPr txBox="1">
            <a:spLocks noGrp="1"/>
          </p:cNvSpPr>
          <p:nvPr>
            <p:ph type="title" idx="6"/>
          </p:nvPr>
        </p:nvSpPr>
        <p:spPr>
          <a:xfrm>
            <a:off x="6581650" y="1143625"/>
            <a:ext cx="1911600" cy="365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400"/>
              <a:t>Analysis</a:t>
            </a:r>
            <a:endParaRPr sz="2400"/>
          </a:p>
        </p:txBody>
      </p:sp>
      <p:sp>
        <p:nvSpPr>
          <p:cNvPr id="313" name="Google Shape;313;p34"/>
          <p:cNvSpPr txBox="1">
            <a:spLocks noGrp="1"/>
          </p:cNvSpPr>
          <p:nvPr>
            <p:ph type="title" idx="8"/>
          </p:nvPr>
        </p:nvSpPr>
        <p:spPr>
          <a:xfrm>
            <a:off x="6040750" y="2319713"/>
            <a:ext cx="2452500" cy="365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400"/>
              <a:t>Publication</a:t>
            </a:r>
            <a:endParaRPr sz="2400"/>
          </a:p>
        </p:txBody>
      </p:sp>
      <p:grpSp>
        <p:nvGrpSpPr>
          <p:cNvPr id="314" name="Google Shape;314;p34"/>
          <p:cNvGrpSpPr/>
          <p:nvPr/>
        </p:nvGrpSpPr>
        <p:grpSpPr>
          <a:xfrm>
            <a:off x="303668" y="1219837"/>
            <a:ext cx="3120368" cy="3624751"/>
            <a:chOff x="9144000" y="840363"/>
            <a:chExt cx="1618700" cy="1880350"/>
          </a:xfrm>
        </p:grpSpPr>
        <p:sp>
          <p:nvSpPr>
            <p:cNvPr id="315" name="Google Shape;315;p34"/>
            <p:cNvSpPr/>
            <p:nvPr/>
          </p:nvSpPr>
          <p:spPr>
            <a:xfrm>
              <a:off x="10502475" y="1331363"/>
              <a:ext cx="88425" cy="92575"/>
            </a:xfrm>
            <a:custGeom>
              <a:avLst/>
              <a:gdLst/>
              <a:ahLst/>
              <a:cxnLst/>
              <a:rect l="l" t="t" r="r" b="b"/>
              <a:pathLst>
                <a:path w="3537" h="3703" extrusionOk="0">
                  <a:moveTo>
                    <a:pt x="1435" y="0"/>
                  </a:moveTo>
                  <a:cubicBezTo>
                    <a:pt x="1368" y="901"/>
                    <a:pt x="935" y="1501"/>
                    <a:pt x="1" y="1668"/>
                  </a:cubicBezTo>
                  <a:cubicBezTo>
                    <a:pt x="34" y="1768"/>
                    <a:pt x="67" y="1868"/>
                    <a:pt x="67" y="2002"/>
                  </a:cubicBezTo>
                  <a:cubicBezTo>
                    <a:pt x="701" y="2068"/>
                    <a:pt x="1068" y="2469"/>
                    <a:pt x="1235" y="3036"/>
                  </a:cubicBezTo>
                  <a:lnTo>
                    <a:pt x="1235" y="3069"/>
                  </a:lnTo>
                  <a:cubicBezTo>
                    <a:pt x="1268" y="3136"/>
                    <a:pt x="1335" y="3236"/>
                    <a:pt x="1368" y="3336"/>
                  </a:cubicBezTo>
                  <a:cubicBezTo>
                    <a:pt x="1402" y="3469"/>
                    <a:pt x="1402" y="3569"/>
                    <a:pt x="1435" y="3703"/>
                  </a:cubicBezTo>
                  <a:cubicBezTo>
                    <a:pt x="2069" y="3136"/>
                    <a:pt x="2269" y="2135"/>
                    <a:pt x="3537" y="1802"/>
                  </a:cubicBezTo>
                  <a:cubicBezTo>
                    <a:pt x="2236" y="1535"/>
                    <a:pt x="2102" y="501"/>
                    <a:pt x="1435" y="34"/>
                  </a:cubicBezTo>
                  <a:lnTo>
                    <a:pt x="1435" y="0"/>
                  </a:ln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4"/>
            <p:cNvSpPr/>
            <p:nvPr/>
          </p:nvSpPr>
          <p:spPr>
            <a:xfrm>
              <a:off x="9305800" y="1579038"/>
              <a:ext cx="944025" cy="894825"/>
            </a:xfrm>
            <a:custGeom>
              <a:avLst/>
              <a:gdLst/>
              <a:ahLst/>
              <a:cxnLst/>
              <a:rect l="l" t="t" r="r" b="b"/>
              <a:pathLst>
                <a:path w="37761" h="35793" extrusionOk="0">
                  <a:moveTo>
                    <a:pt x="12303" y="1"/>
                  </a:moveTo>
                  <a:cubicBezTo>
                    <a:pt x="11948" y="1"/>
                    <a:pt x="11639" y="246"/>
                    <a:pt x="11275" y="667"/>
                  </a:cubicBezTo>
                  <a:cubicBezTo>
                    <a:pt x="9173" y="3169"/>
                    <a:pt x="7005" y="5638"/>
                    <a:pt x="4904" y="8139"/>
                  </a:cubicBezTo>
                  <a:cubicBezTo>
                    <a:pt x="3236" y="10074"/>
                    <a:pt x="1401" y="11809"/>
                    <a:pt x="0" y="13944"/>
                  </a:cubicBezTo>
                  <a:cubicBezTo>
                    <a:pt x="400" y="14978"/>
                    <a:pt x="1334" y="15545"/>
                    <a:pt x="2102" y="16212"/>
                  </a:cubicBezTo>
                  <a:cubicBezTo>
                    <a:pt x="9507" y="22383"/>
                    <a:pt x="16846" y="28688"/>
                    <a:pt x="24251" y="34859"/>
                  </a:cubicBezTo>
                  <a:cubicBezTo>
                    <a:pt x="24718" y="35125"/>
                    <a:pt x="24985" y="35659"/>
                    <a:pt x="25518" y="35793"/>
                  </a:cubicBezTo>
                  <a:cubicBezTo>
                    <a:pt x="26085" y="35726"/>
                    <a:pt x="26352" y="35292"/>
                    <a:pt x="26686" y="34925"/>
                  </a:cubicBezTo>
                  <a:cubicBezTo>
                    <a:pt x="29354" y="31957"/>
                    <a:pt x="31956" y="28888"/>
                    <a:pt x="34558" y="25852"/>
                  </a:cubicBezTo>
                  <a:cubicBezTo>
                    <a:pt x="35626" y="24618"/>
                    <a:pt x="36960" y="23584"/>
                    <a:pt x="37527" y="21983"/>
                  </a:cubicBezTo>
                  <a:cubicBezTo>
                    <a:pt x="37760" y="21382"/>
                    <a:pt x="37527" y="20982"/>
                    <a:pt x="37060" y="20582"/>
                  </a:cubicBezTo>
                  <a:cubicBezTo>
                    <a:pt x="29088" y="13877"/>
                    <a:pt x="21149" y="7139"/>
                    <a:pt x="13210" y="434"/>
                  </a:cubicBezTo>
                  <a:cubicBezTo>
                    <a:pt x="12854" y="136"/>
                    <a:pt x="12566" y="1"/>
                    <a:pt x="123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4"/>
            <p:cNvSpPr/>
            <p:nvPr/>
          </p:nvSpPr>
          <p:spPr>
            <a:xfrm>
              <a:off x="9144000" y="1927613"/>
              <a:ext cx="782250" cy="735550"/>
            </a:xfrm>
            <a:custGeom>
              <a:avLst/>
              <a:gdLst/>
              <a:ahLst/>
              <a:cxnLst/>
              <a:rect l="l" t="t" r="r" b="b"/>
              <a:pathLst>
                <a:path w="31290" h="29422" extrusionOk="0">
                  <a:moveTo>
                    <a:pt x="6472" y="1"/>
                  </a:moveTo>
                  <a:cubicBezTo>
                    <a:pt x="6239" y="201"/>
                    <a:pt x="5938" y="368"/>
                    <a:pt x="5738" y="601"/>
                  </a:cubicBezTo>
                  <a:cubicBezTo>
                    <a:pt x="4337" y="2202"/>
                    <a:pt x="3070" y="3903"/>
                    <a:pt x="1602" y="5404"/>
                  </a:cubicBezTo>
                  <a:cubicBezTo>
                    <a:pt x="1" y="7072"/>
                    <a:pt x="134" y="8140"/>
                    <a:pt x="1836" y="9674"/>
                  </a:cubicBezTo>
                  <a:cubicBezTo>
                    <a:pt x="2903" y="10608"/>
                    <a:pt x="4004" y="11476"/>
                    <a:pt x="5071" y="12376"/>
                  </a:cubicBezTo>
                  <a:cubicBezTo>
                    <a:pt x="7573" y="14478"/>
                    <a:pt x="10108" y="16546"/>
                    <a:pt x="12543" y="18681"/>
                  </a:cubicBezTo>
                  <a:cubicBezTo>
                    <a:pt x="14378" y="20315"/>
                    <a:pt x="16346" y="21816"/>
                    <a:pt x="18181" y="23384"/>
                  </a:cubicBezTo>
                  <a:cubicBezTo>
                    <a:pt x="20582" y="25452"/>
                    <a:pt x="22884" y="27587"/>
                    <a:pt x="25486" y="29422"/>
                  </a:cubicBezTo>
                  <a:cubicBezTo>
                    <a:pt x="25853" y="27520"/>
                    <a:pt x="27020" y="26086"/>
                    <a:pt x="28354" y="24785"/>
                  </a:cubicBezTo>
                  <a:cubicBezTo>
                    <a:pt x="29255" y="23918"/>
                    <a:pt x="29922" y="22884"/>
                    <a:pt x="30689" y="21916"/>
                  </a:cubicBezTo>
                  <a:cubicBezTo>
                    <a:pt x="30990" y="21583"/>
                    <a:pt x="31290" y="21216"/>
                    <a:pt x="30990" y="20715"/>
                  </a:cubicBezTo>
                  <a:cubicBezTo>
                    <a:pt x="26153" y="16579"/>
                    <a:pt x="21316" y="12476"/>
                    <a:pt x="16479" y="8373"/>
                  </a:cubicBezTo>
                  <a:cubicBezTo>
                    <a:pt x="13144" y="5571"/>
                    <a:pt x="9808" y="2803"/>
                    <a:pt x="6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4"/>
            <p:cNvSpPr/>
            <p:nvPr/>
          </p:nvSpPr>
          <p:spPr>
            <a:xfrm>
              <a:off x="9793650" y="2128588"/>
              <a:ext cx="527050" cy="569400"/>
            </a:xfrm>
            <a:custGeom>
              <a:avLst/>
              <a:gdLst/>
              <a:ahLst/>
              <a:cxnLst/>
              <a:rect l="l" t="t" r="r" b="b"/>
              <a:pathLst>
                <a:path w="21082" h="22776" extrusionOk="0">
                  <a:moveTo>
                    <a:pt x="18013" y="1"/>
                  </a:moveTo>
                  <a:cubicBezTo>
                    <a:pt x="17713" y="268"/>
                    <a:pt x="17413" y="534"/>
                    <a:pt x="17146" y="835"/>
                  </a:cubicBezTo>
                  <a:cubicBezTo>
                    <a:pt x="13410" y="5104"/>
                    <a:pt x="9707" y="9407"/>
                    <a:pt x="6004" y="13677"/>
                  </a:cubicBezTo>
                  <a:cubicBezTo>
                    <a:pt x="5979" y="13675"/>
                    <a:pt x="5953" y="13674"/>
                    <a:pt x="5928" y="13674"/>
                  </a:cubicBezTo>
                  <a:cubicBezTo>
                    <a:pt x="5566" y="13674"/>
                    <a:pt x="5289" y="13894"/>
                    <a:pt x="5070" y="14144"/>
                  </a:cubicBezTo>
                  <a:cubicBezTo>
                    <a:pt x="3669" y="15745"/>
                    <a:pt x="2202" y="17313"/>
                    <a:pt x="867" y="18981"/>
                  </a:cubicBezTo>
                  <a:cubicBezTo>
                    <a:pt x="0" y="20082"/>
                    <a:pt x="134" y="21082"/>
                    <a:pt x="1201" y="22083"/>
                  </a:cubicBezTo>
                  <a:cubicBezTo>
                    <a:pt x="1725" y="22542"/>
                    <a:pt x="2226" y="22776"/>
                    <a:pt x="2730" y="22776"/>
                  </a:cubicBezTo>
                  <a:cubicBezTo>
                    <a:pt x="3251" y="22776"/>
                    <a:pt x="3777" y="22525"/>
                    <a:pt x="4337" y="22016"/>
                  </a:cubicBezTo>
                  <a:cubicBezTo>
                    <a:pt x="4670" y="21716"/>
                    <a:pt x="4970" y="21383"/>
                    <a:pt x="5170" y="20949"/>
                  </a:cubicBezTo>
                  <a:cubicBezTo>
                    <a:pt x="5271" y="20682"/>
                    <a:pt x="5237" y="20382"/>
                    <a:pt x="5037" y="20182"/>
                  </a:cubicBezTo>
                  <a:cubicBezTo>
                    <a:pt x="4337" y="19481"/>
                    <a:pt x="4670" y="18948"/>
                    <a:pt x="5170" y="18314"/>
                  </a:cubicBezTo>
                  <a:cubicBezTo>
                    <a:pt x="5492" y="17912"/>
                    <a:pt x="5813" y="17704"/>
                    <a:pt x="6171" y="17704"/>
                  </a:cubicBezTo>
                  <a:cubicBezTo>
                    <a:pt x="6408" y="17704"/>
                    <a:pt x="6660" y="17795"/>
                    <a:pt x="6938" y="17980"/>
                  </a:cubicBezTo>
                  <a:cubicBezTo>
                    <a:pt x="7030" y="18035"/>
                    <a:pt x="7152" y="18060"/>
                    <a:pt x="7277" y="18060"/>
                  </a:cubicBezTo>
                  <a:cubicBezTo>
                    <a:pt x="7379" y="18060"/>
                    <a:pt x="7482" y="18044"/>
                    <a:pt x="7572" y="18014"/>
                  </a:cubicBezTo>
                  <a:cubicBezTo>
                    <a:pt x="8339" y="17580"/>
                    <a:pt x="8773" y="16779"/>
                    <a:pt x="9407" y="16246"/>
                  </a:cubicBezTo>
                  <a:cubicBezTo>
                    <a:pt x="12976" y="12109"/>
                    <a:pt x="16545" y="8006"/>
                    <a:pt x="20148" y="3870"/>
                  </a:cubicBezTo>
                  <a:cubicBezTo>
                    <a:pt x="20481" y="3470"/>
                    <a:pt x="21082" y="3103"/>
                    <a:pt x="20782" y="2369"/>
                  </a:cubicBezTo>
                  <a:cubicBezTo>
                    <a:pt x="19848" y="1568"/>
                    <a:pt x="18914" y="801"/>
                    <a:pt x="18013"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4"/>
            <p:cNvSpPr/>
            <p:nvPr/>
          </p:nvSpPr>
          <p:spPr>
            <a:xfrm>
              <a:off x="10021300" y="2182338"/>
              <a:ext cx="324425" cy="364100"/>
            </a:xfrm>
            <a:custGeom>
              <a:avLst/>
              <a:gdLst/>
              <a:ahLst/>
              <a:cxnLst/>
              <a:rect l="l" t="t" r="r" b="b"/>
              <a:pathLst>
                <a:path w="12977" h="14564" extrusionOk="0">
                  <a:moveTo>
                    <a:pt x="12340" y="1"/>
                  </a:moveTo>
                  <a:cubicBezTo>
                    <a:pt x="12125" y="1"/>
                    <a:pt x="11895" y="139"/>
                    <a:pt x="11676" y="219"/>
                  </a:cubicBezTo>
                  <a:cubicBezTo>
                    <a:pt x="11008" y="1020"/>
                    <a:pt x="10375" y="1854"/>
                    <a:pt x="9708" y="2654"/>
                  </a:cubicBezTo>
                  <a:cubicBezTo>
                    <a:pt x="6472" y="6390"/>
                    <a:pt x="3236" y="10126"/>
                    <a:pt x="1" y="13896"/>
                  </a:cubicBezTo>
                  <a:cubicBezTo>
                    <a:pt x="56" y="14309"/>
                    <a:pt x="225" y="14563"/>
                    <a:pt x="584" y="14563"/>
                  </a:cubicBezTo>
                  <a:cubicBezTo>
                    <a:pt x="659" y="14563"/>
                    <a:pt x="742" y="14552"/>
                    <a:pt x="835" y="14529"/>
                  </a:cubicBezTo>
                  <a:cubicBezTo>
                    <a:pt x="4671" y="10126"/>
                    <a:pt x="8507" y="5723"/>
                    <a:pt x="12343" y="1320"/>
                  </a:cubicBezTo>
                  <a:cubicBezTo>
                    <a:pt x="12610" y="1020"/>
                    <a:pt x="12977" y="686"/>
                    <a:pt x="12743" y="252"/>
                  </a:cubicBezTo>
                  <a:cubicBezTo>
                    <a:pt x="12622" y="64"/>
                    <a:pt x="12485" y="1"/>
                    <a:pt x="123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4"/>
            <p:cNvSpPr/>
            <p:nvPr/>
          </p:nvSpPr>
          <p:spPr>
            <a:xfrm>
              <a:off x="9766950" y="2445488"/>
              <a:ext cx="176825" cy="275225"/>
            </a:xfrm>
            <a:custGeom>
              <a:avLst/>
              <a:gdLst/>
              <a:ahLst/>
              <a:cxnLst/>
              <a:rect l="l" t="t" r="r" b="b"/>
              <a:pathLst>
                <a:path w="7073" h="11009" extrusionOk="0">
                  <a:moveTo>
                    <a:pt x="6072" y="0"/>
                  </a:moveTo>
                  <a:cubicBezTo>
                    <a:pt x="4938" y="1768"/>
                    <a:pt x="3537" y="3370"/>
                    <a:pt x="2102" y="4937"/>
                  </a:cubicBezTo>
                  <a:cubicBezTo>
                    <a:pt x="1135" y="5971"/>
                    <a:pt x="1" y="7039"/>
                    <a:pt x="568" y="8707"/>
                  </a:cubicBezTo>
                  <a:cubicBezTo>
                    <a:pt x="1035" y="9174"/>
                    <a:pt x="1535" y="9674"/>
                    <a:pt x="2035" y="10108"/>
                  </a:cubicBezTo>
                  <a:cubicBezTo>
                    <a:pt x="2701" y="10709"/>
                    <a:pt x="3320" y="11009"/>
                    <a:pt x="3925" y="11009"/>
                  </a:cubicBezTo>
                  <a:cubicBezTo>
                    <a:pt x="4564" y="11009"/>
                    <a:pt x="5188" y="10675"/>
                    <a:pt x="5838" y="10008"/>
                  </a:cubicBezTo>
                  <a:cubicBezTo>
                    <a:pt x="6272" y="9607"/>
                    <a:pt x="6605" y="9107"/>
                    <a:pt x="6972" y="8673"/>
                  </a:cubicBezTo>
                  <a:cubicBezTo>
                    <a:pt x="7030" y="8124"/>
                    <a:pt x="6763" y="7926"/>
                    <a:pt x="6343" y="7926"/>
                  </a:cubicBezTo>
                  <a:cubicBezTo>
                    <a:pt x="6278" y="7926"/>
                    <a:pt x="6210" y="7931"/>
                    <a:pt x="6138" y="7939"/>
                  </a:cubicBezTo>
                  <a:cubicBezTo>
                    <a:pt x="5805" y="8306"/>
                    <a:pt x="5438" y="8673"/>
                    <a:pt x="5138" y="9040"/>
                  </a:cubicBezTo>
                  <a:cubicBezTo>
                    <a:pt x="4721" y="9557"/>
                    <a:pt x="4312" y="9791"/>
                    <a:pt x="3895" y="9791"/>
                  </a:cubicBezTo>
                  <a:cubicBezTo>
                    <a:pt x="3478" y="9791"/>
                    <a:pt x="3053" y="9557"/>
                    <a:pt x="2603" y="9140"/>
                  </a:cubicBezTo>
                  <a:cubicBezTo>
                    <a:pt x="1468" y="8106"/>
                    <a:pt x="1368" y="7639"/>
                    <a:pt x="2269" y="6538"/>
                  </a:cubicBezTo>
                  <a:cubicBezTo>
                    <a:pt x="3870" y="4704"/>
                    <a:pt x="5471" y="2836"/>
                    <a:pt x="7072" y="1001"/>
                  </a:cubicBezTo>
                  <a:cubicBezTo>
                    <a:pt x="6839" y="534"/>
                    <a:pt x="6539" y="201"/>
                    <a:pt x="6072"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4"/>
            <p:cNvSpPr/>
            <p:nvPr/>
          </p:nvSpPr>
          <p:spPr>
            <a:xfrm>
              <a:off x="9887050" y="2557163"/>
              <a:ext cx="146775" cy="159375"/>
            </a:xfrm>
            <a:custGeom>
              <a:avLst/>
              <a:gdLst/>
              <a:ahLst/>
              <a:cxnLst/>
              <a:rect l="l" t="t" r="r" b="b"/>
              <a:pathLst>
                <a:path w="5871" h="6375" extrusionOk="0">
                  <a:moveTo>
                    <a:pt x="2341" y="1"/>
                  </a:moveTo>
                  <a:cubicBezTo>
                    <a:pt x="1807" y="1"/>
                    <a:pt x="1333" y="401"/>
                    <a:pt x="901" y="1171"/>
                  </a:cubicBezTo>
                  <a:cubicBezTo>
                    <a:pt x="834" y="1304"/>
                    <a:pt x="734" y="1404"/>
                    <a:pt x="634" y="1471"/>
                  </a:cubicBezTo>
                  <a:cubicBezTo>
                    <a:pt x="0" y="2005"/>
                    <a:pt x="0" y="2472"/>
                    <a:pt x="767" y="2939"/>
                  </a:cubicBezTo>
                  <a:cubicBezTo>
                    <a:pt x="1001" y="3072"/>
                    <a:pt x="1134" y="3306"/>
                    <a:pt x="1334" y="3506"/>
                  </a:cubicBezTo>
                  <a:cubicBezTo>
                    <a:pt x="1668" y="3639"/>
                    <a:pt x="2002" y="3839"/>
                    <a:pt x="2168" y="4206"/>
                  </a:cubicBezTo>
                  <a:cubicBezTo>
                    <a:pt x="3136" y="4907"/>
                    <a:pt x="4103" y="5607"/>
                    <a:pt x="5170" y="6375"/>
                  </a:cubicBezTo>
                  <a:cubicBezTo>
                    <a:pt x="5271" y="5607"/>
                    <a:pt x="5337" y="5040"/>
                    <a:pt x="5437" y="4473"/>
                  </a:cubicBezTo>
                  <a:cubicBezTo>
                    <a:pt x="5604" y="3372"/>
                    <a:pt x="5871" y="2238"/>
                    <a:pt x="4637" y="1504"/>
                  </a:cubicBezTo>
                  <a:cubicBezTo>
                    <a:pt x="4603" y="904"/>
                    <a:pt x="4170" y="804"/>
                    <a:pt x="3703" y="737"/>
                  </a:cubicBezTo>
                  <a:cubicBezTo>
                    <a:pt x="3207" y="242"/>
                    <a:pt x="2756" y="1"/>
                    <a:pt x="23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4"/>
            <p:cNvSpPr/>
            <p:nvPr/>
          </p:nvSpPr>
          <p:spPr>
            <a:xfrm>
              <a:off x="9979600" y="2529713"/>
              <a:ext cx="62575" cy="65075"/>
            </a:xfrm>
            <a:custGeom>
              <a:avLst/>
              <a:gdLst/>
              <a:ahLst/>
              <a:cxnLst/>
              <a:rect l="l" t="t" r="r" b="b"/>
              <a:pathLst>
                <a:path w="2503" h="2603" extrusionOk="0">
                  <a:moveTo>
                    <a:pt x="1669" y="1"/>
                  </a:moveTo>
                  <a:cubicBezTo>
                    <a:pt x="1135" y="601"/>
                    <a:pt x="568" y="1235"/>
                    <a:pt x="1" y="1835"/>
                  </a:cubicBezTo>
                  <a:cubicBezTo>
                    <a:pt x="334" y="2069"/>
                    <a:pt x="635" y="2336"/>
                    <a:pt x="935" y="2602"/>
                  </a:cubicBezTo>
                  <a:cubicBezTo>
                    <a:pt x="1468" y="1935"/>
                    <a:pt x="2002" y="1268"/>
                    <a:pt x="2503" y="634"/>
                  </a:cubicBezTo>
                  <a:cubicBezTo>
                    <a:pt x="2236" y="401"/>
                    <a:pt x="1969" y="201"/>
                    <a:pt x="1669"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4"/>
            <p:cNvSpPr/>
            <p:nvPr/>
          </p:nvSpPr>
          <p:spPr>
            <a:xfrm>
              <a:off x="10074675" y="840363"/>
              <a:ext cx="132625" cy="170800"/>
            </a:xfrm>
            <a:custGeom>
              <a:avLst/>
              <a:gdLst/>
              <a:ahLst/>
              <a:cxnLst/>
              <a:rect l="l" t="t" r="r" b="b"/>
              <a:pathLst>
                <a:path w="5305" h="6832" extrusionOk="0">
                  <a:moveTo>
                    <a:pt x="3384" y="0"/>
                  </a:moveTo>
                  <a:cubicBezTo>
                    <a:pt x="3062" y="0"/>
                    <a:pt x="2736" y="60"/>
                    <a:pt x="2402" y="226"/>
                  </a:cubicBezTo>
                  <a:cubicBezTo>
                    <a:pt x="1468" y="393"/>
                    <a:pt x="934" y="1094"/>
                    <a:pt x="768" y="1827"/>
                  </a:cubicBezTo>
                  <a:cubicBezTo>
                    <a:pt x="334" y="3462"/>
                    <a:pt x="0" y="5130"/>
                    <a:pt x="0" y="6831"/>
                  </a:cubicBezTo>
                  <a:cubicBezTo>
                    <a:pt x="634" y="6397"/>
                    <a:pt x="1268" y="5964"/>
                    <a:pt x="1602" y="5263"/>
                  </a:cubicBezTo>
                  <a:cubicBezTo>
                    <a:pt x="2132" y="5538"/>
                    <a:pt x="2674" y="5686"/>
                    <a:pt x="3228" y="5686"/>
                  </a:cubicBezTo>
                  <a:cubicBezTo>
                    <a:pt x="3614" y="5686"/>
                    <a:pt x="4006" y="5614"/>
                    <a:pt x="4404" y="5463"/>
                  </a:cubicBezTo>
                  <a:cubicBezTo>
                    <a:pt x="4704" y="3762"/>
                    <a:pt x="5004" y="2028"/>
                    <a:pt x="5304" y="326"/>
                  </a:cubicBezTo>
                  <a:cubicBezTo>
                    <a:pt x="4659" y="237"/>
                    <a:pt x="4029" y="0"/>
                    <a:pt x="33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4"/>
            <p:cNvSpPr/>
            <p:nvPr/>
          </p:nvSpPr>
          <p:spPr>
            <a:xfrm>
              <a:off x="9973775" y="1484813"/>
              <a:ext cx="129275" cy="162625"/>
            </a:xfrm>
            <a:custGeom>
              <a:avLst/>
              <a:gdLst/>
              <a:ahLst/>
              <a:cxnLst/>
              <a:rect l="l" t="t" r="r" b="b"/>
              <a:pathLst>
                <a:path w="5171" h="6505" extrusionOk="0">
                  <a:moveTo>
                    <a:pt x="3468" y="0"/>
                  </a:moveTo>
                  <a:cubicBezTo>
                    <a:pt x="3094" y="0"/>
                    <a:pt x="2717" y="62"/>
                    <a:pt x="2335" y="233"/>
                  </a:cubicBezTo>
                  <a:cubicBezTo>
                    <a:pt x="1568" y="400"/>
                    <a:pt x="1201" y="967"/>
                    <a:pt x="801" y="1568"/>
                  </a:cubicBezTo>
                  <a:cubicBezTo>
                    <a:pt x="334" y="3169"/>
                    <a:pt x="34" y="4803"/>
                    <a:pt x="0" y="6505"/>
                  </a:cubicBezTo>
                  <a:cubicBezTo>
                    <a:pt x="367" y="5704"/>
                    <a:pt x="1068" y="5304"/>
                    <a:pt x="1802" y="4937"/>
                  </a:cubicBezTo>
                  <a:cubicBezTo>
                    <a:pt x="2005" y="4892"/>
                    <a:pt x="2206" y="4874"/>
                    <a:pt x="2407" y="4874"/>
                  </a:cubicBezTo>
                  <a:cubicBezTo>
                    <a:pt x="3094" y="4874"/>
                    <a:pt x="3765" y="5085"/>
                    <a:pt x="4437" y="5137"/>
                  </a:cubicBezTo>
                  <a:cubicBezTo>
                    <a:pt x="4670" y="3502"/>
                    <a:pt x="4937" y="1868"/>
                    <a:pt x="5171" y="267"/>
                  </a:cubicBezTo>
                  <a:cubicBezTo>
                    <a:pt x="4605" y="146"/>
                    <a:pt x="4040" y="0"/>
                    <a:pt x="34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4"/>
            <p:cNvSpPr/>
            <p:nvPr/>
          </p:nvSpPr>
          <p:spPr>
            <a:xfrm>
              <a:off x="10051325" y="1009613"/>
              <a:ext cx="127625" cy="148300"/>
            </a:xfrm>
            <a:custGeom>
              <a:avLst/>
              <a:gdLst/>
              <a:ahLst/>
              <a:cxnLst/>
              <a:rect l="l" t="t" r="r" b="b"/>
              <a:pathLst>
                <a:path w="5105" h="5932" extrusionOk="0">
                  <a:moveTo>
                    <a:pt x="3296" y="0"/>
                  </a:moveTo>
                  <a:cubicBezTo>
                    <a:pt x="2965" y="0"/>
                    <a:pt x="2633" y="43"/>
                    <a:pt x="2302" y="161"/>
                  </a:cubicBezTo>
                  <a:cubicBezTo>
                    <a:pt x="1568" y="428"/>
                    <a:pt x="1068" y="895"/>
                    <a:pt x="701" y="1562"/>
                  </a:cubicBezTo>
                  <a:cubicBezTo>
                    <a:pt x="267" y="2996"/>
                    <a:pt x="34" y="4431"/>
                    <a:pt x="0" y="5932"/>
                  </a:cubicBezTo>
                  <a:cubicBezTo>
                    <a:pt x="401" y="5065"/>
                    <a:pt x="1101" y="4531"/>
                    <a:pt x="2035" y="4264"/>
                  </a:cubicBezTo>
                  <a:cubicBezTo>
                    <a:pt x="2162" y="4259"/>
                    <a:pt x="2289" y="4256"/>
                    <a:pt x="2415" y="4256"/>
                  </a:cubicBezTo>
                  <a:cubicBezTo>
                    <a:pt x="3088" y="4256"/>
                    <a:pt x="3758" y="4334"/>
                    <a:pt x="4404" y="4531"/>
                  </a:cubicBezTo>
                  <a:cubicBezTo>
                    <a:pt x="4637" y="3097"/>
                    <a:pt x="4871" y="1662"/>
                    <a:pt x="5104" y="228"/>
                  </a:cubicBezTo>
                  <a:cubicBezTo>
                    <a:pt x="4501" y="142"/>
                    <a:pt x="3899" y="0"/>
                    <a:pt x="32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4"/>
            <p:cNvSpPr/>
            <p:nvPr/>
          </p:nvSpPr>
          <p:spPr>
            <a:xfrm>
              <a:off x="10077175" y="848513"/>
              <a:ext cx="685525" cy="860050"/>
            </a:xfrm>
            <a:custGeom>
              <a:avLst/>
              <a:gdLst/>
              <a:ahLst/>
              <a:cxnLst/>
              <a:rect l="l" t="t" r="r" b="b"/>
              <a:pathLst>
                <a:path w="27421" h="34402" extrusionOk="0">
                  <a:moveTo>
                    <a:pt x="5204" y="0"/>
                  </a:moveTo>
                  <a:cubicBezTo>
                    <a:pt x="4837" y="234"/>
                    <a:pt x="4671" y="601"/>
                    <a:pt x="4604" y="1001"/>
                  </a:cubicBezTo>
                  <a:cubicBezTo>
                    <a:pt x="4404" y="2335"/>
                    <a:pt x="4103" y="3703"/>
                    <a:pt x="4003" y="5071"/>
                  </a:cubicBezTo>
                  <a:cubicBezTo>
                    <a:pt x="3870" y="5571"/>
                    <a:pt x="3803" y="6105"/>
                    <a:pt x="3770" y="6638"/>
                  </a:cubicBezTo>
                  <a:cubicBezTo>
                    <a:pt x="3436" y="8039"/>
                    <a:pt x="3236" y="9440"/>
                    <a:pt x="3103" y="10875"/>
                  </a:cubicBezTo>
                  <a:cubicBezTo>
                    <a:pt x="2602" y="12976"/>
                    <a:pt x="2369" y="15078"/>
                    <a:pt x="2035" y="17213"/>
                  </a:cubicBezTo>
                  <a:cubicBezTo>
                    <a:pt x="1602" y="19981"/>
                    <a:pt x="1068" y="22750"/>
                    <a:pt x="768" y="25552"/>
                  </a:cubicBezTo>
                  <a:cubicBezTo>
                    <a:pt x="401" y="26920"/>
                    <a:pt x="267" y="28321"/>
                    <a:pt x="67" y="29688"/>
                  </a:cubicBezTo>
                  <a:cubicBezTo>
                    <a:pt x="1" y="30022"/>
                    <a:pt x="34" y="30355"/>
                    <a:pt x="234" y="30656"/>
                  </a:cubicBezTo>
                  <a:cubicBezTo>
                    <a:pt x="634" y="31056"/>
                    <a:pt x="1168" y="31089"/>
                    <a:pt x="1702" y="31189"/>
                  </a:cubicBezTo>
                  <a:cubicBezTo>
                    <a:pt x="8273" y="32223"/>
                    <a:pt x="14844" y="33291"/>
                    <a:pt x="21449" y="34325"/>
                  </a:cubicBezTo>
                  <a:cubicBezTo>
                    <a:pt x="21661" y="34363"/>
                    <a:pt x="21873" y="34402"/>
                    <a:pt x="22085" y="34402"/>
                  </a:cubicBezTo>
                  <a:cubicBezTo>
                    <a:pt x="22240" y="34402"/>
                    <a:pt x="22395" y="34381"/>
                    <a:pt x="22550" y="34325"/>
                  </a:cubicBezTo>
                  <a:cubicBezTo>
                    <a:pt x="24118" y="24385"/>
                    <a:pt x="25719" y="14444"/>
                    <a:pt x="27320" y="4504"/>
                  </a:cubicBezTo>
                  <a:cubicBezTo>
                    <a:pt x="27420" y="3803"/>
                    <a:pt x="27220" y="3470"/>
                    <a:pt x="26486" y="3336"/>
                  </a:cubicBezTo>
                  <a:cubicBezTo>
                    <a:pt x="19414" y="2235"/>
                    <a:pt x="12309" y="1135"/>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4"/>
            <p:cNvSpPr/>
            <p:nvPr/>
          </p:nvSpPr>
          <p:spPr>
            <a:xfrm>
              <a:off x="9992125" y="1107013"/>
              <a:ext cx="170125" cy="527075"/>
            </a:xfrm>
            <a:custGeom>
              <a:avLst/>
              <a:gdLst/>
              <a:ahLst/>
              <a:cxnLst/>
              <a:rect l="l" t="t" r="r" b="b"/>
              <a:pathLst>
                <a:path w="6805" h="21083" extrusionOk="0">
                  <a:moveTo>
                    <a:pt x="5197" y="0"/>
                  </a:moveTo>
                  <a:cubicBezTo>
                    <a:pt x="4197" y="0"/>
                    <a:pt x="3104" y="481"/>
                    <a:pt x="2635" y="1235"/>
                  </a:cubicBezTo>
                  <a:cubicBezTo>
                    <a:pt x="1234" y="6372"/>
                    <a:pt x="867" y="11276"/>
                    <a:pt x="0" y="16380"/>
                  </a:cubicBezTo>
                  <a:cubicBezTo>
                    <a:pt x="6305" y="13277"/>
                    <a:pt x="3269" y="21083"/>
                    <a:pt x="6805" y="635"/>
                  </a:cubicBezTo>
                  <a:cubicBezTo>
                    <a:pt x="6429" y="194"/>
                    <a:pt x="5832" y="0"/>
                    <a:pt x="51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4"/>
            <p:cNvSpPr/>
            <p:nvPr/>
          </p:nvSpPr>
          <p:spPr>
            <a:xfrm>
              <a:off x="9952075" y="1599138"/>
              <a:ext cx="688850" cy="253175"/>
            </a:xfrm>
            <a:custGeom>
              <a:avLst/>
              <a:gdLst/>
              <a:ahLst/>
              <a:cxnLst/>
              <a:rect l="l" t="t" r="r" b="b"/>
              <a:pathLst>
                <a:path w="27554" h="10127" extrusionOk="0">
                  <a:moveTo>
                    <a:pt x="3689" y="1"/>
                  </a:moveTo>
                  <a:cubicBezTo>
                    <a:pt x="3400" y="1"/>
                    <a:pt x="3103" y="30"/>
                    <a:pt x="2803" y="64"/>
                  </a:cubicBezTo>
                  <a:cubicBezTo>
                    <a:pt x="1936" y="464"/>
                    <a:pt x="968" y="731"/>
                    <a:pt x="868" y="1932"/>
                  </a:cubicBezTo>
                  <a:cubicBezTo>
                    <a:pt x="1" y="4066"/>
                    <a:pt x="835" y="6101"/>
                    <a:pt x="2803" y="6435"/>
                  </a:cubicBezTo>
                  <a:cubicBezTo>
                    <a:pt x="10475" y="7669"/>
                    <a:pt x="18147" y="8870"/>
                    <a:pt x="25819" y="10104"/>
                  </a:cubicBezTo>
                  <a:cubicBezTo>
                    <a:pt x="25919" y="10119"/>
                    <a:pt x="26009" y="10127"/>
                    <a:pt x="26091" y="10127"/>
                  </a:cubicBezTo>
                  <a:cubicBezTo>
                    <a:pt x="26560" y="10127"/>
                    <a:pt x="26753" y="9881"/>
                    <a:pt x="26753" y="9370"/>
                  </a:cubicBezTo>
                  <a:cubicBezTo>
                    <a:pt x="26520" y="9003"/>
                    <a:pt x="26420" y="8536"/>
                    <a:pt x="25986" y="8336"/>
                  </a:cubicBezTo>
                  <a:cubicBezTo>
                    <a:pt x="25886" y="8370"/>
                    <a:pt x="25819" y="8403"/>
                    <a:pt x="25753" y="8470"/>
                  </a:cubicBezTo>
                  <a:cubicBezTo>
                    <a:pt x="25605" y="8636"/>
                    <a:pt x="25436" y="8679"/>
                    <a:pt x="25259" y="8679"/>
                  </a:cubicBezTo>
                  <a:cubicBezTo>
                    <a:pt x="25116" y="8679"/>
                    <a:pt x="24967" y="8651"/>
                    <a:pt x="24819" y="8636"/>
                  </a:cubicBezTo>
                  <a:cubicBezTo>
                    <a:pt x="24352" y="8603"/>
                    <a:pt x="23885" y="8436"/>
                    <a:pt x="23418" y="8436"/>
                  </a:cubicBezTo>
                  <a:cubicBezTo>
                    <a:pt x="18314" y="7669"/>
                    <a:pt x="13244" y="6802"/>
                    <a:pt x="8140" y="6068"/>
                  </a:cubicBezTo>
                  <a:cubicBezTo>
                    <a:pt x="8023" y="6156"/>
                    <a:pt x="7921" y="6191"/>
                    <a:pt x="7831" y="6191"/>
                  </a:cubicBezTo>
                  <a:cubicBezTo>
                    <a:pt x="7509" y="6191"/>
                    <a:pt x="7318" y="5753"/>
                    <a:pt x="7006" y="5701"/>
                  </a:cubicBezTo>
                  <a:cubicBezTo>
                    <a:pt x="6572" y="5568"/>
                    <a:pt x="6105" y="5501"/>
                    <a:pt x="5638" y="5467"/>
                  </a:cubicBezTo>
                  <a:cubicBezTo>
                    <a:pt x="5394" y="5486"/>
                    <a:pt x="5150" y="5579"/>
                    <a:pt x="4917" y="5579"/>
                  </a:cubicBezTo>
                  <a:cubicBezTo>
                    <a:pt x="4737" y="5579"/>
                    <a:pt x="4564" y="5523"/>
                    <a:pt x="4404" y="5334"/>
                  </a:cubicBezTo>
                  <a:cubicBezTo>
                    <a:pt x="4071" y="5134"/>
                    <a:pt x="3670" y="5134"/>
                    <a:pt x="3303" y="5067"/>
                  </a:cubicBezTo>
                  <a:cubicBezTo>
                    <a:pt x="2236" y="4900"/>
                    <a:pt x="1702" y="3933"/>
                    <a:pt x="2069" y="2899"/>
                  </a:cubicBezTo>
                  <a:cubicBezTo>
                    <a:pt x="2169" y="2599"/>
                    <a:pt x="2403" y="2365"/>
                    <a:pt x="2569" y="2098"/>
                  </a:cubicBezTo>
                  <a:cubicBezTo>
                    <a:pt x="2841" y="1807"/>
                    <a:pt x="3147" y="1731"/>
                    <a:pt x="3473" y="1731"/>
                  </a:cubicBezTo>
                  <a:cubicBezTo>
                    <a:pt x="3708" y="1731"/>
                    <a:pt x="3953" y="1770"/>
                    <a:pt x="4204" y="1798"/>
                  </a:cubicBezTo>
                  <a:cubicBezTo>
                    <a:pt x="11576" y="2966"/>
                    <a:pt x="18948" y="4167"/>
                    <a:pt x="26320" y="5334"/>
                  </a:cubicBezTo>
                  <a:cubicBezTo>
                    <a:pt x="26449" y="5364"/>
                    <a:pt x="26575" y="5382"/>
                    <a:pt x="26696" y="5382"/>
                  </a:cubicBezTo>
                  <a:cubicBezTo>
                    <a:pt x="26983" y="5382"/>
                    <a:pt x="27243" y="5282"/>
                    <a:pt x="27454" y="5000"/>
                  </a:cubicBezTo>
                  <a:cubicBezTo>
                    <a:pt x="27487" y="4767"/>
                    <a:pt x="27521" y="4533"/>
                    <a:pt x="27554" y="4300"/>
                  </a:cubicBezTo>
                  <a:cubicBezTo>
                    <a:pt x="27220" y="4000"/>
                    <a:pt x="26753" y="3966"/>
                    <a:pt x="26320" y="3900"/>
                  </a:cubicBezTo>
                  <a:cubicBezTo>
                    <a:pt x="19315" y="2799"/>
                    <a:pt x="12310" y="1665"/>
                    <a:pt x="5305" y="564"/>
                  </a:cubicBezTo>
                  <a:cubicBezTo>
                    <a:pt x="4815" y="119"/>
                    <a:pt x="4267" y="1"/>
                    <a:pt x="3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4"/>
            <p:cNvSpPr/>
            <p:nvPr/>
          </p:nvSpPr>
          <p:spPr>
            <a:xfrm>
              <a:off x="10064675" y="970863"/>
              <a:ext cx="120100" cy="73400"/>
            </a:xfrm>
            <a:custGeom>
              <a:avLst/>
              <a:gdLst/>
              <a:ahLst/>
              <a:cxnLst/>
              <a:rect l="l" t="t" r="r" b="b"/>
              <a:pathLst>
                <a:path w="4804" h="2936" extrusionOk="0">
                  <a:moveTo>
                    <a:pt x="3149" y="1"/>
                  </a:moveTo>
                  <a:cubicBezTo>
                    <a:pt x="1903" y="1"/>
                    <a:pt x="870" y="483"/>
                    <a:pt x="400" y="1611"/>
                  </a:cubicBezTo>
                  <a:cubicBezTo>
                    <a:pt x="200" y="2111"/>
                    <a:pt x="0" y="2812"/>
                    <a:pt x="200" y="2912"/>
                  </a:cubicBezTo>
                  <a:cubicBezTo>
                    <a:pt x="222" y="2928"/>
                    <a:pt x="249" y="2936"/>
                    <a:pt x="279" y="2936"/>
                  </a:cubicBezTo>
                  <a:cubicBezTo>
                    <a:pt x="431" y="2936"/>
                    <a:pt x="672" y="2746"/>
                    <a:pt x="867" y="2578"/>
                  </a:cubicBezTo>
                  <a:cubicBezTo>
                    <a:pt x="1268" y="2078"/>
                    <a:pt x="1835" y="1544"/>
                    <a:pt x="2569" y="1511"/>
                  </a:cubicBezTo>
                  <a:cubicBezTo>
                    <a:pt x="2594" y="1510"/>
                    <a:pt x="2618" y="1509"/>
                    <a:pt x="2643" y="1509"/>
                  </a:cubicBezTo>
                  <a:cubicBezTo>
                    <a:pt x="3224" y="1509"/>
                    <a:pt x="3630" y="1807"/>
                    <a:pt x="4001" y="1807"/>
                  </a:cubicBezTo>
                  <a:cubicBezTo>
                    <a:pt x="4092" y="1807"/>
                    <a:pt x="4181" y="1789"/>
                    <a:pt x="4270" y="1744"/>
                  </a:cubicBezTo>
                  <a:cubicBezTo>
                    <a:pt x="4537" y="1611"/>
                    <a:pt x="4804" y="1244"/>
                    <a:pt x="4804" y="243"/>
                  </a:cubicBezTo>
                  <a:cubicBezTo>
                    <a:pt x="4232" y="86"/>
                    <a:pt x="3672" y="1"/>
                    <a:pt x="3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4"/>
            <p:cNvSpPr/>
            <p:nvPr/>
          </p:nvSpPr>
          <p:spPr>
            <a:xfrm>
              <a:off x="10596725" y="1724138"/>
              <a:ext cx="41700" cy="108425"/>
            </a:xfrm>
            <a:custGeom>
              <a:avLst/>
              <a:gdLst/>
              <a:ahLst/>
              <a:cxnLst/>
              <a:rect l="l" t="t" r="r" b="b"/>
              <a:pathLst>
                <a:path w="1668" h="4337" extrusionOk="0">
                  <a:moveTo>
                    <a:pt x="1668" y="0"/>
                  </a:moveTo>
                  <a:cubicBezTo>
                    <a:pt x="1368" y="34"/>
                    <a:pt x="1034" y="67"/>
                    <a:pt x="734" y="101"/>
                  </a:cubicBezTo>
                  <a:cubicBezTo>
                    <a:pt x="467" y="201"/>
                    <a:pt x="367" y="434"/>
                    <a:pt x="334" y="701"/>
                  </a:cubicBezTo>
                  <a:cubicBezTo>
                    <a:pt x="267" y="834"/>
                    <a:pt x="267" y="968"/>
                    <a:pt x="234" y="1135"/>
                  </a:cubicBezTo>
                  <a:cubicBezTo>
                    <a:pt x="200" y="1301"/>
                    <a:pt x="167" y="1502"/>
                    <a:pt x="167" y="1702"/>
                  </a:cubicBezTo>
                  <a:cubicBezTo>
                    <a:pt x="100" y="1902"/>
                    <a:pt x="100" y="2069"/>
                    <a:pt x="67" y="2269"/>
                  </a:cubicBezTo>
                  <a:cubicBezTo>
                    <a:pt x="0" y="2469"/>
                    <a:pt x="0" y="2669"/>
                    <a:pt x="0" y="2869"/>
                  </a:cubicBezTo>
                  <a:cubicBezTo>
                    <a:pt x="0" y="3103"/>
                    <a:pt x="33" y="3303"/>
                    <a:pt x="234" y="3403"/>
                  </a:cubicBezTo>
                  <a:cubicBezTo>
                    <a:pt x="100" y="4003"/>
                    <a:pt x="500" y="4203"/>
                    <a:pt x="967" y="4337"/>
                  </a:cubicBezTo>
                  <a:cubicBezTo>
                    <a:pt x="1201" y="2903"/>
                    <a:pt x="1434" y="1468"/>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4"/>
            <p:cNvSpPr/>
            <p:nvPr/>
          </p:nvSpPr>
          <p:spPr>
            <a:xfrm>
              <a:off x="10225625" y="1145088"/>
              <a:ext cx="376125" cy="411175"/>
            </a:xfrm>
            <a:custGeom>
              <a:avLst/>
              <a:gdLst/>
              <a:ahLst/>
              <a:cxnLst/>
              <a:rect l="l" t="t" r="r" b="b"/>
              <a:pathLst>
                <a:path w="15045" h="16447" extrusionOk="0">
                  <a:moveTo>
                    <a:pt x="3161" y="0"/>
                  </a:moveTo>
                  <a:cubicBezTo>
                    <a:pt x="2467" y="0"/>
                    <a:pt x="2172" y="342"/>
                    <a:pt x="2035" y="1247"/>
                  </a:cubicBezTo>
                  <a:cubicBezTo>
                    <a:pt x="1701" y="3248"/>
                    <a:pt x="1401" y="5250"/>
                    <a:pt x="1068" y="7251"/>
                  </a:cubicBezTo>
                  <a:cubicBezTo>
                    <a:pt x="767" y="9286"/>
                    <a:pt x="434" y="11287"/>
                    <a:pt x="134" y="13322"/>
                  </a:cubicBezTo>
                  <a:cubicBezTo>
                    <a:pt x="0" y="14023"/>
                    <a:pt x="134" y="14590"/>
                    <a:pt x="934" y="14723"/>
                  </a:cubicBezTo>
                  <a:cubicBezTo>
                    <a:pt x="4537" y="15290"/>
                    <a:pt x="8106" y="15857"/>
                    <a:pt x="11708" y="16424"/>
                  </a:cubicBezTo>
                  <a:cubicBezTo>
                    <a:pt x="11793" y="16439"/>
                    <a:pt x="11874" y="16447"/>
                    <a:pt x="11950" y="16447"/>
                  </a:cubicBezTo>
                  <a:cubicBezTo>
                    <a:pt x="12389" y="16447"/>
                    <a:pt x="12696" y="16201"/>
                    <a:pt x="12809" y="15690"/>
                  </a:cubicBezTo>
                  <a:cubicBezTo>
                    <a:pt x="12909" y="15357"/>
                    <a:pt x="13009" y="14990"/>
                    <a:pt x="13076" y="14623"/>
                  </a:cubicBezTo>
                  <a:cubicBezTo>
                    <a:pt x="13677" y="10954"/>
                    <a:pt x="14244" y="7251"/>
                    <a:pt x="14844" y="3582"/>
                  </a:cubicBezTo>
                  <a:cubicBezTo>
                    <a:pt x="15044" y="2181"/>
                    <a:pt x="14777" y="1814"/>
                    <a:pt x="13443" y="1580"/>
                  </a:cubicBezTo>
                  <a:cubicBezTo>
                    <a:pt x="10174" y="1047"/>
                    <a:pt x="6938" y="546"/>
                    <a:pt x="3669" y="46"/>
                  </a:cubicBezTo>
                  <a:cubicBezTo>
                    <a:pt x="3480" y="16"/>
                    <a:pt x="3311" y="0"/>
                    <a:pt x="3161"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4"/>
            <p:cNvSpPr/>
            <p:nvPr/>
          </p:nvSpPr>
          <p:spPr>
            <a:xfrm>
              <a:off x="10296500" y="998688"/>
              <a:ext cx="331100" cy="83875"/>
            </a:xfrm>
            <a:custGeom>
              <a:avLst/>
              <a:gdLst/>
              <a:ahLst/>
              <a:cxnLst/>
              <a:rect l="l" t="t" r="r" b="b"/>
              <a:pathLst>
                <a:path w="13244" h="3355" extrusionOk="0">
                  <a:moveTo>
                    <a:pt x="913" y="1"/>
                  </a:moveTo>
                  <a:cubicBezTo>
                    <a:pt x="487" y="1"/>
                    <a:pt x="148" y="182"/>
                    <a:pt x="67" y="665"/>
                  </a:cubicBezTo>
                  <a:cubicBezTo>
                    <a:pt x="0" y="1299"/>
                    <a:pt x="467" y="1499"/>
                    <a:pt x="1001" y="1565"/>
                  </a:cubicBezTo>
                  <a:cubicBezTo>
                    <a:pt x="2869" y="1866"/>
                    <a:pt x="4704" y="2166"/>
                    <a:pt x="6538" y="2433"/>
                  </a:cubicBezTo>
                  <a:cubicBezTo>
                    <a:pt x="8340" y="2733"/>
                    <a:pt x="10174" y="3000"/>
                    <a:pt x="11976" y="3300"/>
                  </a:cubicBezTo>
                  <a:cubicBezTo>
                    <a:pt x="12136" y="3330"/>
                    <a:pt x="12293" y="3354"/>
                    <a:pt x="12438" y="3354"/>
                  </a:cubicBezTo>
                  <a:cubicBezTo>
                    <a:pt x="12777" y="3354"/>
                    <a:pt x="13050" y="3223"/>
                    <a:pt x="13143" y="2733"/>
                  </a:cubicBezTo>
                  <a:cubicBezTo>
                    <a:pt x="13243" y="2066"/>
                    <a:pt x="12843" y="1866"/>
                    <a:pt x="12276" y="1799"/>
                  </a:cubicBezTo>
                  <a:cubicBezTo>
                    <a:pt x="8573" y="1199"/>
                    <a:pt x="4904" y="631"/>
                    <a:pt x="1235" y="31"/>
                  </a:cubicBezTo>
                  <a:cubicBezTo>
                    <a:pt x="1124" y="12"/>
                    <a:pt x="1016" y="1"/>
                    <a:pt x="91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4"/>
            <p:cNvSpPr/>
            <p:nvPr/>
          </p:nvSpPr>
          <p:spPr>
            <a:xfrm>
              <a:off x="10058825" y="1671563"/>
              <a:ext cx="101775" cy="90025"/>
            </a:xfrm>
            <a:custGeom>
              <a:avLst/>
              <a:gdLst/>
              <a:ahLst/>
              <a:cxnLst/>
              <a:rect l="l" t="t" r="r" b="b"/>
              <a:pathLst>
                <a:path w="4071" h="3601" extrusionOk="0">
                  <a:moveTo>
                    <a:pt x="1298" y="1"/>
                  </a:moveTo>
                  <a:cubicBezTo>
                    <a:pt x="1090" y="1"/>
                    <a:pt x="880" y="21"/>
                    <a:pt x="668" y="69"/>
                  </a:cubicBezTo>
                  <a:cubicBezTo>
                    <a:pt x="501" y="135"/>
                    <a:pt x="401" y="235"/>
                    <a:pt x="334" y="369"/>
                  </a:cubicBezTo>
                  <a:cubicBezTo>
                    <a:pt x="268" y="569"/>
                    <a:pt x="234" y="769"/>
                    <a:pt x="201" y="969"/>
                  </a:cubicBezTo>
                  <a:cubicBezTo>
                    <a:pt x="167" y="1136"/>
                    <a:pt x="134" y="1336"/>
                    <a:pt x="101" y="1536"/>
                  </a:cubicBezTo>
                  <a:cubicBezTo>
                    <a:pt x="67" y="1737"/>
                    <a:pt x="34" y="1937"/>
                    <a:pt x="34" y="2137"/>
                  </a:cubicBezTo>
                  <a:cubicBezTo>
                    <a:pt x="1" y="2337"/>
                    <a:pt x="134" y="2504"/>
                    <a:pt x="201" y="2704"/>
                  </a:cubicBezTo>
                  <a:cubicBezTo>
                    <a:pt x="256" y="3071"/>
                    <a:pt x="345" y="3189"/>
                    <a:pt x="449" y="3189"/>
                  </a:cubicBezTo>
                  <a:cubicBezTo>
                    <a:pt x="639" y="3189"/>
                    <a:pt x="878" y="2793"/>
                    <a:pt x="1054" y="2793"/>
                  </a:cubicBezTo>
                  <a:cubicBezTo>
                    <a:pt x="1070" y="2793"/>
                    <a:pt x="1086" y="2796"/>
                    <a:pt x="1101" y="2804"/>
                  </a:cubicBezTo>
                  <a:cubicBezTo>
                    <a:pt x="1323" y="2676"/>
                    <a:pt x="1533" y="2621"/>
                    <a:pt x="1734" y="2621"/>
                  </a:cubicBezTo>
                  <a:cubicBezTo>
                    <a:pt x="2109" y="2621"/>
                    <a:pt x="2456" y="2811"/>
                    <a:pt x="2803" y="3071"/>
                  </a:cubicBezTo>
                  <a:cubicBezTo>
                    <a:pt x="2808" y="3070"/>
                    <a:pt x="2812" y="3070"/>
                    <a:pt x="2817" y="3070"/>
                  </a:cubicBezTo>
                  <a:cubicBezTo>
                    <a:pt x="3028" y="3070"/>
                    <a:pt x="3052" y="3601"/>
                    <a:pt x="3280" y="3601"/>
                  </a:cubicBezTo>
                  <a:cubicBezTo>
                    <a:pt x="3358" y="3601"/>
                    <a:pt x="3461" y="3539"/>
                    <a:pt x="3603" y="3371"/>
                  </a:cubicBezTo>
                  <a:cubicBezTo>
                    <a:pt x="3703" y="2604"/>
                    <a:pt x="3803" y="1837"/>
                    <a:pt x="3903" y="1069"/>
                  </a:cubicBezTo>
                  <a:cubicBezTo>
                    <a:pt x="3937" y="803"/>
                    <a:pt x="4070" y="436"/>
                    <a:pt x="3670" y="402"/>
                  </a:cubicBezTo>
                  <a:cubicBezTo>
                    <a:pt x="2875" y="296"/>
                    <a:pt x="2101" y="1"/>
                    <a:pt x="12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4"/>
            <p:cNvSpPr/>
            <p:nvPr/>
          </p:nvSpPr>
          <p:spPr>
            <a:xfrm>
              <a:off x="10086350" y="1728638"/>
              <a:ext cx="42550" cy="19700"/>
            </a:xfrm>
            <a:custGeom>
              <a:avLst/>
              <a:gdLst/>
              <a:ahLst/>
              <a:cxnLst/>
              <a:rect l="l" t="t" r="r" b="b"/>
              <a:pathLst>
                <a:path w="1702" h="788" extrusionOk="0">
                  <a:moveTo>
                    <a:pt x="889" y="0"/>
                  </a:moveTo>
                  <a:cubicBezTo>
                    <a:pt x="687" y="0"/>
                    <a:pt x="447" y="182"/>
                    <a:pt x="0" y="521"/>
                  </a:cubicBezTo>
                  <a:cubicBezTo>
                    <a:pt x="568" y="621"/>
                    <a:pt x="1135" y="688"/>
                    <a:pt x="1702" y="788"/>
                  </a:cubicBezTo>
                  <a:cubicBezTo>
                    <a:pt x="1306" y="249"/>
                    <a:pt x="1124" y="0"/>
                    <a:pt x="889" y="0"/>
                  </a:cubicBezTo>
                  <a:close/>
                </a:path>
              </a:pathLst>
            </a:custGeom>
            <a:solidFill>
              <a:srgbClr val="E4EA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4"/>
            <p:cNvSpPr/>
            <p:nvPr/>
          </p:nvSpPr>
          <p:spPr>
            <a:xfrm>
              <a:off x="9978775" y="1634988"/>
              <a:ext cx="636300" cy="189875"/>
            </a:xfrm>
            <a:custGeom>
              <a:avLst/>
              <a:gdLst/>
              <a:ahLst/>
              <a:cxnLst/>
              <a:rect l="l" t="t" r="r" b="b"/>
              <a:pathLst>
                <a:path w="25452" h="7595" extrusionOk="0">
                  <a:moveTo>
                    <a:pt x="2295" y="1"/>
                  </a:moveTo>
                  <a:cubicBezTo>
                    <a:pt x="1790" y="1"/>
                    <a:pt x="1364" y="186"/>
                    <a:pt x="1068" y="698"/>
                  </a:cubicBezTo>
                  <a:cubicBezTo>
                    <a:pt x="0" y="2232"/>
                    <a:pt x="567" y="3700"/>
                    <a:pt x="2402" y="4000"/>
                  </a:cubicBezTo>
                  <a:cubicBezTo>
                    <a:pt x="2736" y="4033"/>
                    <a:pt x="3069" y="4100"/>
                    <a:pt x="3403" y="4167"/>
                  </a:cubicBezTo>
                  <a:cubicBezTo>
                    <a:pt x="3436" y="3967"/>
                    <a:pt x="3470" y="3767"/>
                    <a:pt x="3503" y="3566"/>
                  </a:cubicBezTo>
                  <a:cubicBezTo>
                    <a:pt x="3536" y="3366"/>
                    <a:pt x="3570" y="3200"/>
                    <a:pt x="3603" y="2999"/>
                  </a:cubicBezTo>
                  <a:cubicBezTo>
                    <a:pt x="3603" y="2833"/>
                    <a:pt x="3636" y="2632"/>
                    <a:pt x="3670" y="2466"/>
                  </a:cubicBezTo>
                  <a:cubicBezTo>
                    <a:pt x="3703" y="2266"/>
                    <a:pt x="3736" y="2099"/>
                    <a:pt x="3770" y="1899"/>
                  </a:cubicBezTo>
                  <a:cubicBezTo>
                    <a:pt x="3770" y="1832"/>
                    <a:pt x="3803" y="1799"/>
                    <a:pt x="3803" y="1732"/>
                  </a:cubicBezTo>
                  <a:cubicBezTo>
                    <a:pt x="4370" y="1832"/>
                    <a:pt x="4937" y="1865"/>
                    <a:pt x="5504" y="1965"/>
                  </a:cubicBezTo>
                  <a:cubicBezTo>
                    <a:pt x="6739" y="2165"/>
                    <a:pt x="6739" y="2165"/>
                    <a:pt x="6605" y="3366"/>
                  </a:cubicBezTo>
                  <a:cubicBezTo>
                    <a:pt x="6538" y="3867"/>
                    <a:pt x="6272" y="4434"/>
                    <a:pt x="6805" y="4834"/>
                  </a:cubicBezTo>
                  <a:cubicBezTo>
                    <a:pt x="7172" y="4901"/>
                    <a:pt x="7539" y="4934"/>
                    <a:pt x="7906" y="5001"/>
                  </a:cubicBezTo>
                  <a:cubicBezTo>
                    <a:pt x="12776" y="5768"/>
                    <a:pt x="17646" y="6535"/>
                    <a:pt x="22550" y="7302"/>
                  </a:cubicBezTo>
                  <a:cubicBezTo>
                    <a:pt x="23084" y="7369"/>
                    <a:pt x="23651" y="7469"/>
                    <a:pt x="24184" y="7569"/>
                  </a:cubicBezTo>
                  <a:cubicBezTo>
                    <a:pt x="24268" y="7586"/>
                    <a:pt x="24344" y="7595"/>
                    <a:pt x="24412" y="7595"/>
                  </a:cubicBezTo>
                  <a:cubicBezTo>
                    <a:pt x="24745" y="7595"/>
                    <a:pt x="24879" y="7391"/>
                    <a:pt x="24851" y="7002"/>
                  </a:cubicBezTo>
                  <a:lnTo>
                    <a:pt x="24952" y="6969"/>
                  </a:lnTo>
                  <a:cubicBezTo>
                    <a:pt x="24952" y="6802"/>
                    <a:pt x="24985" y="6602"/>
                    <a:pt x="24985" y="6402"/>
                  </a:cubicBezTo>
                  <a:cubicBezTo>
                    <a:pt x="25018" y="6235"/>
                    <a:pt x="25052" y="6035"/>
                    <a:pt x="25052" y="5835"/>
                  </a:cubicBezTo>
                  <a:cubicBezTo>
                    <a:pt x="25085" y="5668"/>
                    <a:pt x="25118" y="5468"/>
                    <a:pt x="25152" y="5301"/>
                  </a:cubicBezTo>
                  <a:cubicBezTo>
                    <a:pt x="25185" y="5101"/>
                    <a:pt x="25218" y="4934"/>
                    <a:pt x="25252" y="4734"/>
                  </a:cubicBezTo>
                  <a:cubicBezTo>
                    <a:pt x="25252" y="4601"/>
                    <a:pt x="25285" y="4500"/>
                    <a:pt x="25285" y="4367"/>
                  </a:cubicBezTo>
                  <a:cubicBezTo>
                    <a:pt x="25352" y="4134"/>
                    <a:pt x="25419" y="3900"/>
                    <a:pt x="25452" y="3667"/>
                  </a:cubicBezTo>
                  <a:cubicBezTo>
                    <a:pt x="17880" y="2466"/>
                    <a:pt x="10274" y="1231"/>
                    <a:pt x="2669" y="31"/>
                  </a:cubicBezTo>
                  <a:cubicBezTo>
                    <a:pt x="2540" y="11"/>
                    <a:pt x="2415" y="1"/>
                    <a:pt x="22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6" name="Google Shape;336;p34"/>
          <p:cNvSpPr/>
          <p:nvPr/>
        </p:nvSpPr>
        <p:spPr>
          <a:xfrm>
            <a:off x="421994" y="2007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4"/>
          <p:cNvSpPr/>
          <p:nvPr/>
        </p:nvSpPr>
        <p:spPr>
          <a:xfrm>
            <a:off x="2952743" y="424622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4"/>
          <p:cNvSpPr/>
          <p:nvPr/>
        </p:nvSpPr>
        <p:spPr>
          <a:xfrm>
            <a:off x="1194605" y="54422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txBox="1">
            <a:spLocks noGrp="1"/>
          </p:cNvSpPr>
          <p:nvPr>
            <p:ph type="subTitle" idx="5"/>
          </p:nvPr>
        </p:nvSpPr>
        <p:spPr>
          <a:xfrm>
            <a:off x="6440625" y="2685425"/>
            <a:ext cx="2452500" cy="232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t>Fall 2022</a:t>
            </a:r>
            <a:endParaRPr sz="1800"/>
          </a:p>
          <a:p>
            <a:pPr marL="0" lvl="0" indent="0" algn="l" rtl="0">
              <a:spcBef>
                <a:spcPts val="0"/>
              </a:spcBef>
              <a:spcAft>
                <a:spcPts val="0"/>
              </a:spcAft>
              <a:buNone/>
            </a:pPr>
            <a:r>
              <a:rPr lang="en" sz="1800"/>
              <a:t>Journal of Librarianship &amp; Scholarly Communications</a:t>
            </a:r>
            <a:endParaRPr sz="1800"/>
          </a:p>
          <a:p>
            <a:pPr marL="0" lvl="0" indent="0" algn="l" rtl="0">
              <a:spcBef>
                <a:spcPts val="0"/>
              </a:spcBef>
              <a:spcAft>
                <a:spcPts val="0"/>
              </a:spcAft>
              <a:buNone/>
            </a:pPr>
            <a:r>
              <a:rPr lang="en" sz="1800" u="sng">
                <a:solidFill>
                  <a:schemeClr val="hlink"/>
                </a:solidFill>
                <a:hlinkClick r:id="rId3"/>
              </a:rPr>
              <a:t>https://doi.org/10.31274/jlsc.13273</a:t>
            </a:r>
            <a:endParaRPr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35"/>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Study Sections</a:t>
            </a:r>
            <a:endParaRPr/>
          </a:p>
        </p:txBody>
      </p:sp>
      <p:sp>
        <p:nvSpPr>
          <p:cNvPr id="345" name="Google Shape;345;p35"/>
          <p:cNvSpPr txBox="1">
            <a:spLocks noGrp="1"/>
          </p:cNvSpPr>
          <p:nvPr>
            <p:ph type="subTitle" idx="3"/>
          </p:nvPr>
        </p:nvSpPr>
        <p:spPr>
          <a:xfrm>
            <a:off x="3241400" y="2630375"/>
            <a:ext cx="2689200" cy="1669200"/>
          </a:xfrm>
          <a:prstGeom prst="rect">
            <a:avLst/>
          </a:prstGeom>
        </p:spPr>
        <p:txBody>
          <a:bodyPr spcFirstLastPara="1" wrap="square" lIns="91425" tIns="91425" rIns="91425" bIns="91425" anchor="ctr" anchorCtr="0">
            <a:noAutofit/>
          </a:bodyPr>
          <a:lstStyle/>
          <a:p>
            <a:pPr marL="457200" lvl="0" indent="-342900" algn="l" rtl="0">
              <a:lnSpc>
                <a:spcPct val="100000"/>
              </a:lnSpc>
              <a:spcBef>
                <a:spcPts val="0"/>
              </a:spcBef>
              <a:spcAft>
                <a:spcPts val="0"/>
              </a:spcAft>
              <a:buSzPts val="1800"/>
              <a:buChar char="●"/>
            </a:pPr>
            <a:r>
              <a:rPr lang="en" sz="1800"/>
              <a:t>Selection authority</a:t>
            </a:r>
            <a:endParaRPr sz="1800"/>
          </a:p>
          <a:p>
            <a:pPr marL="457200" lvl="0" indent="-342900" algn="l" rtl="0">
              <a:lnSpc>
                <a:spcPct val="100000"/>
              </a:lnSpc>
              <a:spcBef>
                <a:spcPts val="0"/>
              </a:spcBef>
              <a:spcAft>
                <a:spcPts val="0"/>
              </a:spcAft>
              <a:buSzPts val="1800"/>
              <a:buChar char="●"/>
            </a:pPr>
            <a:r>
              <a:rPr lang="en" sz="1800"/>
              <a:t>Factors influencing choice</a:t>
            </a:r>
            <a:endParaRPr sz="1800"/>
          </a:p>
          <a:p>
            <a:pPr marL="457200" lvl="0" indent="-342900" algn="l" rtl="0">
              <a:lnSpc>
                <a:spcPct val="100000"/>
              </a:lnSpc>
              <a:spcBef>
                <a:spcPts val="0"/>
              </a:spcBef>
              <a:spcAft>
                <a:spcPts val="0"/>
              </a:spcAft>
              <a:buSzPts val="1800"/>
              <a:buChar char="●"/>
            </a:pPr>
            <a:r>
              <a:rPr lang="en" sz="1800" b="1"/>
              <a:t>Believes about student purchasing </a:t>
            </a:r>
            <a:r>
              <a:rPr lang="en" sz="1800"/>
              <a:t>habits</a:t>
            </a:r>
            <a:endParaRPr sz="1800"/>
          </a:p>
          <a:p>
            <a:pPr marL="457200" lvl="0" indent="-342900" algn="l" rtl="0">
              <a:lnSpc>
                <a:spcPct val="100000"/>
              </a:lnSpc>
              <a:spcBef>
                <a:spcPts val="0"/>
              </a:spcBef>
              <a:spcAft>
                <a:spcPts val="0"/>
              </a:spcAft>
              <a:buSzPts val="1800"/>
              <a:buChar char="●"/>
            </a:pPr>
            <a:r>
              <a:rPr lang="en" sz="1800" b="1"/>
              <a:t>Cost knowledge &amp; tolerance</a:t>
            </a:r>
            <a:endParaRPr sz="1800" b="1"/>
          </a:p>
          <a:p>
            <a:pPr marL="457200" lvl="0" indent="-342900" algn="l" rtl="0">
              <a:lnSpc>
                <a:spcPct val="100000"/>
              </a:lnSpc>
              <a:spcBef>
                <a:spcPts val="0"/>
              </a:spcBef>
              <a:spcAft>
                <a:spcPts val="0"/>
              </a:spcAft>
              <a:buSzPts val="1800"/>
              <a:buChar char="●"/>
            </a:pPr>
            <a:r>
              <a:rPr lang="en" sz="1800"/>
              <a:t>Motivations for choices</a:t>
            </a:r>
            <a:endParaRPr sz="1800"/>
          </a:p>
          <a:p>
            <a:pPr marL="457200" lvl="0" indent="-342900" algn="l" rtl="0">
              <a:lnSpc>
                <a:spcPct val="100000"/>
              </a:lnSpc>
              <a:spcBef>
                <a:spcPts val="0"/>
              </a:spcBef>
              <a:spcAft>
                <a:spcPts val="0"/>
              </a:spcAft>
              <a:buSzPts val="1800"/>
              <a:buChar char="●"/>
            </a:pPr>
            <a:r>
              <a:rPr lang="en" sz="1800"/>
              <a:t>Use of alternatives </a:t>
            </a:r>
            <a:endParaRPr sz="1800"/>
          </a:p>
          <a:p>
            <a:pPr marL="0" lvl="0" indent="0" algn="l" rtl="0">
              <a:spcBef>
                <a:spcPts val="0"/>
              </a:spcBef>
              <a:spcAft>
                <a:spcPts val="0"/>
              </a:spcAft>
              <a:buNone/>
            </a:pPr>
            <a:endParaRPr sz="1200"/>
          </a:p>
        </p:txBody>
      </p:sp>
      <p:sp>
        <p:nvSpPr>
          <p:cNvPr id="346" name="Google Shape;346;p35"/>
          <p:cNvSpPr txBox="1">
            <a:spLocks noGrp="1"/>
          </p:cNvSpPr>
          <p:nvPr>
            <p:ph type="title" idx="5"/>
          </p:nvPr>
        </p:nvSpPr>
        <p:spPr>
          <a:xfrm>
            <a:off x="3148850" y="1130163"/>
            <a:ext cx="3450900" cy="639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t>Textbook selection</a:t>
            </a:r>
            <a:endParaRPr sz="2400"/>
          </a:p>
        </p:txBody>
      </p:sp>
      <p:sp>
        <p:nvSpPr>
          <p:cNvPr id="347" name="Google Shape;347;p35"/>
          <p:cNvSpPr txBox="1">
            <a:spLocks noGrp="1"/>
          </p:cNvSpPr>
          <p:nvPr>
            <p:ph type="subTitle" idx="1"/>
          </p:nvPr>
        </p:nvSpPr>
        <p:spPr>
          <a:xfrm>
            <a:off x="198250" y="1959850"/>
            <a:ext cx="2820000" cy="2115300"/>
          </a:xfrm>
          <a:prstGeom prst="rect">
            <a:avLst/>
          </a:prstGeom>
        </p:spPr>
        <p:txBody>
          <a:bodyPr spcFirstLastPara="1" wrap="square" lIns="91425" tIns="91425" rIns="91425" bIns="91425" anchor="ctr" anchorCtr="0">
            <a:noAutofit/>
          </a:bodyPr>
          <a:lstStyle/>
          <a:p>
            <a:pPr marL="457200" lvl="0" indent="-342900" algn="l" rtl="0">
              <a:lnSpc>
                <a:spcPct val="100000"/>
              </a:lnSpc>
              <a:spcBef>
                <a:spcPts val="0"/>
              </a:spcBef>
              <a:spcAft>
                <a:spcPts val="0"/>
              </a:spcAft>
              <a:buSzPts val="1800"/>
              <a:buChar char="●"/>
            </a:pPr>
            <a:r>
              <a:rPr lang="en" sz="1800"/>
              <a:t>Which materials they use</a:t>
            </a:r>
            <a:endParaRPr sz="1800"/>
          </a:p>
          <a:p>
            <a:pPr marL="457200" lvl="0" indent="-342900" algn="l" rtl="0">
              <a:lnSpc>
                <a:spcPct val="100000"/>
              </a:lnSpc>
              <a:spcBef>
                <a:spcPts val="0"/>
              </a:spcBef>
              <a:spcAft>
                <a:spcPts val="0"/>
              </a:spcAft>
              <a:buSzPts val="1800"/>
              <a:buChar char="●"/>
            </a:pPr>
            <a:r>
              <a:rPr lang="en" sz="1800"/>
              <a:t>Utilization of access methods</a:t>
            </a:r>
            <a:endParaRPr sz="1800"/>
          </a:p>
          <a:p>
            <a:pPr marL="457200" lvl="0" indent="-342900" algn="l" rtl="0">
              <a:lnSpc>
                <a:spcPct val="100000"/>
              </a:lnSpc>
              <a:spcBef>
                <a:spcPts val="0"/>
              </a:spcBef>
              <a:spcAft>
                <a:spcPts val="0"/>
              </a:spcAft>
              <a:buSzPts val="1800"/>
              <a:buChar char="●"/>
            </a:pPr>
            <a:r>
              <a:rPr lang="en" sz="1800" b="1"/>
              <a:t>Percentage of materials used to mark item required</a:t>
            </a:r>
            <a:endParaRPr sz="1800" b="1"/>
          </a:p>
          <a:p>
            <a:pPr marL="0" lvl="0" indent="0" algn="ctr" rtl="0">
              <a:spcBef>
                <a:spcPts val="0"/>
              </a:spcBef>
              <a:spcAft>
                <a:spcPts val="0"/>
              </a:spcAft>
              <a:buNone/>
            </a:pPr>
            <a:endParaRPr/>
          </a:p>
        </p:txBody>
      </p:sp>
      <p:sp>
        <p:nvSpPr>
          <p:cNvPr id="348" name="Google Shape;348;p35"/>
          <p:cNvSpPr txBox="1">
            <a:spLocks noGrp="1"/>
          </p:cNvSpPr>
          <p:nvPr>
            <p:ph type="subTitle" idx="2"/>
          </p:nvPr>
        </p:nvSpPr>
        <p:spPr>
          <a:xfrm>
            <a:off x="6455300" y="1823174"/>
            <a:ext cx="2377500" cy="714600"/>
          </a:xfrm>
          <a:prstGeom prst="rect">
            <a:avLst/>
          </a:prstGeom>
        </p:spPr>
        <p:txBody>
          <a:bodyPr spcFirstLastPara="1" wrap="square" lIns="91425" tIns="91425" rIns="91425" bIns="91425" anchor="ctr" anchorCtr="0">
            <a:noAutofit/>
          </a:bodyPr>
          <a:lstStyle/>
          <a:p>
            <a:pPr marL="457200" lvl="0" indent="-342900" algn="l" rtl="0">
              <a:lnSpc>
                <a:spcPct val="100000"/>
              </a:lnSpc>
              <a:spcBef>
                <a:spcPts val="0"/>
              </a:spcBef>
              <a:spcAft>
                <a:spcPts val="0"/>
              </a:spcAft>
              <a:buSzPts val="1800"/>
              <a:buChar char="●"/>
            </a:pPr>
            <a:r>
              <a:rPr lang="en" sz="1800"/>
              <a:t>Awareness </a:t>
            </a:r>
            <a:endParaRPr sz="1800"/>
          </a:p>
          <a:p>
            <a:pPr marL="457200" lvl="0" indent="-342900" algn="l" rtl="0">
              <a:lnSpc>
                <a:spcPct val="100000"/>
              </a:lnSpc>
              <a:spcBef>
                <a:spcPts val="0"/>
              </a:spcBef>
              <a:spcAft>
                <a:spcPts val="0"/>
              </a:spcAft>
              <a:buSzPts val="1800"/>
              <a:buChar char="●"/>
            </a:pPr>
            <a:r>
              <a:rPr lang="en" sz="1800"/>
              <a:t>Use </a:t>
            </a:r>
            <a:endParaRPr sz="1800"/>
          </a:p>
        </p:txBody>
      </p:sp>
      <p:sp>
        <p:nvSpPr>
          <p:cNvPr id="349" name="Google Shape;349;p35"/>
          <p:cNvSpPr txBox="1">
            <a:spLocks noGrp="1"/>
          </p:cNvSpPr>
          <p:nvPr>
            <p:ph type="title"/>
          </p:nvPr>
        </p:nvSpPr>
        <p:spPr>
          <a:xfrm>
            <a:off x="482525" y="1116074"/>
            <a:ext cx="1925400" cy="50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a:t>Types of materials </a:t>
            </a:r>
            <a:endParaRPr sz="2400"/>
          </a:p>
        </p:txBody>
      </p:sp>
      <p:sp>
        <p:nvSpPr>
          <p:cNvPr id="350" name="Google Shape;350;p35"/>
          <p:cNvSpPr txBox="1">
            <a:spLocks noGrp="1"/>
          </p:cNvSpPr>
          <p:nvPr>
            <p:ph type="title" idx="4"/>
          </p:nvPr>
        </p:nvSpPr>
        <p:spPr>
          <a:xfrm>
            <a:off x="6599750" y="1457477"/>
            <a:ext cx="18000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a:t>OER</a:t>
            </a:r>
            <a:endParaRPr sz="2400"/>
          </a:p>
        </p:txBody>
      </p:sp>
      <p:grpSp>
        <p:nvGrpSpPr>
          <p:cNvPr id="351" name="Google Shape;351;p35"/>
          <p:cNvGrpSpPr/>
          <p:nvPr/>
        </p:nvGrpSpPr>
        <p:grpSpPr>
          <a:xfrm>
            <a:off x="7611093" y="544085"/>
            <a:ext cx="788664" cy="639477"/>
            <a:chOff x="3952456" y="1524280"/>
            <a:chExt cx="370195" cy="300154"/>
          </a:xfrm>
        </p:grpSpPr>
        <p:sp>
          <p:nvSpPr>
            <p:cNvPr id="352" name="Google Shape;352;p35"/>
            <p:cNvSpPr/>
            <p:nvPr/>
          </p:nvSpPr>
          <p:spPr>
            <a:xfrm>
              <a:off x="3952456" y="1550482"/>
              <a:ext cx="370195" cy="248064"/>
            </a:xfrm>
            <a:custGeom>
              <a:avLst/>
              <a:gdLst/>
              <a:ahLst/>
              <a:cxnLst/>
              <a:rect l="l" t="t" r="r" b="b"/>
              <a:pathLst>
                <a:path w="24725" h="16568" extrusionOk="0">
                  <a:moveTo>
                    <a:pt x="484" y="1"/>
                  </a:moveTo>
                  <a:cubicBezTo>
                    <a:pt x="211" y="1"/>
                    <a:pt x="0" y="232"/>
                    <a:pt x="0" y="505"/>
                  </a:cubicBezTo>
                  <a:lnTo>
                    <a:pt x="0" y="16063"/>
                  </a:lnTo>
                  <a:cubicBezTo>
                    <a:pt x="0" y="16337"/>
                    <a:pt x="211" y="16568"/>
                    <a:pt x="484" y="16568"/>
                  </a:cubicBezTo>
                  <a:lnTo>
                    <a:pt x="24241" y="16568"/>
                  </a:lnTo>
                  <a:cubicBezTo>
                    <a:pt x="24515" y="16568"/>
                    <a:pt x="24725" y="16337"/>
                    <a:pt x="24725" y="16063"/>
                  </a:cubicBezTo>
                  <a:lnTo>
                    <a:pt x="24725" y="15138"/>
                  </a:lnTo>
                  <a:lnTo>
                    <a:pt x="24725" y="505"/>
                  </a:lnTo>
                  <a:cubicBezTo>
                    <a:pt x="24725" y="232"/>
                    <a:pt x="24515" y="1"/>
                    <a:pt x="242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5"/>
            <p:cNvSpPr/>
            <p:nvPr/>
          </p:nvSpPr>
          <p:spPr>
            <a:xfrm>
              <a:off x="3977955" y="1550482"/>
              <a:ext cx="344697" cy="226669"/>
            </a:xfrm>
            <a:custGeom>
              <a:avLst/>
              <a:gdLst/>
              <a:ahLst/>
              <a:cxnLst/>
              <a:rect l="l" t="t" r="r" b="b"/>
              <a:pathLst>
                <a:path w="23022" h="15139" extrusionOk="0">
                  <a:moveTo>
                    <a:pt x="21" y="1"/>
                  </a:moveTo>
                  <a:lnTo>
                    <a:pt x="21" y="14634"/>
                  </a:lnTo>
                  <a:cubicBezTo>
                    <a:pt x="0" y="14907"/>
                    <a:pt x="232" y="15138"/>
                    <a:pt x="505" y="15138"/>
                  </a:cubicBezTo>
                  <a:lnTo>
                    <a:pt x="23022" y="15138"/>
                  </a:lnTo>
                  <a:lnTo>
                    <a:pt x="23022" y="505"/>
                  </a:lnTo>
                  <a:cubicBezTo>
                    <a:pt x="23022" y="232"/>
                    <a:pt x="22812" y="1"/>
                    <a:pt x="2253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5"/>
            <p:cNvSpPr/>
            <p:nvPr/>
          </p:nvSpPr>
          <p:spPr>
            <a:xfrm>
              <a:off x="3990232" y="1524280"/>
              <a:ext cx="294644" cy="251613"/>
            </a:xfrm>
            <a:custGeom>
              <a:avLst/>
              <a:gdLst/>
              <a:ahLst/>
              <a:cxnLst/>
              <a:rect l="l" t="t" r="r" b="b"/>
              <a:pathLst>
                <a:path w="19679" h="16805" extrusionOk="0">
                  <a:moveTo>
                    <a:pt x="4933" y="0"/>
                  </a:moveTo>
                  <a:cubicBezTo>
                    <a:pt x="3281" y="0"/>
                    <a:pt x="1628" y="347"/>
                    <a:pt x="84" y="1036"/>
                  </a:cubicBezTo>
                  <a:cubicBezTo>
                    <a:pt x="42" y="1057"/>
                    <a:pt x="0" y="1099"/>
                    <a:pt x="0" y="1141"/>
                  </a:cubicBezTo>
                  <a:lnTo>
                    <a:pt x="0" y="16615"/>
                  </a:lnTo>
                  <a:cubicBezTo>
                    <a:pt x="0" y="16688"/>
                    <a:pt x="79" y="16745"/>
                    <a:pt x="142" y="16745"/>
                  </a:cubicBezTo>
                  <a:cubicBezTo>
                    <a:pt x="151" y="16745"/>
                    <a:pt x="160" y="16744"/>
                    <a:pt x="168" y="16741"/>
                  </a:cubicBezTo>
                  <a:cubicBezTo>
                    <a:pt x="1684" y="16071"/>
                    <a:pt x="3301" y="15739"/>
                    <a:pt x="4918" y="15739"/>
                  </a:cubicBezTo>
                  <a:cubicBezTo>
                    <a:pt x="6597" y="15739"/>
                    <a:pt x="8276" y="16097"/>
                    <a:pt x="9840" y="16804"/>
                  </a:cubicBezTo>
                  <a:cubicBezTo>
                    <a:pt x="11404" y="16097"/>
                    <a:pt x="13082" y="15739"/>
                    <a:pt x="14762" y="15739"/>
                  </a:cubicBezTo>
                  <a:cubicBezTo>
                    <a:pt x="16378" y="15739"/>
                    <a:pt x="17995" y="16071"/>
                    <a:pt x="19511" y="16741"/>
                  </a:cubicBezTo>
                  <a:cubicBezTo>
                    <a:pt x="19519" y="16744"/>
                    <a:pt x="19528" y="16745"/>
                    <a:pt x="19537" y="16745"/>
                  </a:cubicBezTo>
                  <a:cubicBezTo>
                    <a:pt x="19600" y="16745"/>
                    <a:pt x="19679" y="16688"/>
                    <a:pt x="19679" y="16615"/>
                  </a:cubicBezTo>
                  <a:lnTo>
                    <a:pt x="19679" y="1141"/>
                  </a:lnTo>
                  <a:cubicBezTo>
                    <a:pt x="19679" y="1099"/>
                    <a:pt x="19637" y="1057"/>
                    <a:pt x="19595" y="1036"/>
                  </a:cubicBezTo>
                  <a:cubicBezTo>
                    <a:pt x="18051" y="347"/>
                    <a:pt x="16398" y="0"/>
                    <a:pt x="14747" y="0"/>
                  </a:cubicBezTo>
                  <a:cubicBezTo>
                    <a:pt x="13071" y="0"/>
                    <a:pt x="11396" y="358"/>
                    <a:pt x="9840" y="1078"/>
                  </a:cubicBezTo>
                  <a:cubicBezTo>
                    <a:pt x="8283" y="358"/>
                    <a:pt x="6609" y="0"/>
                    <a:pt x="49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5"/>
            <p:cNvSpPr/>
            <p:nvPr/>
          </p:nvSpPr>
          <p:spPr>
            <a:xfrm>
              <a:off x="4003138" y="1524430"/>
              <a:ext cx="281738" cy="230367"/>
            </a:xfrm>
            <a:custGeom>
              <a:avLst/>
              <a:gdLst/>
              <a:ahLst/>
              <a:cxnLst/>
              <a:rect l="l" t="t" r="r" b="b"/>
              <a:pathLst>
                <a:path w="18817" h="15386" extrusionOk="0">
                  <a:moveTo>
                    <a:pt x="13885" y="1"/>
                  </a:moveTo>
                  <a:cubicBezTo>
                    <a:pt x="12209" y="1"/>
                    <a:pt x="10534" y="358"/>
                    <a:pt x="8978" y="1068"/>
                  </a:cubicBezTo>
                  <a:cubicBezTo>
                    <a:pt x="7423" y="360"/>
                    <a:pt x="5747" y="5"/>
                    <a:pt x="4069" y="5"/>
                  </a:cubicBezTo>
                  <a:cubicBezTo>
                    <a:pt x="2706" y="5"/>
                    <a:pt x="1343" y="239"/>
                    <a:pt x="42" y="711"/>
                  </a:cubicBezTo>
                  <a:lnTo>
                    <a:pt x="0" y="711"/>
                  </a:lnTo>
                  <a:lnTo>
                    <a:pt x="0" y="15196"/>
                  </a:lnTo>
                  <a:cubicBezTo>
                    <a:pt x="0" y="15262"/>
                    <a:pt x="51" y="15315"/>
                    <a:pt x="114" y="15315"/>
                  </a:cubicBezTo>
                  <a:cubicBezTo>
                    <a:pt x="132" y="15315"/>
                    <a:pt x="150" y="15311"/>
                    <a:pt x="168" y="15301"/>
                  </a:cubicBezTo>
                  <a:cubicBezTo>
                    <a:pt x="1858" y="14556"/>
                    <a:pt x="3381" y="14304"/>
                    <a:pt x="4666" y="14304"/>
                  </a:cubicBezTo>
                  <a:cubicBezTo>
                    <a:pt x="7332" y="14304"/>
                    <a:pt x="8978" y="15386"/>
                    <a:pt x="8978" y="15386"/>
                  </a:cubicBezTo>
                  <a:cubicBezTo>
                    <a:pt x="10765" y="14671"/>
                    <a:pt x="12657" y="14313"/>
                    <a:pt x="14570" y="14313"/>
                  </a:cubicBezTo>
                  <a:cubicBezTo>
                    <a:pt x="14626" y="14313"/>
                    <a:pt x="14682" y="14312"/>
                    <a:pt x="14738" y="14312"/>
                  </a:cubicBezTo>
                  <a:cubicBezTo>
                    <a:pt x="16131" y="14312"/>
                    <a:pt x="17503" y="14563"/>
                    <a:pt x="18817" y="15028"/>
                  </a:cubicBezTo>
                  <a:lnTo>
                    <a:pt x="18817" y="1131"/>
                  </a:lnTo>
                  <a:cubicBezTo>
                    <a:pt x="18817" y="1089"/>
                    <a:pt x="18775" y="1047"/>
                    <a:pt x="18733" y="1047"/>
                  </a:cubicBezTo>
                  <a:cubicBezTo>
                    <a:pt x="17189" y="348"/>
                    <a:pt x="15536" y="1"/>
                    <a:pt x="138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5"/>
            <p:cNvSpPr/>
            <p:nvPr/>
          </p:nvSpPr>
          <p:spPr>
            <a:xfrm>
              <a:off x="4137547" y="1524280"/>
              <a:ext cx="147329" cy="230517"/>
            </a:xfrm>
            <a:custGeom>
              <a:avLst/>
              <a:gdLst/>
              <a:ahLst/>
              <a:cxnLst/>
              <a:rect l="l" t="t" r="r" b="b"/>
              <a:pathLst>
                <a:path w="9840" h="15396" extrusionOk="0">
                  <a:moveTo>
                    <a:pt x="4908" y="0"/>
                  </a:moveTo>
                  <a:cubicBezTo>
                    <a:pt x="3232" y="0"/>
                    <a:pt x="1557" y="358"/>
                    <a:pt x="1" y="1078"/>
                  </a:cubicBezTo>
                  <a:lnTo>
                    <a:pt x="1" y="15396"/>
                  </a:lnTo>
                  <a:cubicBezTo>
                    <a:pt x="1788" y="14681"/>
                    <a:pt x="3680" y="14323"/>
                    <a:pt x="5593" y="14323"/>
                  </a:cubicBezTo>
                  <a:cubicBezTo>
                    <a:pt x="5649" y="14323"/>
                    <a:pt x="5705" y="14322"/>
                    <a:pt x="5761" y="14322"/>
                  </a:cubicBezTo>
                  <a:cubicBezTo>
                    <a:pt x="7154" y="14322"/>
                    <a:pt x="8526" y="14573"/>
                    <a:pt x="9840" y="15038"/>
                  </a:cubicBezTo>
                  <a:lnTo>
                    <a:pt x="9840" y="1141"/>
                  </a:lnTo>
                  <a:cubicBezTo>
                    <a:pt x="9840" y="1099"/>
                    <a:pt x="9798" y="1057"/>
                    <a:pt x="9756" y="1036"/>
                  </a:cubicBezTo>
                  <a:cubicBezTo>
                    <a:pt x="8212" y="347"/>
                    <a:pt x="6559" y="0"/>
                    <a:pt x="49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5"/>
            <p:cNvSpPr/>
            <p:nvPr/>
          </p:nvSpPr>
          <p:spPr>
            <a:xfrm>
              <a:off x="4137547" y="1766430"/>
              <a:ext cx="25828" cy="58003"/>
            </a:xfrm>
            <a:custGeom>
              <a:avLst/>
              <a:gdLst/>
              <a:ahLst/>
              <a:cxnLst/>
              <a:rect l="l" t="t" r="r" b="b"/>
              <a:pathLst>
                <a:path w="1725" h="3874" extrusionOk="0">
                  <a:moveTo>
                    <a:pt x="1725" y="0"/>
                  </a:moveTo>
                  <a:cubicBezTo>
                    <a:pt x="1136" y="148"/>
                    <a:pt x="547" y="379"/>
                    <a:pt x="1" y="631"/>
                  </a:cubicBezTo>
                  <a:lnTo>
                    <a:pt x="1" y="3743"/>
                  </a:lnTo>
                  <a:cubicBezTo>
                    <a:pt x="1" y="3819"/>
                    <a:pt x="67" y="3873"/>
                    <a:pt x="127" y="3873"/>
                  </a:cubicBezTo>
                  <a:cubicBezTo>
                    <a:pt x="150" y="3873"/>
                    <a:pt x="172" y="3865"/>
                    <a:pt x="190" y="3848"/>
                  </a:cubicBezTo>
                  <a:lnTo>
                    <a:pt x="799" y="3364"/>
                  </a:lnTo>
                  <a:cubicBezTo>
                    <a:pt x="821" y="3343"/>
                    <a:pt x="847" y="3333"/>
                    <a:pt x="876" y="3333"/>
                  </a:cubicBezTo>
                  <a:cubicBezTo>
                    <a:pt x="905" y="3333"/>
                    <a:pt x="936" y="3343"/>
                    <a:pt x="968" y="3364"/>
                  </a:cubicBezTo>
                  <a:lnTo>
                    <a:pt x="1514" y="3827"/>
                  </a:lnTo>
                  <a:cubicBezTo>
                    <a:pt x="1541" y="3847"/>
                    <a:pt x="1573" y="3857"/>
                    <a:pt x="1603" y="3857"/>
                  </a:cubicBezTo>
                  <a:cubicBezTo>
                    <a:pt x="1666" y="3857"/>
                    <a:pt x="1725" y="3814"/>
                    <a:pt x="1725" y="3743"/>
                  </a:cubicBezTo>
                  <a:lnTo>
                    <a:pt x="172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8" name="Google Shape;358;p35"/>
          <p:cNvSpPr txBox="1"/>
          <p:nvPr/>
        </p:nvSpPr>
        <p:spPr>
          <a:xfrm>
            <a:off x="6744200" y="2630375"/>
            <a:ext cx="2088600" cy="18471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Demographics</a:t>
            </a: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Rank</a:t>
            </a: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Tenure Status</a:t>
            </a: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Years teaching</a:t>
            </a: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School/Dept.</a:t>
            </a:r>
            <a:endParaRPr sz="1800">
              <a:solidFill>
                <a:schemeClr val="dk2"/>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36"/>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Why Ask</a:t>
            </a:r>
            <a:endParaRPr/>
          </a:p>
        </p:txBody>
      </p:sp>
      <p:sp>
        <p:nvSpPr>
          <p:cNvPr id="364" name="Google Shape;364;p36"/>
          <p:cNvSpPr txBox="1">
            <a:spLocks noGrp="1"/>
          </p:cNvSpPr>
          <p:nvPr>
            <p:ph type="body" idx="1"/>
          </p:nvPr>
        </p:nvSpPr>
        <p:spPr>
          <a:xfrm>
            <a:off x="714000" y="1064375"/>
            <a:ext cx="7716000" cy="38715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a:t>Environmental scan but not really </a:t>
            </a:r>
            <a:endParaRPr sz="2400"/>
          </a:p>
          <a:p>
            <a:pPr marL="457200" lvl="0" indent="-381000" algn="l" rtl="0">
              <a:spcBef>
                <a:spcPts val="0"/>
              </a:spcBef>
              <a:spcAft>
                <a:spcPts val="0"/>
              </a:spcAft>
              <a:buSzPts val="2400"/>
              <a:buChar char="●"/>
            </a:pPr>
            <a:r>
              <a:rPr lang="en" sz="2400"/>
              <a:t>Had anecdotal evidence from faculty </a:t>
            </a:r>
            <a:endParaRPr sz="2400"/>
          </a:p>
          <a:p>
            <a:pPr marL="914400" lvl="1" indent="-381000" algn="l" rtl="0">
              <a:spcBef>
                <a:spcPts val="0"/>
              </a:spcBef>
              <a:spcAft>
                <a:spcPts val="0"/>
              </a:spcAft>
              <a:buSzPts val="2400"/>
              <a:buChar char="○"/>
            </a:pPr>
            <a:r>
              <a:rPr lang="en" sz="1800"/>
              <a:t>About selection barriers - can faculty choose their own books?</a:t>
            </a:r>
            <a:endParaRPr sz="1800"/>
          </a:p>
          <a:p>
            <a:pPr marL="914400" lvl="1" indent="-342900" algn="l" rtl="0">
              <a:spcBef>
                <a:spcPts val="0"/>
              </a:spcBef>
              <a:spcAft>
                <a:spcPts val="0"/>
              </a:spcAft>
              <a:buSzPts val="1800"/>
              <a:buChar char="○"/>
            </a:pPr>
            <a:r>
              <a:rPr lang="en" sz="1800"/>
              <a:t>About price tolerances - no-one has asked this question</a:t>
            </a:r>
            <a:endParaRPr sz="1800"/>
          </a:p>
          <a:p>
            <a:pPr marL="914400" lvl="1" indent="-342900" algn="l" rtl="0">
              <a:spcBef>
                <a:spcPts val="0"/>
              </a:spcBef>
              <a:spcAft>
                <a:spcPts val="0"/>
              </a:spcAft>
              <a:buSzPts val="1800"/>
              <a:buChar char="○"/>
            </a:pPr>
            <a:r>
              <a:rPr lang="en" sz="1800"/>
              <a:t>About OER knowledge and use - lost of people have asked this</a:t>
            </a:r>
            <a:endParaRPr sz="1800"/>
          </a:p>
          <a:p>
            <a:pPr marL="457200" lvl="0" indent="-381000" algn="l" rtl="0">
              <a:spcBef>
                <a:spcPts val="0"/>
              </a:spcBef>
              <a:spcAft>
                <a:spcPts val="0"/>
              </a:spcAft>
              <a:buSzPts val="2400"/>
              <a:buChar char="●"/>
            </a:pPr>
            <a:r>
              <a:rPr lang="en" sz="2400"/>
              <a:t>Need alignment between goals, faculty perceptions, practices, students</a:t>
            </a:r>
            <a:endParaRPr sz="2400"/>
          </a:p>
          <a:p>
            <a:pPr marL="457200" lvl="0" indent="-381000" algn="l" rtl="0">
              <a:spcBef>
                <a:spcPts val="0"/>
              </a:spcBef>
              <a:spcAft>
                <a:spcPts val="0"/>
              </a:spcAft>
              <a:buSzPts val="2400"/>
              <a:buChar char="●"/>
            </a:pPr>
            <a:r>
              <a:rPr lang="en" sz="2400"/>
              <a:t>Inform ACMI work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7"/>
          <p:cNvSpPr txBox="1">
            <a:spLocks noGrp="1"/>
          </p:cNvSpPr>
          <p:nvPr>
            <p:ph type="subTitle" idx="1"/>
          </p:nvPr>
        </p:nvSpPr>
        <p:spPr>
          <a:xfrm>
            <a:off x="409450" y="1695925"/>
            <a:ext cx="4458900" cy="3146100"/>
          </a:xfrm>
          <a:prstGeom prst="rect">
            <a:avLst/>
          </a:prstGeom>
        </p:spPr>
        <p:txBody>
          <a:bodyPr spcFirstLastPara="1" wrap="square" lIns="91425" tIns="91425" rIns="91425" bIns="91425" anchor="ctr" anchorCtr="0">
            <a:noAutofit/>
          </a:bodyPr>
          <a:lstStyle/>
          <a:p>
            <a:pPr marL="457200" lvl="0" indent="-368300" algn="l" rtl="0">
              <a:spcBef>
                <a:spcPts val="0"/>
              </a:spcBef>
              <a:spcAft>
                <a:spcPts val="0"/>
              </a:spcAft>
              <a:buSzPts val="2200"/>
              <a:buChar char="●"/>
            </a:pPr>
            <a:r>
              <a:rPr lang="en" sz="1800"/>
              <a:t>(42.9% tenured, 17.5% tenure-track faculty)</a:t>
            </a:r>
            <a:endParaRPr sz="1800"/>
          </a:p>
          <a:p>
            <a:pPr marL="457200" lvl="0" indent="-368300" algn="l" rtl="0">
              <a:spcBef>
                <a:spcPts val="0"/>
              </a:spcBef>
              <a:spcAft>
                <a:spcPts val="0"/>
              </a:spcAft>
              <a:buSzPts val="2200"/>
              <a:buChar char="●"/>
            </a:pPr>
            <a:r>
              <a:rPr lang="en" sz="1800"/>
              <a:t>Remaining 39.7% in the many different non-tenure-track instructor roles. </a:t>
            </a:r>
            <a:endParaRPr sz="1800"/>
          </a:p>
          <a:p>
            <a:pPr marL="914400" lvl="1" indent="-368300" algn="l" rtl="0">
              <a:spcBef>
                <a:spcPts val="0"/>
              </a:spcBef>
              <a:spcAft>
                <a:spcPts val="0"/>
              </a:spcAft>
              <a:buSzPts val="2200"/>
              <a:buChar char="○"/>
            </a:pPr>
            <a:r>
              <a:rPr lang="en" sz="1800"/>
              <a:t>Only 6.4% of the non-tenure-track group are instructors with some form of job security; the remaining have no job security.</a:t>
            </a:r>
            <a:endParaRPr sz="1800"/>
          </a:p>
        </p:txBody>
      </p:sp>
      <p:sp>
        <p:nvSpPr>
          <p:cNvPr id="370" name="Google Shape;370;p37"/>
          <p:cNvSpPr txBox="1">
            <a:spLocks noGrp="1"/>
          </p:cNvSpPr>
          <p:nvPr>
            <p:ph type="subTitle" idx="2"/>
          </p:nvPr>
        </p:nvSpPr>
        <p:spPr>
          <a:xfrm>
            <a:off x="5021175" y="2040175"/>
            <a:ext cx="4017300" cy="2457600"/>
          </a:xfrm>
          <a:prstGeom prst="rect">
            <a:avLst/>
          </a:prstGeom>
        </p:spPr>
        <p:txBody>
          <a:bodyPr spcFirstLastPara="1" wrap="square" lIns="91425" tIns="91425" rIns="91425" bIns="91425" anchor="ctr" anchorCtr="0">
            <a:noAutofit/>
          </a:bodyPr>
          <a:lstStyle/>
          <a:p>
            <a:pPr marL="457200" lvl="0" indent="-368300" algn="l" rtl="0">
              <a:lnSpc>
                <a:spcPct val="100000"/>
              </a:lnSpc>
              <a:spcBef>
                <a:spcPts val="0"/>
              </a:spcBef>
              <a:spcAft>
                <a:spcPts val="0"/>
              </a:spcAft>
              <a:buSzPts val="2200"/>
              <a:buChar char="●"/>
            </a:pPr>
            <a:r>
              <a:rPr lang="en" sz="1800"/>
              <a:t>172 individual responses (approximately 16.3% response rate) </a:t>
            </a:r>
            <a:endParaRPr sz="1800"/>
          </a:p>
          <a:p>
            <a:pPr marL="457200" lvl="0" indent="-368300" algn="l" rtl="0">
              <a:lnSpc>
                <a:spcPct val="100000"/>
              </a:lnSpc>
              <a:spcBef>
                <a:spcPts val="0"/>
              </a:spcBef>
              <a:spcAft>
                <a:spcPts val="0"/>
              </a:spcAft>
              <a:buSzPts val="2200"/>
              <a:buChar char="●"/>
            </a:pPr>
            <a:r>
              <a:rPr lang="en" sz="1800"/>
              <a:t> full completion rate of 128 (12.1%)</a:t>
            </a:r>
            <a:endParaRPr sz="1800"/>
          </a:p>
          <a:p>
            <a:pPr marL="457200" lvl="0" indent="-368300" algn="l" rtl="0">
              <a:lnSpc>
                <a:spcPct val="100000"/>
              </a:lnSpc>
              <a:spcBef>
                <a:spcPts val="0"/>
              </a:spcBef>
              <a:spcAft>
                <a:spcPts val="0"/>
              </a:spcAft>
              <a:buSzPts val="2200"/>
              <a:buChar char="●"/>
            </a:pPr>
            <a:r>
              <a:rPr lang="en" sz="1800"/>
              <a:t>Majority from College (57%)</a:t>
            </a:r>
            <a:endParaRPr sz="1800"/>
          </a:p>
          <a:p>
            <a:pPr marL="457200" lvl="0" indent="-368300" algn="l" rtl="0">
              <a:lnSpc>
                <a:spcPct val="100000"/>
              </a:lnSpc>
              <a:spcBef>
                <a:spcPts val="0"/>
              </a:spcBef>
              <a:spcAft>
                <a:spcPts val="0"/>
              </a:spcAft>
              <a:buSzPts val="2200"/>
              <a:buChar char="●"/>
            </a:pPr>
            <a:r>
              <a:rPr lang="en" sz="1800"/>
              <a:t>Next largest group HS (10.16/%)</a:t>
            </a:r>
            <a:endParaRPr sz="1800"/>
          </a:p>
          <a:p>
            <a:pPr marL="457200" lvl="0" indent="-368300" algn="l" rtl="0">
              <a:lnSpc>
                <a:spcPct val="100000"/>
              </a:lnSpc>
              <a:spcBef>
                <a:spcPts val="0"/>
              </a:spcBef>
              <a:spcAft>
                <a:spcPts val="0"/>
              </a:spcAft>
              <a:buSzPts val="2200"/>
              <a:buChar char="●"/>
            </a:pPr>
            <a:r>
              <a:rPr lang="en" sz="1800"/>
              <a:t>47 was the maximum number of years, and 15.5 years was the mean</a:t>
            </a:r>
            <a:endParaRPr sz="1800"/>
          </a:p>
        </p:txBody>
      </p:sp>
      <p:sp>
        <p:nvSpPr>
          <p:cNvPr id="371" name="Google Shape;371;p37"/>
          <p:cNvSpPr txBox="1">
            <a:spLocks noGrp="1"/>
          </p:cNvSpPr>
          <p:nvPr>
            <p:ph type="title"/>
          </p:nvPr>
        </p:nvSpPr>
        <p:spPr>
          <a:xfrm>
            <a:off x="1738906" y="1163422"/>
            <a:ext cx="18000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Ranks</a:t>
            </a:r>
            <a:endParaRPr/>
          </a:p>
        </p:txBody>
      </p:sp>
      <p:sp>
        <p:nvSpPr>
          <p:cNvPr id="372" name="Google Shape;372;p37"/>
          <p:cNvSpPr txBox="1">
            <a:spLocks noGrp="1"/>
          </p:cNvSpPr>
          <p:nvPr>
            <p:ph type="title" idx="3"/>
          </p:nvPr>
        </p:nvSpPr>
        <p:spPr>
          <a:xfrm>
            <a:off x="6169575" y="980728"/>
            <a:ext cx="1800000" cy="73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Response rate</a:t>
            </a:r>
            <a:endParaRPr/>
          </a:p>
        </p:txBody>
      </p:sp>
      <p:sp>
        <p:nvSpPr>
          <p:cNvPr id="373" name="Google Shape;373;p37"/>
          <p:cNvSpPr txBox="1">
            <a:spLocks noGrp="1"/>
          </p:cNvSpPr>
          <p:nvPr>
            <p:ph type="title" idx="4"/>
          </p:nvPr>
        </p:nvSpPr>
        <p:spPr>
          <a:xfrm>
            <a:off x="663225" y="4653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400"/>
              <a:t>Basic Demographics</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38"/>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Types of materials used</a:t>
            </a:r>
            <a:endParaRPr/>
          </a:p>
        </p:txBody>
      </p:sp>
      <p:sp>
        <p:nvSpPr>
          <p:cNvPr id="379" name="Google Shape;379;p38"/>
          <p:cNvSpPr txBox="1"/>
          <p:nvPr/>
        </p:nvSpPr>
        <p:spPr>
          <a:xfrm>
            <a:off x="714125" y="1154200"/>
            <a:ext cx="3864600" cy="26475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Hard copy textbooks (16.4%)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highlight>
                  <a:srgbClr val="E4EAE6"/>
                </a:highlight>
                <a:latin typeface="Roboto"/>
                <a:ea typeface="Roboto"/>
                <a:cs typeface="Roboto"/>
                <a:sym typeface="Roboto"/>
              </a:rPr>
              <a:t>Created by me (16.25%)</a:t>
            </a:r>
            <a:endParaRPr sz="2000">
              <a:solidFill>
                <a:schemeClr val="dk2"/>
              </a:solidFill>
              <a:highlight>
                <a:srgbClr val="E4EAE6"/>
              </a:highlight>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highlight>
                  <a:srgbClr val="E4EAE6"/>
                </a:highlight>
                <a:latin typeface="Roboto"/>
                <a:ea typeface="Roboto"/>
                <a:cs typeface="Roboto"/>
                <a:sym typeface="Roboto"/>
              </a:rPr>
              <a:t>Free online (15.1%)</a:t>
            </a:r>
            <a:endParaRPr sz="2000">
              <a:solidFill>
                <a:schemeClr val="dk2"/>
              </a:solidFill>
              <a:highlight>
                <a:srgbClr val="E4EAE6"/>
              </a:highlight>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highlight>
                  <a:srgbClr val="E4EAE6"/>
                </a:highlight>
                <a:latin typeface="Roboto"/>
                <a:ea typeface="Roboto"/>
                <a:cs typeface="Roboto"/>
                <a:sym typeface="Roboto"/>
              </a:rPr>
              <a:t>Library materials (12.85%)</a:t>
            </a:r>
            <a:endParaRPr sz="2000">
              <a:solidFill>
                <a:schemeClr val="dk2"/>
              </a:solidFill>
              <a:highlight>
                <a:srgbClr val="E4EAE6"/>
              </a:highlight>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e-books (11.4%)</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Online Platforms (10.04%)</a:t>
            </a:r>
            <a:endParaRPr sz="2000">
              <a:solidFill>
                <a:schemeClr val="dk2"/>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en" sz="2000">
                <a:solidFill>
                  <a:schemeClr val="dk2"/>
                </a:solidFill>
                <a:latin typeface="Roboto"/>
                <a:ea typeface="Roboto"/>
                <a:cs typeface="Roboto"/>
                <a:sym typeface="Roboto"/>
              </a:rPr>
              <a:t>+5 other categories</a:t>
            </a:r>
            <a:endParaRPr sz="2000">
              <a:solidFill>
                <a:schemeClr val="dk2"/>
              </a:solidFill>
              <a:latin typeface="Roboto"/>
              <a:ea typeface="Roboto"/>
              <a:cs typeface="Roboto"/>
              <a:sym typeface="Roboto"/>
            </a:endParaRPr>
          </a:p>
        </p:txBody>
      </p:sp>
      <p:sp>
        <p:nvSpPr>
          <p:cNvPr id="380" name="Google Shape;380;p38"/>
          <p:cNvSpPr txBox="1"/>
          <p:nvPr/>
        </p:nvSpPr>
        <p:spPr>
          <a:xfrm>
            <a:off x="4930200" y="1154200"/>
            <a:ext cx="38646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chemeClr val="dk2"/>
                </a:solidFill>
                <a:latin typeface="Roboto"/>
                <a:ea typeface="Roboto"/>
                <a:cs typeface="Roboto"/>
                <a:sym typeface="Roboto"/>
              </a:rPr>
              <a:t>Hard copy textbooks</a:t>
            </a:r>
            <a:endParaRPr sz="2000">
              <a:solidFill>
                <a:schemeClr val="dk2"/>
              </a:solidFill>
              <a:latin typeface="Roboto"/>
              <a:ea typeface="Roboto"/>
              <a:cs typeface="Roboto"/>
              <a:sym typeface="Roboto"/>
            </a:endParaRPr>
          </a:p>
          <a:p>
            <a:pPr marL="0" lvl="0" indent="0" algn="l" rtl="0">
              <a:spcBef>
                <a:spcPts val="0"/>
              </a:spcBef>
              <a:spcAft>
                <a:spcPts val="0"/>
              </a:spcAft>
              <a:buNone/>
            </a:pP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One full professor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79.5% of associate professors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1"/>
              </a:buClr>
              <a:buSzPts val="2000"/>
              <a:buFont typeface="Roboto"/>
              <a:buChar char="●"/>
            </a:pPr>
            <a:r>
              <a:rPr lang="en" sz="2000">
                <a:solidFill>
                  <a:schemeClr val="dk2"/>
                </a:solidFill>
                <a:latin typeface="Roboto"/>
                <a:ea typeface="Roboto"/>
                <a:cs typeface="Roboto"/>
                <a:sym typeface="Roboto"/>
              </a:rPr>
              <a:t>85.0% of assistant professor</a:t>
            </a:r>
            <a:r>
              <a:rPr lang="en" sz="2000">
                <a:solidFill>
                  <a:schemeClr val="dk1"/>
                </a:solidFill>
                <a:latin typeface="Roboto"/>
                <a:ea typeface="Roboto"/>
                <a:cs typeface="Roboto"/>
                <a:sym typeface="Roboto"/>
              </a:rPr>
              <a:t>s </a:t>
            </a:r>
            <a:endParaRPr sz="2000">
              <a:solidFill>
                <a:schemeClr val="dk1"/>
              </a:solidFill>
              <a:latin typeface="Roboto"/>
              <a:ea typeface="Roboto"/>
              <a:cs typeface="Roboto"/>
              <a:sym typeface="Roboto"/>
            </a:endParaRPr>
          </a:p>
        </p:txBody>
      </p:sp>
      <p:sp>
        <p:nvSpPr>
          <p:cNvPr id="381" name="Google Shape;381;p38"/>
          <p:cNvSpPr txBox="1"/>
          <p:nvPr/>
        </p:nvSpPr>
        <p:spPr>
          <a:xfrm>
            <a:off x="489500" y="3891675"/>
            <a:ext cx="80073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000" i="1">
                <a:solidFill>
                  <a:schemeClr val="dk1"/>
                </a:solidFill>
                <a:latin typeface="Roboto"/>
                <a:ea typeface="Roboto"/>
                <a:cs typeface="Roboto"/>
                <a:sym typeface="Roboto"/>
              </a:rPr>
              <a:t>*Survey didn’t distinguish at this point between commercial and open textbooks; instead, the focus was on format.</a:t>
            </a:r>
            <a:endParaRPr sz="2000" i="1">
              <a:solidFill>
                <a:schemeClr val="dk1"/>
              </a:solidFill>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39"/>
          <p:cNvSpPr txBox="1">
            <a:spLocks noGrp="1"/>
          </p:cNvSpPr>
          <p:nvPr>
            <p:ph type="subTitle" idx="1"/>
          </p:nvPr>
        </p:nvSpPr>
        <p:spPr>
          <a:xfrm>
            <a:off x="1070600" y="1822700"/>
            <a:ext cx="3950400" cy="2836500"/>
          </a:xfrm>
          <a:prstGeom prst="rect">
            <a:avLst/>
          </a:prstGeom>
        </p:spPr>
        <p:txBody>
          <a:bodyPr spcFirstLastPara="1" wrap="square" lIns="91425" tIns="91425" rIns="91425" bIns="91425" anchor="ctr" anchorCtr="0">
            <a:noAutofit/>
          </a:bodyPr>
          <a:lstStyle/>
          <a:p>
            <a:pPr marL="457200" lvl="0" indent="-355600" algn="l" rtl="0">
              <a:lnSpc>
                <a:spcPct val="100000"/>
              </a:lnSpc>
              <a:spcBef>
                <a:spcPts val="0"/>
              </a:spcBef>
              <a:spcAft>
                <a:spcPts val="0"/>
              </a:spcAft>
              <a:buSzPts val="2000"/>
              <a:buChar char="●"/>
            </a:pPr>
            <a:r>
              <a:rPr lang="en" sz="2000"/>
              <a:t>62.3% of respondents make the final decision</a:t>
            </a:r>
            <a:endParaRPr sz="2000"/>
          </a:p>
          <a:p>
            <a:pPr marL="457200" lvl="0" indent="-355600" algn="l" rtl="0">
              <a:lnSpc>
                <a:spcPct val="100000"/>
              </a:lnSpc>
              <a:spcBef>
                <a:spcPts val="0"/>
              </a:spcBef>
              <a:spcAft>
                <a:spcPts val="0"/>
              </a:spcAft>
              <a:buSzPts val="2000"/>
              <a:buChar char="●"/>
            </a:pPr>
            <a:r>
              <a:rPr lang="en" sz="2000"/>
              <a:t>17.5% “I do, for most of my courses”</a:t>
            </a:r>
            <a:endParaRPr sz="2000"/>
          </a:p>
          <a:p>
            <a:pPr marL="457200" lvl="0" indent="-355600" algn="l" rtl="0">
              <a:lnSpc>
                <a:spcPct val="100000"/>
              </a:lnSpc>
              <a:spcBef>
                <a:spcPts val="0"/>
              </a:spcBef>
              <a:spcAft>
                <a:spcPts val="0"/>
              </a:spcAft>
              <a:buSzPts val="2000"/>
              <a:buChar char="●"/>
            </a:pPr>
            <a:r>
              <a:rPr lang="en" sz="2000"/>
              <a:t>remaining 20.1% relied on a committee, the entire department, the department chair, or only full-time faculty or were unsure</a:t>
            </a:r>
            <a:endParaRPr sz="2000"/>
          </a:p>
        </p:txBody>
      </p:sp>
      <p:sp>
        <p:nvSpPr>
          <p:cNvPr id="387" name="Google Shape;387;p39"/>
          <p:cNvSpPr txBox="1">
            <a:spLocks noGrp="1"/>
          </p:cNvSpPr>
          <p:nvPr>
            <p:ph type="subTitle" idx="2"/>
          </p:nvPr>
        </p:nvSpPr>
        <p:spPr>
          <a:xfrm>
            <a:off x="5490275" y="1909450"/>
            <a:ext cx="2939700" cy="2351700"/>
          </a:xfrm>
          <a:prstGeom prst="rect">
            <a:avLst/>
          </a:prstGeom>
        </p:spPr>
        <p:txBody>
          <a:bodyPr spcFirstLastPara="1" wrap="square" lIns="91425" tIns="91425" rIns="91425" bIns="91425" anchor="ctr" anchorCtr="0">
            <a:noAutofit/>
          </a:bodyPr>
          <a:lstStyle/>
          <a:p>
            <a:pPr marL="457200" lvl="0" indent="-355600" algn="l" rtl="0">
              <a:spcBef>
                <a:spcPts val="0"/>
              </a:spcBef>
              <a:spcAft>
                <a:spcPts val="0"/>
              </a:spcAft>
              <a:buSzPts val="2000"/>
              <a:buChar char="●"/>
            </a:pPr>
            <a:r>
              <a:rPr lang="en" sz="2000"/>
              <a:t>64.8% were able to provide input on textbook selections</a:t>
            </a:r>
            <a:endParaRPr sz="2000"/>
          </a:p>
          <a:p>
            <a:pPr marL="457200" lvl="0" indent="-355600" algn="l" rtl="0">
              <a:spcBef>
                <a:spcPts val="0"/>
              </a:spcBef>
              <a:spcAft>
                <a:spcPts val="0"/>
              </a:spcAft>
              <a:buSzPts val="2000"/>
              <a:buChar char="●"/>
            </a:pPr>
            <a:r>
              <a:rPr lang="en" sz="2000"/>
              <a:t>11.5% did not have a role</a:t>
            </a:r>
            <a:endParaRPr sz="2000"/>
          </a:p>
        </p:txBody>
      </p:sp>
      <p:sp>
        <p:nvSpPr>
          <p:cNvPr id="388" name="Google Shape;388;p39"/>
          <p:cNvSpPr txBox="1">
            <a:spLocks noGrp="1"/>
          </p:cNvSpPr>
          <p:nvPr>
            <p:ph type="title"/>
          </p:nvPr>
        </p:nvSpPr>
        <p:spPr>
          <a:xfrm>
            <a:off x="959050" y="1230025"/>
            <a:ext cx="2501400" cy="54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Final decision</a:t>
            </a:r>
            <a:endParaRPr/>
          </a:p>
        </p:txBody>
      </p:sp>
      <p:sp>
        <p:nvSpPr>
          <p:cNvPr id="389" name="Google Shape;389;p39"/>
          <p:cNvSpPr txBox="1">
            <a:spLocks noGrp="1"/>
          </p:cNvSpPr>
          <p:nvPr>
            <p:ph type="title" idx="3"/>
          </p:nvPr>
        </p:nvSpPr>
        <p:spPr>
          <a:xfrm>
            <a:off x="5352578" y="1317625"/>
            <a:ext cx="279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Multi-section courses</a:t>
            </a:r>
            <a:endParaRPr/>
          </a:p>
        </p:txBody>
      </p:sp>
      <p:sp>
        <p:nvSpPr>
          <p:cNvPr id="390" name="Google Shape;390;p39"/>
          <p:cNvSpPr txBox="1">
            <a:spLocks noGrp="1"/>
          </p:cNvSpPr>
          <p:nvPr>
            <p:ph type="title" idx="4"/>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Selection Authority</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0"/>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Selection Authority &amp; Rank</a:t>
            </a:r>
            <a:endParaRPr/>
          </a:p>
        </p:txBody>
      </p:sp>
      <p:sp>
        <p:nvSpPr>
          <p:cNvPr id="396" name="Google Shape;396;p40"/>
          <p:cNvSpPr txBox="1"/>
          <p:nvPr/>
        </p:nvSpPr>
        <p:spPr>
          <a:xfrm>
            <a:off x="614450" y="1312275"/>
            <a:ext cx="8007300" cy="17238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Over 80% of tenured and tenure-track faculty make the final decision for all of their classes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50% of job-secure non–tenure-track</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56.4% of non–job-secure non–tenure-track faculty make final decisions for all their courses.</a:t>
            </a:r>
            <a:endParaRPr sz="2000">
              <a:solidFill>
                <a:schemeClr val="dk2"/>
              </a:solidFill>
              <a:latin typeface="Roboto"/>
              <a:ea typeface="Roboto"/>
              <a:cs typeface="Roboto"/>
              <a:sym typeface="Roboto"/>
            </a:endParaRPr>
          </a:p>
        </p:txBody>
      </p:sp>
      <p:sp>
        <p:nvSpPr>
          <p:cNvPr id="397" name="Google Shape;397;p40"/>
          <p:cNvSpPr txBox="1"/>
          <p:nvPr/>
        </p:nvSpPr>
        <p:spPr>
          <a:xfrm>
            <a:off x="568350" y="3281925"/>
            <a:ext cx="8007300" cy="14160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63.3% of instructors teaching multi-section courses can choose to use different materials, or no textbook at all.</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19.5% were not able to choose different materials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17.2% were unsure</a:t>
            </a:r>
            <a:endParaRPr sz="2000">
              <a:solidFill>
                <a:schemeClr val="dk2"/>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1"/>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More Selection data points</a:t>
            </a:r>
            <a:endParaRPr/>
          </a:p>
        </p:txBody>
      </p:sp>
      <p:sp>
        <p:nvSpPr>
          <p:cNvPr id="403" name="Google Shape;403;p41"/>
          <p:cNvSpPr txBox="1"/>
          <p:nvPr/>
        </p:nvSpPr>
        <p:spPr>
          <a:xfrm>
            <a:off x="714125" y="1173475"/>
            <a:ext cx="7947000" cy="264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chemeClr val="dk2"/>
                </a:solidFill>
                <a:latin typeface="Roboto"/>
                <a:ea typeface="Roboto"/>
                <a:cs typeface="Roboto"/>
                <a:sym typeface="Roboto"/>
              </a:rPr>
              <a:t>The most important factors for selecting required course materials: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high-quality factually accurate content</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cost to student</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comprehensive content </a:t>
            </a:r>
            <a:endParaRPr sz="2000">
              <a:solidFill>
                <a:schemeClr val="dk2"/>
              </a:solidFill>
              <a:latin typeface="Roboto"/>
              <a:ea typeface="Roboto"/>
              <a:cs typeface="Roboto"/>
              <a:sym typeface="Roboto"/>
            </a:endParaRPr>
          </a:p>
          <a:p>
            <a:pPr marL="0" lvl="0" indent="0" algn="l" rtl="0">
              <a:spcBef>
                <a:spcPts val="0"/>
              </a:spcBef>
              <a:spcAft>
                <a:spcPts val="0"/>
              </a:spcAft>
              <a:buNone/>
            </a:pPr>
            <a:endParaRPr sz="2000">
              <a:solidFill>
                <a:schemeClr val="dk2"/>
              </a:solidFill>
              <a:latin typeface="Roboto"/>
              <a:ea typeface="Roboto"/>
              <a:cs typeface="Roboto"/>
              <a:sym typeface="Roboto"/>
            </a:endParaRPr>
          </a:p>
          <a:p>
            <a:pPr marL="0" lvl="0" indent="0" algn="l" rtl="0">
              <a:spcBef>
                <a:spcPts val="0"/>
              </a:spcBef>
              <a:spcAft>
                <a:spcPts val="0"/>
              </a:spcAft>
              <a:buNone/>
            </a:pPr>
            <a:r>
              <a:rPr lang="en" sz="2000">
                <a:solidFill>
                  <a:schemeClr val="dk2"/>
                </a:solidFill>
                <a:latin typeface="Roboto"/>
                <a:ea typeface="Roboto"/>
                <a:cs typeface="Roboto"/>
                <a:sym typeface="Roboto"/>
              </a:rPr>
              <a:t>The least important factors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compatibility with the learning management system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whether the resources are adaptable/editable</a:t>
            </a:r>
            <a:endParaRPr sz="2000">
              <a:solidFill>
                <a:schemeClr val="dk2"/>
              </a:solidFill>
              <a:latin typeface="Roboto"/>
              <a:ea typeface="Roboto"/>
              <a:cs typeface="Roboto"/>
              <a:sym typeface="Roboto"/>
            </a:endParaRPr>
          </a:p>
        </p:txBody>
      </p:sp>
      <p:sp>
        <p:nvSpPr>
          <p:cNvPr id="404" name="Google Shape;404;p41"/>
          <p:cNvSpPr txBox="1"/>
          <p:nvPr/>
        </p:nvSpPr>
        <p:spPr>
          <a:xfrm>
            <a:off x="483125" y="4219800"/>
            <a:ext cx="7947000" cy="8004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Asked about assigning supplemental materials and who sends selections to the bookstore</a:t>
            </a:r>
            <a:endParaRPr sz="2000">
              <a:solidFill>
                <a:schemeClr val="dk2"/>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2"/>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latin typeface="Roboto"/>
                <a:ea typeface="Roboto"/>
                <a:cs typeface="Roboto"/>
                <a:sym typeface="Roboto"/>
              </a:rPr>
              <a:t>Utilization of access methods </a:t>
            </a:r>
            <a:endParaRPr/>
          </a:p>
        </p:txBody>
      </p:sp>
      <p:sp>
        <p:nvSpPr>
          <p:cNvPr id="410" name="Google Shape;410;p42"/>
          <p:cNvSpPr txBox="1"/>
          <p:nvPr/>
        </p:nvSpPr>
        <p:spPr>
          <a:xfrm>
            <a:off x="848400" y="1131475"/>
            <a:ext cx="7716000" cy="2955300"/>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allow the use of older textbook editions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utilize free materials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use library reserves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supply their own readings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ask for the textbook and online codes to be bundled</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negotiate directly with the publisher </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loan out books</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provide online resources they create</a:t>
            </a:r>
            <a:endParaRPr sz="2000">
              <a:solidFill>
                <a:schemeClr val="dk2"/>
              </a:solidFill>
              <a:latin typeface="Roboto"/>
              <a:ea typeface="Roboto"/>
              <a:cs typeface="Roboto"/>
              <a:sym typeface="Roboto"/>
            </a:endParaRPr>
          </a:p>
          <a:p>
            <a:pPr marL="457200" lvl="0" indent="-355600" algn="l" rtl="0">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encourage students to purchase materials online</a:t>
            </a:r>
            <a:endParaRPr sz="2000">
              <a:solidFill>
                <a:schemeClr val="dk2"/>
              </a:solidFill>
              <a:latin typeface="Roboto"/>
              <a:ea typeface="Roboto"/>
              <a:cs typeface="Roboto"/>
              <a:sym typeface="Roboto"/>
            </a:endParaRPr>
          </a:p>
        </p:txBody>
      </p:sp>
      <p:sp>
        <p:nvSpPr>
          <p:cNvPr id="411" name="Google Shape;411;p42"/>
          <p:cNvSpPr txBox="1"/>
          <p:nvPr/>
        </p:nvSpPr>
        <p:spPr>
          <a:xfrm>
            <a:off x="456750" y="4243750"/>
            <a:ext cx="84993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000">
                <a:solidFill>
                  <a:schemeClr val="dk2"/>
                </a:solidFill>
                <a:latin typeface="Roboto"/>
                <a:ea typeface="Roboto"/>
                <a:cs typeface="Roboto"/>
                <a:sym typeface="Roboto"/>
              </a:rPr>
              <a:t>Primary motivation - to reduce costs to students, best option for course</a:t>
            </a:r>
            <a:endParaRPr sz="2000">
              <a:solidFill>
                <a:schemeClr val="dk2"/>
              </a:solidFill>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35"/>
        <p:cNvGrpSpPr/>
        <p:nvPr/>
      </p:nvGrpSpPr>
      <p:grpSpPr>
        <a:xfrm>
          <a:off x="0" y="0"/>
          <a:ext cx="0" cy="0"/>
          <a:chOff x="0" y="0"/>
          <a:chExt cx="0" cy="0"/>
        </a:xfrm>
      </p:grpSpPr>
      <p:sp>
        <p:nvSpPr>
          <p:cNvPr id="236" name="Google Shape;236;p25"/>
          <p:cNvSpPr txBox="1">
            <a:spLocks noGrp="1"/>
          </p:cNvSpPr>
          <p:nvPr>
            <p:ph type="title"/>
          </p:nvPr>
        </p:nvSpPr>
        <p:spPr>
          <a:xfrm>
            <a:off x="551150" y="470550"/>
            <a:ext cx="3066600" cy="7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4800"/>
              <a:t>Hello!</a:t>
            </a:r>
            <a:endParaRPr sz="4800"/>
          </a:p>
        </p:txBody>
      </p:sp>
      <p:sp>
        <p:nvSpPr>
          <p:cNvPr id="237" name="Google Shape;237;p25"/>
          <p:cNvSpPr txBox="1">
            <a:spLocks noGrp="1"/>
          </p:cNvSpPr>
          <p:nvPr>
            <p:ph type="body" idx="1"/>
          </p:nvPr>
        </p:nvSpPr>
        <p:spPr>
          <a:xfrm>
            <a:off x="3617750" y="812250"/>
            <a:ext cx="5260500" cy="30825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en" sz="1800">
                <a:solidFill>
                  <a:srgbClr val="393A3B"/>
                </a:solidFill>
                <a:latin typeface="Frank Ruhl Libre"/>
                <a:ea typeface="Frank Ruhl Libre"/>
                <a:cs typeface="Frank Ruhl Libre"/>
                <a:sym typeface="Frank Ruhl Libre"/>
              </a:rPr>
              <a:t>Julia E. Rodriguez</a:t>
            </a:r>
            <a:endParaRPr sz="1800">
              <a:solidFill>
                <a:srgbClr val="393A3B"/>
              </a:solidFill>
              <a:latin typeface="Frank Ruhl Libre"/>
              <a:ea typeface="Frank Ruhl Libre"/>
              <a:cs typeface="Frank Ruhl Libre"/>
              <a:sym typeface="Frank Ruhl Libre"/>
            </a:endParaRPr>
          </a:p>
          <a:p>
            <a:pPr marL="0" lvl="0" indent="0" algn="ctr" rtl="0">
              <a:lnSpc>
                <a:spcPct val="100000"/>
              </a:lnSpc>
              <a:spcBef>
                <a:spcPts val="1000"/>
              </a:spcBef>
              <a:spcAft>
                <a:spcPts val="0"/>
              </a:spcAft>
              <a:buNone/>
            </a:pPr>
            <a:r>
              <a:rPr lang="en" sz="1800">
                <a:solidFill>
                  <a:srgbClr val="393A3B"/>
                </a:solidFill>
                <a:latin typeface="Frank Ruhl Libre"/>
                <a:ea typeface="Frank Ruhl Libre"/>
                <a:cs typeface="Frank Ruhl Libre"/>
                <a:sym typeface="Frank Ruhl Libre"/>
              </a:rPr>
              <a:t>Health Sciences &amp; Scholarly Communications Librarian </a:t>
            </a:r>
            <a:endParaRPr sz="1800">
              <a:solidFill>
                <a:srgbClr val="393A3B"/>
              </a:solidFill>
              <a:latin typeface="Frank Ruhl Libre"/>
              <a:ea typeface="Frank Ruhl Libre"/>
              <a:cs typeface="Frank Ruhl Libre"/>
              <a:sym typeface="Frank Ruhl Libre"/>
            </a:endParaRPr>
          </a:p>
          <a:p>
            <a:pPr marL="0" lvl="0" indent="0" algn="ctr" rtl="0">
              <a:lnSpc>
                <a:spcPct val="100000"/>
              </a:lnSpc>
              <a:spcBef>
                <a:spcPts val="0"/>
              </a:spcBef>
              <a:spcAft>
                <a:spcPts val="0"/>
              </a:spcAft>
              <a:buClr>
                <a:schemeClr val="dk1"/>
              </a:buClr>
              <a:buSzPts val="1100"/>
              <a:buFont typeface="Arial"/>
              <a:buNone/>
            </a:pPr>
            <a:r>
              <a:rPr lang="en" sz="1800">
                <a:solidFill>
                  <a:srgbClr val="393A3B"/>
                </a:solidFill>
                <a:latin typeface="Frank Ruhl Libre"/>
                <a:ea typeface="Frank Ruhl Libre"/>
                <a:cs typeface="Frank Ruhl Libre"/>
                <a:sym typeface="Frank Ruhl Libre"/>
              </a:rPr>
              <a:t>Oakland University Libraries</a:t>
            </a:r>
            <a:endParaRPr sz="1800">
              <a:solidFill>
                <a:srgbClr val="393A3B"/>
              </a:solidFill>
              <a:latin typeface="Frank Ruhl Libre"/>
              <a:ea typeface="Frank Ruhl Libre"/>
              <a:cs typeface="Frank Ruhl Libre"/>
              <a:sym typeface="Frank Ruhl Libre"/>
            </a:endParaRPr>
          </a:p>
          <a:p>
            <a:pPr marL="0" lvl="0" indent="0" algn="ctr" rtl="0">
              <a:lnSpc>
                <a:spcPct val="100000"/>
              </a:lnSpc>
              <a:spcBef>
                <a:spcPts val="0"/>
              </a:spcBef>
              <a:spcAft>
                <a:spcPts val="0"/>
              </a:spcAft>
              <a:buNone/>
            </a:pPr>
            <a:endParaRPr sz="1800">
              <a:solidFill>
                <a:srgbClr val="393A3B"/>
              </a:solidFill>
              <a:latin typeface="Frank Ruhl Libre"/>
              <a:ea typeface="Frank Ruhl Libre"/>
              <a:cs typeface="Frank Ruhl Libre"/>
              <a:sym typeface="Frank Ruhl Libre"/>
            </a:endParaRPr>
          </a:p>
          <a:p>
            <a:pPr marL="1371600" lvl="0" indent="0" algn="l" rtl="0">
              <a:lnSpc>
                <a:spcPct val="90000"/>
              </a:lnSpc>
              <a:spcBef>
                <a:spcPts val="0"/>
              </a:spcBef>
              <a:spcAft>
                <a:spcPts val="0"/>
              </a:spcAft>
              <a:buNone/>
            </a:pPr>
            <a:endParaRPr/>
          </a:p>
          <a:p>
            <a:pPr marL="457200" lvl="0" indent="-311150" algn="l" rtl="0">
              <a:lnSpc>
                <a:spcPct val="115000"/>
              </a:lnSpc>
              <a:spcBef>
                <a:spcPts val="0"/>
              </a:spcBef>
              <a:spcAft>
                <a:spcPts val="0"/>
              </a:spcAft>
              <a:buClr>
                <a:schemeClr val="dk1"/>
              </a:buClr>
              <a:buSzPts val="1300"/>
              <a:buFont typeface="Frank Ruhl Libre"/>
              <a:buChar char="●"/>
            </a:pPr>
            <a:r>
              <a:rPr lang="en" sz="1400">
                <a:solidFill>
                  <a:schemeClr val="dk1"/>
                </a:solidFill>
                <a:latin typeface="Frank Ruhl Libre"/>
                <a:ea typeface="Frank Ruhl Libre"/>
                <a:cs typeface="Frank Ruhl Libre"/>
                <a:sym typeface="Frank Ruhl Libre"/>
              </a:rPr>
              <a:t>Affordable Course Materials Initiative Team Lead </a:t>
            </a:r>
            <a:r>
              <a:rPr lang="en" sz="1800">
                <a:solidFill>
                  <a:schemeClr val="dk1"/>
                </a:solidFill>
                <a:latin typeface="Frank Ruhl Libre"/>
                <a:ea typeface="Frank Ruhl Libre"/>
                <a:cs typeface="Frank Ruhl Libre"/>
                <a:sym typeface="Frank Ruhl Libre"/>
              </a:rPr>
              <a:t> </a:t>
            </a:r>
            <a:endParaRPr sz="1400">
              <a:solidFill>
                <a:schemeClr val="dk1"/>
              </a:solidFill>
              <a:latin typeface="Frank Ruhl Libre"/>
              <a:ea typeface="Frank Ruhl Libre"/>
              <a:cs typeface="Frank Ruhl Libre"/>
              <a:sym typeface="Frank Ruhl Libre"/>
            </a:endParaRPr>
          </a:p>
          <a:p>
            <a:pPr marL="457200" lvl="0" indent="-317500" algn="l" rtl="0">
              <a:lnSpc>
                <a:spcPct val="115000"/>
              </a:lnSpc>
              <a:spcBef>
                <a:spcPts val="0"/>
              </a:spcBef>
              <a:spcAft>
                <a:spcPts val="0"/>
              </a:spcAft>
              <a:buClr>
                <a:schemeClr val="dk1"/>
              </a:buClr>
              <a:buSzPts val="1400"/>
              <a:buFont typeface="Frank Ruhl Libre"/>
              <a:buChar char="●"/>
            </a:pPr>
            <a:r>
              <a:rPr lang="en" sz="1400">
                <a:solidFill>
                  <a:schemeClr val="dk1"/>
                </a:solidFill>
                <a:latin typeface="Frank Ruhl Libre"/>
                <a:ea typeface="Frank Ruhl Libre"/>
                <a:cs typeface="Frank Ruhl Libre"/>
                <a:sym typeface="Frank Ruhl Libre"/>
              </a:rPr>
              <a:t>SPARC OER Leadership Fellow 2018-2019</a:t>
            </a:r>
            <a:endParaRPr sz="1400">
              <a:solidFill>
                <a:schemeClr val="dk1"/>
              </a:solidFill>
              <a:latin typeface="Frank Ruhl Libre"/>
              <a:ea typeface="Frank Ruhl Libre"/>
              <a:cs typeface="Frank Ruhl Libre"/>
              <a:sym typeface="Frank Ruhl Libre"/>
            </a:endParaRPr>
          </a:p>
          <a:p>
            <a:pPr marL="457200" lvl="0" indent="-317500" algn="l" rtl="0">
              <a:lnSpc>
                <a:spcPct val="115000"/>
              </a:lnSpc>
              <a:spcBef>
                <a:spcPts val="0"/>
              </a:spcBef>
              <a:spcAft>
                <a:spcPts val="0"/>
              </a:spcAft>
              <a:buClr>
                <a:schemeClr val="dk1"/>
              </a:buClr>
              <a:buSzPts val="1400"/>
              <a:buFont typeface="Frank Ruhl Libre"/>
              <a:buChar char="●"/>
            </a:pPr>
            <a:r>
              <a:rPr lang="en" sz="1400">
                <a:solidFill>
                  <a:schemeClr val="dk1"/>
                </a:solidFill>
                <a:latin typeface="Frank Ruhl Libre"/>
                <a:ea typeface="Frank Ruhl Libre"/>
                <a:cs typeface="Frank Ruhl Libre"/>
                <a:sym typeface="Frank Ruhl Libre"/>
              </a:rPr>
              <a:t>MI-OER Network - Exec. Team member</a:t>
            </a:r>
            <a:endParaRPr sz="1400">
              <a:solidFill>
                <a:schemeClr val="dk1"/>
              </a:solidFill>
              <a:latin typeface="Frank Ruhl Libre"/>
              <a:ea typeface="Frank Ruhl Libre"/>
              <a:cs typeface="Frank Ruhl Libre"/>
              <a:sym typeface="Frank Ruhl Libre"/>
            </a:endParaRPr>
          </a:p>
          <a:p>
            <a:pPr marL="457200" lvl="0" indent="-317500" algn="l" rtl="0">
              <a:lnSpc>
                <a:spcPct val="115000"/>
              </a:lnSpc>
              <a:spcBef>
                <a:spcPts val="0"/>
              </a:spcBef>
              <a:spcAft>
                <a:spcPts val="0"/>
              </a:spcAft>
              <a:buClr>
                <a:schemeClr val="dk1"/>
              </a:buClr>
              <a:buSzPts val="1400"/>
              <a:buFont typeface="Frank Ruhl Libre"/>
              <a:buChar char="●"/>
            </a:pPr>
            <a:r>
              <a:rPr lang="en" sz="1400">
                <a:solidFill>
                  <a:schemeClr val="dk1"/>
                </a:solidFill>
                <a:latin typeface="Frank Ruhl Libre"/>
                <a:ea typeface="Frank Ruhl Libre"/>
                <a:cs typeface="Frank Ruhl Libre"/>
                <a:sym typeface="Frank Ruhl Libre"/>
              </a:rPr>
              <a:t>MHEC - OER Action Team Mi- rep </a:t>
            </a:r>
            <a:endParaRPr sz="1400">
              <a:solidFill>
                <a:schemeClr val="dk1"/>
              </a:solidFill>
              <a:latin typeface="Frank Ruhl Libre"/>
              <a:ea typeface="Frank Ruhl Libre"/>
              <a:cs typeface="Frank Ruhl Libre"/>
              <a:sym typeface="Frank Ruhl Libre"/>
            </a:endParaRPr>
          </a:p>
          <a:p>
            <a:pPr marL="0" lvl="0" indent="0" algn="l" rtl="0">
              <a:lnSpc>
                <a:spcPct val="90000"/>
              </a:lnSpc>
              <a:spcBef>
                <a:spcPts val="0"/>
              </a:spcBef>
              <a:spcAft>
                <a:spcPts val="0"/>
              </a:spcAft>
              <a:buClr>
                <a:schemeClr val="dk1"/>
              </a:buClr>
              <a:buSzPts val="1100"/>
              <a:buFont typeface="Arial"/>
              <a:buNone/>
            </a:pPr>
            <a:endParaRPr sz="1100"/>
          </a:p>
          <a:p>
            <a:pPr marL="0" lvl="0" indent="0" algn="l" rtl="0">
              <a:spcBef>
                <a:spcPts val="0"/>
              </a:spcBef>
              <a:spcAft>
                <a:spcPts val="1600"/>
              </a:spcAft>
              <a:buNone/>
            </a:pPr>
            <a:endParaRPr sz="1100">
              <a:solidFill>
                <a:schemeClr val="dk2"/>
              </a:solidFill>
            </a:endParaRPr>
          </a:p>
        </p:txBody>
      </p:sp>
      <p:pic>
        <p:nvPicPr>
          <p:cNvPr id="238" name="Google Shape;238;p25"/>
          <p:cNvPicPr preferRelativeResize="0"/>
          <p:nvPr/>
        </p:nvPicPr>
        <p:blipFill>
          <a:blip r:embed="rId3">
            <a:alphaModFix/>
          </a:blip>
          <a:stretch>
            <a:fillRect/>
          </a:stretch>
        </p:blipFill>
        <p:spPr>
          <a:xfrm>
            <a:off x="1376744" y="1226250"/>
            <a:ext cx="1990500" cy="2032500"/>
          </a:xfrm>
          <a:prstGeom prst="ellipse">
            <a:avLst/>
          </a:prstGeom>
          <a:noFill/>
          <a:ln>
            <a:noFill/>
          </a:ln>
        </p:spPr>
      </p:pic>
      <p:sp>
        <p:nvSpPr>
          <p:cNvPr id="239" name="Google Shape;239;p25"/>
          <p:cNvSpPr txBox="1"/>
          <p:nvPr/>
        </p:nvSpPr>
        <p:spPr>
          <a:xfrm>
            <a:off x="827000" y="3894750"/>
            <a:ext cx="72621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ighlight>
                  <a:schemeClr val="accent1"/>
                </a:highlight>
                <a:latin typeface="Cambria"/>
                <a:ea typeface="Cambria"/>
                <a:cs typeface="Cambria"/>
                <a:sym typeface="Cambria"/>
                <a:hlinkClick r:id="rId4"/>
              </a:rPr>
              <a:t>Rodriguez, J. E. (2022). How Much Do Faculty Think Students Should Pay for Course Materials? A Survey of Instructors' Use of Current Course Materials and OER Use.</a:t>
            </a:r>
            <a:r>
              <a:rPr lang="en">
                <a:solidFill>
                  <a:srgbClr val="333333"/>
                </a:solidFill>
                <a:highlight>
                  <a:schemeClr val="accent1"/>
                </a:highlight>
                <a:latin typeface="Cambria"/>
                <a:ea typeface="Cambria"/>
                <a:cs typeface="Cambria"/>
                <a:sym typeface="Cambria"/>
              </a:rPr>
              <a:t> </a:t>
            </a:r>
            <a:r>
              <a:rPr lang="en" i="1">
                <a:solidFill>
                  <a:srgbClr val="333333"/>
                </a:solidFill>
                <a:highlight>
                  <a:schemeClr val="accent1"/>
                </a:highlight>
                <a:latin typeface="Cambria"/>
                <a:ea typeface="Cambria"/>
                <a:cs typeface="Cambria"/>
                <a:sym typeface="Cambria"/>
              </a:rPr>
              <a:t>Journal of Librarianship and Scholarly Communication</a:t>
            </a:r>
            <a:r>
              <a:rPr lang="en">
                <a:solidFill>
                  <a:srgbClr val="333333"/>
                </a:solidFill>
                <a:highlight>
                  <a:schemeClr val="accent1"/>
                </a:highlight>
                <a:latin typeface="Cambria"/>
                <a:ea typeface="Cambria"/>
                <a:cs typeface="Cambria"/>
                <a:sym typeface="Cambria"/>
              </a:rPr>
              <a:t>, </a:t>
            </a:r>
            <a:r>
              <a:rPr lang="en" i="1">
                <a:solidFill>
                  <a:srgbClr val="333333"/>
                </a:solidFill>
                <a:highlight>
                  <a:schemeClr val="accent1"/>
                </a:highlight>
                <a:latin typeface="Cambria"/>
                <a:ea typeface="Cambria"/>
                <a:cs typeface="Cambria"/>
                <a:sym typeface="Cambria"/>
              </a:rPr>
              <a:t>10</a:t>
            </a:r>
            <a:r>
              <a:rPr lang="en">
                <a:solidFill>
                  <a:srgbClr val="333333"/>
                </a:solidFill>
                <a:highlight>
                  <a:schemeClr val="accent1"/>
                </a:highlight>
                <a:latin typeface="Cambria"/>
                <a:ea typeface="Cambria"/>
                <a:cs typeface="Cambria"/>
                <a:sym typeface="Cambria"/>
              </a:rPr>
              <a:t>(1).  </a:t>
            </a:r>
            <a:endParaRPr>
              <a:solidFill>
                <a:schemeClr val="dk1"/>
              </a:solidFill>
              <a:highlight>
                <a:schemeClr val="accent1"/>
              </a:highlight>
              <a:latin typeface="Cambria"/>
              <a:ea typeface="Cambria"/>
              <a:cs typeface="Cambria"/>
              <a:sym typeface="Cambri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43"/>
          <p:cNvSpPr txBox="1">
            <a:spLocks noGrp="1"/>
          </p:cNvSpPr>
          <p:nvPr>
            <p:ph type="title"/>
          </p:nvPr>
        </p:nvSpPr>
        <p:spPr>
          <a:xfrm>
            <a:off x="789200" y="321575"/>
            <a:ext cx="7716000" cy="790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 of an item used to require purchase</a:t>
            </a:r>
            <a:endParaRPr/>
          </a:p>
        </p:txBody>
      </p:sp>
      <p:sp>
        <p:nvSpPr>
          <p:cNvPr id="417" name="Google Shape;417;p43"/>
          <p:cNvSpPr txBox="1"/>
          <p:nvPr/>
        </p:nvSpPr>
        <p:spPr>
          <a:xfrm>
            <a:off x="602800" y="1581000"/>
            <a:ext cx="8295000" cy="20319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2"/>
              </a:buClr>
              <a:buSzPts val="2400"/>
              <a:buFont typeface="Roboto"/>
              <a:buChar char="●"/>
            </a:pPr>
            <a:r>
              <a:rPr lang="en" sz="2400">
                <a:solidFill>
                  <a:schemeClr val="dk2"/>
                </a:solidFill>
                <a:latin typeface="Roboto"/>
                <a:ea typeface="Roboto"/>
                <a:cs typeface="Roboto"/>
                <a:sym typeface="Roboto"/>
              </a:rPr>
              <a:t>Use approximately 68.4% of a textbook in one semester</a:t>
            </a:r>
            <a:endParaRPr sz="2400">
              <a:solidFill>
                <a:schemeClr val="dk2"/>
              </a:solidFill>
              <a:latin typeface="Roboto"/>
              <a:ea typeface="Roboto"/>
              <a:cs typeface="Roboto"/>
              <a:sym typeface="Roboto"/>
            </a:endParaRPr>
          </a:p>
          <a:p>
            <a:pPr marL="914400" lvl="1" indent="-381000" algn="l" rtl="0">
              <a:spcBef>
                <a:spcPts val="0"/>
              </a:spcBef>
              <a:spcAft>
                <a:spcPts val="0"/>
              </a:spcAft>
              <a:buClr>
                <a:schemeClr val="dk2"/>
              </a:buClr>
              <a:buSzPts val="2400"/>
              <a:buFont typeface="Roboto"/>
              <a:buChar char="○"/>
            </a:pPr>
            <a:r>
              <a:rPr lang="en" sz="2400">
                <a:solidFill>
                  <a:schemeClr val="dk2"/>
                </a:solidFill>
                <a:latin typeface="Roboto"/>
                <a:ea typeface="Roboto"/>
                <a:cs typeface="Roboto"/>
                <a:sym typeface="Roboto"/>
              </a:rPr>
              <a:t>standard deviation 20.79%</a:t>
            </a:r>
            <a:endParaRPr sz="2400">
              <a:solidFill>
                <a:schemeClr val="dk2"/>
              </a:solidFill>
              <a:latin typeface="Roboto"/>
              <a:ea typeface="Roboto"/>
              <a:cs typeface="Roboto"/>
              <a:sym typeface="Roboto"/>
            </a:endParaRPr>
          </a:p>
          <a:p>
            <a:pPr marL="457200" lvl="0" indent="-381000" algn="l" rtl="0">
              <a:spcBef>
                <a:spcPts val="0"/>
              </a:spcBef>
              <a:spcAft>
                <a:spcPts val="0"/>
              </a:spcAft>
              <a:buClr>
                <a:schemeClr val="dk2"/>
              </a:buClr>
              <a:buSzPts val="2400"/>
              <a:buFont typeface="Roboto"/>
              <a:buChar char="●"/>
            </a:pPr>
            <a:r>
              <a:rPr lang="en" sz="2400">
                <a:solidFill>
                  <a:schemeClr val="dk2"/>
                </a:solidFill>
                <a:latin typeface="Roboto"/>
                <a:ea typeface="Roboto"/>
                <a:cs typeface="Roboto"/>
                <a:sym typeface="Roboto"/>
              </a:rPr>
              <a:t>Most popular choice 61-81%</a:t>
            </a:r>
            <a:endParaRPr sz="2400">
              <a:solidFill>
                <a:schemeClr val="dk2"/>
              </a:solidFill>
              <a:latin typeface="Roboto"/>
              <a:ea typeface="Roboto"/>
              <a:cs typeface="Roboto"/>
              <a:sym typeface="Roboto"/>
            </a:endParaRPr>
          </a:p>
          <a:p>
            <a:pPr marL="457200" lvl="0" indent="-381000" algn="l" rtl="0">
              <a:spcBef>
                <a:spcPts val="0"/>
              </a:spcBef>
              <a:spcAft>
                <a:spcPts val="0"/>
              </a:spcAft>
              <a:buClr>
                <a:schemeClr val="dk2"/>
              </a:buClr>
              <a:buSzPts val="2400"/>
              <a:buFont typeface="Roboto"/>
              <a:buChar char="●"/>
            </a:pPr>
            <a:r>
              <a:rPr lang="en" sz="2400">
                <a:solidFill>
                  <a:schemeClr val="dk2"/>
                </a:solidFill>
                <a:latin typeface="Roboto"/>
                <a:ea typeface="Roboto"/>
                <a:cs typeface="Roboto"/>
                <a:sym typeface="Roboto"/>
              </a:rPr>
              <a:t>2nd most popular choice 81% or higher</a:t>
            </a:r>
            <a:endParaRPr sz="2400">
              <a:solidFill>
                <a:schemeClr val="dk2"/>
              </a:solidFill>
              <a:latin typeface="Roboto"/>
              <a:ea typeface="Roboto"/>
              <a:cs typeface="Roboto"/>
              <a:sym typeface="Roboto"/>
            </a:endParaRPr>
          </a:p>
          <a:p>
            <a:pPr marL="457200" lvl="0" indent="-381000" algn="l" rtl="0">
              <a:spcBef>
                <a:spcPts val="0"/>
              </a:spcBef>
              <a:spcAft>
                <a:spcPts val="0"/>
              </a:spcAft>
              <a:buClr>
                <a:schemeClr val="dk2"/>
              </a:buClr>
              <a:buSzPts val="2400"/>
              <a:buFont typeface="Roboto"/>
              <a:buChar char="●"/>
            </a:pPr>
            <a:r>
              <a:rPr lang="en" sz="2400">
                <a:solidFill>
                  <a:schemeClr val="dk2"/>
                </a:solidFill>
                <a:latin typeface="Roboto"/>
                <a:ea typeface="Roboto"/>
                <a:cs typeface="Roboto"/>
                <a:sym typeface="Roboto"/>
              </a:rPr>
              <a:t>34.3 % chose a range less than 60%</a:t>
            </a:r>
            <a:endParaRPr sz="2400">
              <a:solidFill>
                <a:schemeClr val="dk2"/>
              </a:solidFill>
              <a:latin typeface="Roboto"/>
              <a:ea typeface="Roboto"/>
              <a:cs typeface="Roboto"/>
              <a:sym typeface="Roboto"/>
            </a:endParaRPr>
          </a:p>
        </p:txBody>
      </p:sp>
      <p:sp>
        <p:nvSpPr>
          <p:cNvPr id="418" name="Google Shape;418;p43"/>
          <p:cNvSpPr txBox="1"/>
          <p:nvPr/>
        </p:nvSpPr>
        <p:spPr>
          <a:xfrm>
            <a:off x="611400" y="3906875"/>
            <a:ext cx="79212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000">
                <a:solidFill>
                  <a:schemeClr val="dk2"/>
                </a:solidFill>
                <a:latin typeface="Roboto"/>
                <a:ea typeface="Roboto"/>
                <a:cs typeface="Roboto"/>
                <a:sym typeface="Roboto"/>
              </a:rPr>
              <a:t>No policy or even standard of practice for marking a textbook required or recommended.</a:t>
            </a:r>
            <a:endParaRPr sz="2000">
              <a:solidFill>
                <a:schemeClr val="dk2"/>
              </a:solidFill>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4"/>
          <p:cNvSpPr txBox="1">
            <a:spLocks noGrp="1"/>
          </p:cNvSpPr>
          <p:nvPr>
            <p:ph type="subTitle" idx="1"/>
          </p:nvPr>
        </p:nvSpPr>
        <p:spPr>
          <a:xfrm>
            <a:off x="586700" y="1180150"/>
            <a:ext cx="8229600" cy="3287700"/>
          </a:xfrm>
          <a:prstGeom prst="rect">
            <a:avLst/>
          </a:prstGeom>
        </p:spPr>
        <p:txBody>
          <a:bodyPr spcFirstLastPara="1" wrap="square" lIns="91425" tIns="91425" rIns="91425" bIns="91425" anchor="ctr" anchorCtr="0">
            <a:noAutofit/>
          </a:bodyPr>
          <a:lstStyle/>
          <a:p>
            <a:pPr marL="457200" lvl="0" indent="-381000" algn="l" rtl="0">
              <a:spcBef>
                <a:spcPts val="0"/>
              </a:spcBef>
              <a:spcAft>
                <a:spcPts val="0"/>
              </a:spcAft>
              <a:buSzPts val="2400"/>
              <a:buChar char="●"/>
            </a:pPr>
            <a:r>
              <a:rPr lang="en" sz="2400"/>
              <a:t>78.4% responded “yes”</a:t>
            </a:r>
            <a:endParaRPr sz="2400"/>
          </a:p>
          <a:p>
            <a:pPr marL="457200" lvl="0" indent="-381000" algn="l" rtl="0">
              <a:spcBef>
                <a:spcPts val="0"/>
              </a:spcBef>
              <a:spcAft>
                <a:spcPts val="0"/>
              </a:spcAft>
              <a:buSzPts val="2400"/>
              <a:buChar char="●"/>
            </a:pPr>
            <a:r>
              <a:rPr lang="en" sz="2400"/>
              <a:t>21.6% responded “no.” </a:t>
            </a:r>
            <a:endParaRPr sz="2400"/>
          </a:p>
          <a:p>
            <a:pPr marL="914400" lvl="1" indent="-381000" algn="l" rtl="0">
              <a:spcBef>
                <a:spcPts val="0"/>
              </a:spcBef>
              <a:spcAft>
                <a:spcPts val="0"/>
              </a:spcAft>
              <a:buSzPts val="2400"/>
              <a:buChar char="○"/>
            </a:pPr>
            <a:r>
              <a:rPr lang="en" sz="2400"/>
              <a:t>Professors( 22.2%) and associate professors (25.9%) had the highest percentages unaware of their course materials costs</a:t>
            </a:r>
            <a:endParaRPr sz="2400"/>
          </a:p>
          <a:p>
            <a:pPr marL="914400" lvl="1" indent="-381000" algn="l" rtl="0">
              <a:spcBef>
                <a:spcPts val="0"/>
              </a:spcBef>
              <a:spcAft>
                <a:spcPts val="0"/>
              </a:spcAft>
              <a:buSzPts val="2400"/>
              <a:buChar char="○"/>
            </a:pPr>
            <a:r>
              <a:rPr lang="en" sz="2400"/>
              <a:t>37% of faculty who were unaware have been teaching for 15–26 years.</a:t>
            </a:r>
            <a:endParaRPr sz="2400"/>
          </a:p>
        </p:txBody>
      </p:sp>
      <p:sp>
        <p:nvSpPr>
          <p:cNvPr id="424" name="Google Shape;424;p44"/>
          <p:cNvSpPr txBox="1">
            <a:spLocks noGrp="1"/>
          </p:cNvSpPr>
          <p:nvPr>
            <p:ph type="title" idx="4"/>
          </p:nvPr>
        </p:nvSpPr>
        <p:spPr>
          <a:xfrm>
            <a:off x="644600" y="4356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Knowledge of cost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45"/>
          <p:cNvSpPr txBox="1">
            <a:spLocks noGrp="1"/>
          </p:cNvSpPr>
          <p:nvPr>
            <p:ph type="subTitle" idx="1"/>
          </p:nvPr>
        </p:nvSpPr>
        <p:spPr>
          <a:xfrm>
            <a:off x="934925" y="2336075"/>
            <a:ext cx="4143900" cy="2348400"/>
          </a:xfrm>
          <a:prstGeom prst="rect">
            <a:avLst/>
          </a:prstGeom>
        </p:spPr>
        <p:txBody>
          <a:bodyPr spcFirstLastPara="1" wrap="square" lIns="91425" tIns="91425" rIns="91425" bIns="91425" anchor="ctr" anchorCtr="0">
            <a:noAutofit/>
          </a:bodyPr>
          <a:lstStyle/>
          <a:p>
            <a:pPr marL="457200" lvl="0" indent="-381000" algn="l" rtl="0">
              <a:spcBef>
                <a:spcPts val="0"/>
              </a:spcBef>
              <a:spcAft>
                <a:spcPts val="0"/>
              </a:spcAft>
              <a:buSzPts val="2400"/>
              <a:buChar char="●"/>
            </a:pPr>
            <a:r>
              <a:rPr lang="en" sz="2000"/>
              <a:t>74.2% was the mean (standard deviation 23.55%).</a:t>
            </a:r>
            <a:endParaRPr sz="2000"/>
          </a:p>
          <a:p>
            <a:pPr marL="457200" lvl="0" indent="-381000" algn="l" rtl="0">
              <a:spcBef>
                <a:spcPts val="0"/>
              </a:spcBef>
              <a:spcAft>
                <a:spcPts val="0"/>
              </a:spcAft>
              <a:buSzPts val="2400"/>
              <a:buChar char="●"/>
            </a:pPr>
            <a:r>
              <a:rPr lang="en" sz="2000"/>
              <a:t>Only 44.6% of those respondents were extremely confident or very confident in their estimate.</a:t>
            </a:r>
            <a:endParaRPr sz="2000"/>
          </a:p>
        </p:txBody>
      </p:sp>
      <p:sp>
        <p:nvSpPr>
          <p:cNvPr id="430" name="Google Shape;430;p45"/>
          <p:cNvSpPr txBox="1">
            <a:spLocks noGrp="1"/>
          </p:cNvSpPr>
          <p:nvPr>
            <p:ph type="subTitle" idx="2"/>
          </p:nvPr>
        </p:nvSpPr>
        <p:spPr>
          <a:xfrm>
            <a:off x="5317025" y="2269025"/>
            <a:ext cx="3563700" cy="2348400"/>
          </a:xfrm>
          <a:prstGeom prst="rect">
            <a:avLst/>
          </a:prstGeom>
        </p:spPr>
        <p:txBody>
          <a:bodyPr spcFirstLastPara="1" wrap="square" lIns="91425" tIns="91425" rIns="91425" bIns="91425" anchor="ctr" anchorCtr="0">
            <a:noAutofit/>
          </a:bodyPr>
          <a:lstStyle/>
          <a:p>
            <a:pPr marL="457200" lvl="0" indent="-355600" algn="l" rtl="0">
              <a:spcBef>
                <a:spcPts val="0"/>
              </a:spcBef>
              <a:spcAft>
                <a:spcPts val="0"/>
              </a:spcAft>
              <a:buSzPts val="2000"/>
              <a:buChar char="●"/>
            </a:pPr>
            <a:r>
              <a:rPr lang="en" sz="2000"/>
              <a:t>Overwhelmingly reported “rarely” (39.1%) </a:t>
            </a:r>
            <a:endParaRPr sz="2000"/>
          </a:p>
          <a:p>
            <a:pPr marL="457200" lvl="0" indent="-355600" algn="l" rtl="0">
              <a:spcBef>
                <a:spcPts val="0"/>
              </a:spcBef>
              <a:spcAft>
                <a:spcPts val="0"/>
              </a:spcAft>
              <a:buSzPts val="2000"/>
              <a:buChar char="●"/>
            </a:pPr>
            <a:r>
              <a:rPr lang="en" sz="2000"/>
              <a:t>“never” (19.5%) heard from students regarding not being able to purchase a textbook</a:t>
            </a:r>
            <a:endParaRPr sz="2000"/>
          </a:p>
        </p:txBody>
      </p:sp>
      <p:sp>
        <p:nvSpPr>
          <p:cNvPr id="431" name="Google Shape;431;p45"/>
          <p:cNvSpPr txBox="1">
            <a:spLocks noGrp="1"/>
          </p:cNvSpPr>
          <p:nvPr>
            <p:ph type="title"/>
          </p:nvPr>
        </p:nvSpPr>
        <p:spPr>
          <a:xfrm>
            <a:off x="983825" y="1012750"/>
            <a:ext cx="3266100" cy="1223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 of students purchase all materials</a:t>
            </a:r>
            <a:endParaRPr/>
          </a:p>
        </p:txBody>
      </p:sp>
      <p:sp>
        <p:nvSpPr>
          <p:cNvPr id="432" name="Google Shape;432;p45"/>
          <p:cNvSpPr txBox="1">
            <a:spLocks noGrp="1"/>
          </p:cNvSpPr>
          <p:nvPr>
            <p:ph type="title" idx="3"/>
          </p:nvPr>
        </p:nvSpPr>
        <p:spPr>
          <a:xfrm>
            <a:off x="5604300" y="1180025"/>
            <a:ext cx="2699100" cy="1089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Hear from student about cost</a:t>
            </a:r>
            <a:endParaRPr/>
          </a:p>
        </p:txBody>
      </p:sp>
      <p:sp>
        <p:nvSpPr>
          <p:cNvPr id="433" name="Google Shape;433;p45"/>
          <p:cNvSpPr txBox="1">
            <a:spLocks noGrp="1"/>
          </p:cNvSpPr>
          <p:nvPr>
            <p:ph type="title" idx="4"/>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Student purchasing of materials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46"/>
          <p:cNvSpPr txBox="1">
            <a:spLocks noGrp="1"/>
          </p:cNvSpPr>
          <p:nvPr>
            <p:ph type="title"/>
          </p:nvPr>
        </p:nvSpPr>
        <p:spPr>
          <a:xfrm>
            <a:off x="714125" y="283575"/>
            <a:ext cx="7716000" cy="62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Acceptable Tolerance </a:t>
            </a:r>
            <a:endParaRPr/>
          </a:p>
        </p:txBody>
      </p:sp>
      <p:pic>
        <p:nvPicPr>
          <p:cNvPr id="439" name="Google Shape;439;p46"/>
          <p:cNvPicPr preferRelativeResize="0"/>
          <p:nvPr/>
        </p:nvPicPr>
        <p:blipFill>
          <a:blip r:embed="rId3">
            <a:alphaModFix/>
          </a:blip>
          <a:stretch>
            <a:fillRect/>
          </a:stretch>
        </p:blipFill>
        <p:spPr>
          <a:xfrm>
            <a:off x="1359774" y="1031650"/>
            <a:ext cx="6424471" cy="3849550"/>
          </a:xfrm>
          <a:prstGeom prst="rect">
            <a:avLst/>
          </a:prstGeom>
          <a:noFill/>
          <a:ln w="9525" cap="flat" cmpd="sng">
            <a:solidFill>
              <a:srgbClr val="B7B7B7"/>
            </a:solidFill>
            <a:prstDash val="solid"/>
            <a:round/>
            <a:headEnd type="none" w="sm" len="sm"/>
            <a:tailEnd type="none" w="sm" len="sm"/>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47"/>
          <p:cNvSpPr txBox="1">
            <a:spLocks noGrp="1"/>
          </p:cNvSpPr>
          <p:nvPr>
            <p:ph type="subTitle" idx="2"/>
          </p:nvPr>
        </p:nvSpPr>
        <p:spPr>
          <a:xfrm>
            <a:off x="515900" y="1111800"/>
            <a:ext cx="8091900" cy="3509100"/>
          </a:xfrm>
          <a:prstGeom prst="rect">
            <a:avLst/>
          </a:prstGeom>
        </p:spPr>
        <p:txBody>
          <a:bodyPr spcFirstLastPara="1" wrap="square" lIns="91425" tIns="91425" rIns="91425" bIns="91425" anchor="ctr" anchorCtr="0">
            <a:noAutofit/>
          </a:bodyPr>
          <a:lstStyle/>
          <a:p>
            <a:pPr marL="457200" lvl="0" indent="-381000" algn="l" rtl="0">
              <a:spcBef>
                <a:spcPts val="0"/>
              </a:spcBef>
              <a:spcAft>
                <a:spcPts val="0"/>
              </a:spcAft>
              <a:buSzPts val="2400"/>
              <a:buChar char="●"/>
            </a:pPr>
            <a:r>
              <a:rPr lang="en" sz="2400"/>
              <a:t>The mean cost chosen was $98.25, with a maximum cost of $300.</a:t>
            </a:r>
            <a:endParaRPr sz="2400"/>
          </a:p>
          <a:p>
            <a:pPr marL="457200" lvl="0" indent="-381000" algn="l" rtl="0">
              <a:lnSpc>
                <a:spcPct val="100000"/>
              </a:lnSpc>
              <a:spcBef>
                <a:spcPts val="0"/>
              </a:spcBef>
              <a:spcAft>
                <a:spcPts val="0"/>
              </a:spcAft>
              <a:buSzPts val="2400"/>
              <a:buChar char="●"/>
            </a:pPr>
            <a:r>
              <a:rPr lang="en" sz="2400"/>
              <a:t>Art History and Mechanical Engineering chose prices between $201 and $300.</a:t>
            </a:r>
            <a:endParaRPr sz="2400"/>
          </a:p>
          <a:p>
            <a:pPr marL="457200" lvl="0" indent="-381000" algn="l" rtl="0">
              <a:lnSpc>
                <a:spcPct val="100000"/>
              </a:lnSpc>
              <a:spcBef>
                <a:spcPts val="0"/>
              </a:spcBef>
              <a:spcAft>
                <a:spcPts val="0"/>
              </a:spcAft>
              <a:buSzPts val="2400"/>
              <a:buChar char="●"/>
            </a:pPr>
            <a:r>
              <a:rPr lang="en" sz="2400"/>
              <a:t>21 departments chose prices between $101 and $200</a:t>
            </a:r>
            <a:endParaRPr sz="2400"/>
          </a:p>
          <a:p>
            <a:pPr marL="457200" lvl="0" indent="-381000" algn="l" rtl="0">
              <a:lnSpc>
                <a:spcPct val="100000"/>
              </a:lnSpc>
              <a:spcBef>
                <a:spcPts val="0"/>
              </a:spcBef>
              <a:spcAft>
                <a:spcPts val="0"/>
              </a:spcAft>
              <a:buSzPts val="2400"/>
              <a:buChar char="●"/>
            </a:pPr>
            <a:r>
              <a:rPr lang="en" sz="2400"/>
              <a:t>11 departments indicated that $40 or less was acceptable</a:t>
            </a:r>
            <a:endParaRPr sz="2400"/>
          </a:p>
        </p:txBody>
      </p:sp>
      <p:sp>
        <p:nvSpPr>
          <p:cNvPr id="445" name="Google Shape;445;p47"/>
          <p:cNvSpPr txBox="1">
            <a:spLocks noGrp="1"/>
          </p:cNvSpPr>
          <p:nvPr>
            <p:ph type="title" idx="4"/>
          </p:nvPr>
        </p:nvSpPr>
        <p:spPr>
          <a:xfrm>
            <a:off x="644600" y="4356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Cost Tolerance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8"/>
          <p:cNvSpPr txBox="1">
            <a:spLocks noGrp="1"/>
          </p:cNvSpPr>
          <p:nvPr>
            <p:ph type="title"/>
          </p:nvPr>
        </p:nvSpPr>
        <p:spPr>
          <a:xfrm>
            <a:off x="714125" y="325300"/>
            <a:ext cx="77160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students say about cost</a:t>
            </a:r>
            <a:endParaRPr/>
          </a:p>
        </p:txBody>
      </p:sp>
      <p:pic>
        <p:nvPicPr>
          <p:cNvPr id="451" name="Google Shape;451;p48"/>
          <p:cNvPicPr preferRelativeResize="0"/>
          <p:nvPr/>
        </p:nvPicPr>
        <p:blipFill>
          <a:blip r:embed="rId3">
            <a:alphaModFix/>
          </a:blip>
          <a:stretch>
            <a:fillRect/>
          </a:stretch>
        </p:blipFill>
        <p:spPr>
          <a:xfrm>
            <a:off x="4169925" y="1019700"/>
            <a:ext cx="4810125" cy="2771775"/>
          </a:xfrm>
          <a:prstGeom prst="rect">
            <a:avLst/>
          </a:prstGeom>
          <a:noFill/>
          <a:ln>
            <a:noFill/>
          </a:ln>
        </p:spPr>
      </p:pic>
      <p:pic>
        <p:nvPicPr>
          <p:cNvPr id="452" name="Google Shape;452;p48"/>
          <p:cNvPicPr preferRelativeResize="0"/>
          <p:nvPr/>
        </p:nvPicPr>
        <p:blipFill>
          <a:blip r:embed="rId4">
            <a:alphaModFix/>
          </a:blip>
          <a:stretch>
            <a:fillRect/>
          </a:stretch>
        </p:blipFill>
        <p:spPr>
          <a:xfrm>
            <a:off x="443800" y="950250"/>
            <a:ext cx="3503675" cy="1880166"/>
          </a:xfrm>
          <a:prstGeom prst="rect">
            <a:avLst/>
          </a:prstGeom>
          <a:noFill/>
          <a:ln>
            <a:noFill/>
          </a:ln>
        </p:spPr>
      </p:pic>
      <p:pic>
        <p:nvPicPr>
          <p:cNvPr id="453" name="Google Shape;453;p48"/>
          <p:cNvPicPr preferRelativeResize="0"/>
          <p:nvPr/>
        </p:nvPicPr>
        <p:blipFill>
          <a:blip r:embed="rId5">
            <a:alphaModFix/>
          </a:blip>
          <a:stretch>
            <a:fillRect/>
          </a:stretch>
        </p:blipFill>
        <p:spPr>
          <a:xfrm>
            <a:off x="374825" y="2899366"/>
            <a:ext cx="3503675" cy="1945122"/>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p49"/>
          <p:cNvPicPr preferRelativeResize="0"/>
          <p:nvPr/>
        </p:nvPicPr>
        <p:blipFill>
          <a:blip r:embed="rId3">
            <a:alphaModFix/>
          </a:blip>
          <a:stretch>
            <a:fillRect/>
          </a:stretch>
        </p:blipFill>
        <p:spPr>
          <a:xfrm>
            <a:off x="853875" y="813050"/>
            <a:ext cx="6892974" cy="4262150"/>
          </a:xfrm>
          <a:prstGeom prst="rect">
            <a:avLst/>
          </a:prstGeom>
          <a:noFill/>
          <a:ln>
            <a:noFill/>
          </a:ln>
        </p:spPr>
      </p:pic>
      <p:sp>
        <p:nvSpPr>
          <p:cNvPr id="459" name="Google Shape;459;p49"/>
          <p:cNvSpPr txBox="1"/>
          <p:nvPr/>
        </p:nvSpPr>
        <p:spPr>
          <a:xfrm>
            <a:off x="5982200" y="1508175"/>
            <a:ext cx="23535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a:t>OU Student Survey </a:t>
            </a:r>
            <a:endParaRPr sz="2400"/>
          </a:p>
          <a:p>
            <a:pPr marL="0" lvl="0" indent="0" algn="l" rtl="0">
              <a:spcBef>
                <a:spcPts val="0"/>
              </a:spcBef>
              <a:spcAft>
                <a:spcPts val="0"/>
              </a:spcAft>
              <a:buNone/>
            </a:pPr>
            <a:r>
              <a:rPr lang="en" sz="2400"/>
              <a:t>Winter 2022</a:t>
            </a:r>
            <a:endParaRPr sz="2400"/>
          </a:p>
        </p:txBody>
      </p:sp>
      <p:sp>
        <p:nvSpPr>
          <p:cNvPr id="460" name="Google Shape;460;p49"/>
          <p:cNvSpPr txBox="1">
            <a:spLocks noGrp="1"/>
          </p:cNvSpPr>
          <p:nvPr>
            <p:ph type="title"/>
          </p:nvPr>
        </p:nvSpPr>
        <p:spPr>
          <a:xfrm>
            <a:off x="714125" y="325300"/>
            <a:ext cx="77160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students say about cost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50"/>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OER </a:t>
            </a:r>
            <a:endParaRPr/>
          </a:p>
        </p:txBody>
      </p:sp>
      <p:sp>
        <p:nvSpPr>
          <p:cNvPr id="466" name="Google Shape;466;p50"/>
          <p:cNvSpPr txBox="1">
            <a:spLocks noGrp="1"/>
          </p:cNvSpPr>
          <p:nvPr>
            <p:ph type="title" idx="4294967295"/>
          </p:nvPr>
        </p:nvSpPr>
        <p:spPr>
          <a:xfrm>
            <a:off x="637921" y="1215563"/>
            <a:ext cx="2824200" cy="36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Knowledge</a:t>
            </a:r>
            <a:endParaRPr/>
          </a:p>
        </p:txBody>
      </p:sp>
      <p:pic>
        <p:nvPicPr>
          <p:cNvPr id="467" name="Google Shape;467;p50"/>
          <p:cNvPicPr preferRelativeResize="0"/>
          <p:nvPr/>
        </p:nvPicPr>
        <p:blipFill>
          <a:blip r:embed="rId3">
            <a:alphaModFix/>
          </a:blip>
          <a:stretch>
            <a:fillRect/>
          </a:stretch>
        </p:blipFill>
        <p:spPr>
          <a:xfrm>
            <a:off x="568675" y="1950328"/>
            <a:ext cx="8233651" cy="22705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51"/>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OER -USE</a:t>
            </a:r>
            <a:endParaRPr/>
          </a:p>
        </p:txBody>
      </p:sp>
      <p:sp>
        <p:nvSpPr>
          <p:cNvPr id="473" name="Google Shape;473;p51"/>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800"/>
              <a:t>Small group of instructors use OER most often as supplementary materials.</a:t>
            </a:r>
            <a:endParaRPr sz="1800"/>
          </a:p>
        </p:txBody>
      </p:sp>
      <p:pic>
        <p:nvPicPr>
          <p:cNvPr id="474" name="Google Shape;474;p51"/>
          <p:cNvPicPr preferRelativeResize="0"/>
          <p:nvPr/>
        </p:nvPicPr>
        <p:blipFill>
          <a:blip r:embed="rId3">
            <a:alphaModFix/>
          </a:blip>
          <a:stretch>
            <a:fillRect/>
          </a:stretch>
        </p:blipFill>
        <p:spPr>
          <a:xfrm>
            <a:off x="714127" y="2028775"/>
            <a:ext cx="7715999" cy="20028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52"/>
          <p:cNvSpPr txBox="1">
            <a:spLocks noGrp="1"/>
          </p:cNvSpPr>
          <p:nvPr>
            <p:ph type="title"/>
          </p:nvPr>
        </p:nvSpPr>
        <p:spPr>
          <a:xfrm>
            <a:off x="714000" y="39850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OER - USE</a:t>
            </a:r>
            <a:endParaRPr/>
          </a:p>
        </p:txBody>
      </p:sp>
      <p:pic>
        <p:nvPicPr>
          <p:cNvPr id="480" name="Google Shape;480;p52"/>
          <p:cNvPicPr preferRelativeResize="0"/>
          <p:nvPr/>
        </p:nvPicPr>
        <p:blipFill>
          <a:blip r:embed="rId3">
            <a:alphaModFix/>
          </a:blip>
          <a:stretch>
            <a:fillRect/>
          </a:stretch>
        </p:blipFill>
        <p:spPr>
          <a:xfrm>
            <a:off x="859583" y="859750"/>
            <a:ext cx="7247533" cy="4029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6"/>
          <p:cNvSpPr txBox="1">
            <a:spLocks noGrp="1"/>
          </p:cNvSpPr>
          <p:nvPr>
            <p:ph type="title"/>
          </p:nvPr>
        </p:nvSpPr>
        <p:spPr>
          <a:xfrm>
            <a:off x="633900" y="1509750"/>
            <a:ext cx="78762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600"/>
              <a:t>Open Educational Resources (OER) are free of cost, and include built-in permission to retain, reuse, revise, remix, and redistribute the material which means users can edit, modify, customize and share them.</a:t>
            </a:r>
            <a:endParaRPr sz="1600"/>
          </a:p>
        </p:txBody>
      </p:sp>
      <p:sp>
        <p:nvSpPr>
          <p:cNvPr id="245" name="Google Shape;245;p26"/>
          <p:cNvSpPr txBox="1">
            <a:spLocks noGrp="1"/>
          </p:cNvSpPr>
          <p:nvPr>
            <p:ph type="title" idx="2"/>
          </p:nvPr>
        </p:nvSpPr>
        <p:spPr>
          <a:xfrm>
            <a:off x="714125" y="543950"/>
            <a:ext cx="80802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600"/>
              <a:t>OER - Affordability Initiatives</a:t>
            </a:r>
            <a:endParaRPr sz="3600"/>
          </a:p>
        </p:txBody>
      </p:sp>
      <p:sp>
        <p:nvSpPr>
          <p:cNvPr id="246" name="Google Shape;246;p26"/>
          <p:cNvSpPr txBox="1"/>
          <p:nvPr/>
        </p:nvSpPr>
        <p:spPr>
          <a:xfrm>
            <a:off x="633900" y="2521175"/>
            <a:ext cx="77493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dk2"/>
                </a:solidFill>
                <a:latin typeface="Libre Baskerville"/>
                <a:ea typeface="Libre Baskerville"/>
                <a:cs typeface="Libre Baskerville"/>
                <a:sym typeface="Libre Baskerville"/>
              </a:rPr>
              <a:t>Open textbooks are published textbooks and ancillary materials that are free, adaptable, openly licensed peer-reviewed quality textbooks and supplemental materials that are available to download and print in various formats.</a:t>
            </a:r>
            <a:endParaRPr sz="1600" b="1">
              <a:solidFill>
                <a:schemeClr val="dk2"/>
              </a:solidFill>
              <a:latin typeface="Libre Baskerville"/>
              <a:ea typeface="Libre Baskerville"/>
              <a:cs typeface="Libre Baskerville"/>
              <a:sym typeface="Libre Baskerville"/>
            </a:endParaRPr>
          </a:p>
        </p:txBody>
      </p:sp>
      <p:sp>
        <p:nvSpPr>
          <p:cNvPr id="247" name="Google Shape;247;p26"/>
          <p:cNvSpPr txBox="1"/>
          <p:nvPr/>
        </p:nvSpPr>
        <p:spPr>
          <a:xfrm>
            <a:off x="600150" y="3826300"/>
            <a:ext cx="79437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Roboto"/>
                <a:ea typeface="Roboto"/>
                <a:cs typeface="Roboto"/>
                <a:sym typeface="Roboto"/>
              </a:rPr>
              <a:t>Affordability Initiatives strive to lower the cost of textbooks for students by encouraging and supporting faculty to utilize OER, open textbooks, library materials and other free resources. </a:t>
            </a:r>
            <a:endParaRPr sz="1800">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5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this told us</a:t>
            </a:r>
            <a:endParaRPr/>
          </a:p>
        </p:txBody>
      </p:sp>
      <p:sp>
        <p:nvSpPr>
          <p:cNvPr id="486" name="Google Shape;486;p53"/>
          <p:cNvSpPr txBox="1">
            <a:spLocks noGrp="1"/>
          </p:cNvSpPr>
          <p:nvPr>
            <p:ph type="body" idx="1"/>
          </p:nvPr>
        </p:nvSpPr>
        <p:spPr>
          <a:xfrm>
            <a:off x="714125" y="1064375"/>
            <a:ext cx="8144100" cy="39633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AutoNum type="arabicPeriod"/>
            </a:pPr>
            <a:r>
              <a:rPr lang="en" sz="2400"/>
              <a:t>Faculty cost tolerance is way too high!</a:t>
            </a:r>
            <a:endParaRPr sz="2400"/>
          </a:p>
          <a:p>
            <a:pPr marL="914400" lvl="1" indent="-374650" algn="l" rtl="0">
              <a:spcBef>
                <a:spcPts val="0"/>
              </a:spcBef>
              <a:spcAft>
                <a:spcPts val="0"/>
              </a:spcAft>
              <a:buSzPts val="2300"/>
              <a:buChar char="○"/>
            </a:pPr>
            <a:r>
              <a:rPr lang="en" sz="2300"/>
              <a:t>Concentrated in certain departments - maybe?</a:t>
            </a:r>
            <a:endParaRPr sz="2300"/>
          </a:p>
          <a:p>
            <a:pPr marL="457200" lvl="0" indent="-381000" algn="l" rtl="0">
              <a:spcBef>
                <a:spcPts val="0"/>
              </a:spcBef>
              <a:spcAft>
                <a:spcPts val="0"/>
              </a:spcAft>
              <a:buSzPts val="2400"/>
              <a:buAutoNum type="arabicPeriod"/>
            </a:pPr>
            <a:r>
              <a:rPr lang="en" sz="2400"/>
              <a:t>Students weren’t speaking up to their instructors</a:t>
            </a:r>
            <a:endParaRPr sz="2400"/>
          </a:p>
          <a:p>
            <a:pPr marL="457200" lvl="0" indent="-381000" algn="l" rtl="0">
              <a:spcBef>
                <a:spcPts val="0"/>
              </a:spcBef>
              <a:spcAft>
                <a:spcPts val="0"/>
              </a:spcAft>
              <a:buSzPts val="2400"/>
              <a:buAutoNum type="arabicPeriod"/>
            </a:pPr>
            <a:r>
              <a:rPr lang="en" sz="2400"/>
              <a:t>Selection authority is varied by department/program &amp; rank, particularly for multi-section courses. </a:t>
            </a:r>
            <a:endParaRPr sz="2400"/>
          </a:p>
          <a:p>
            <a:pPr marL="914400" lvl="1" indent="-374650" algn="l" rtl="0">
              <a:spcBef>
                <a:spcPts val="0"/>
              </a:spcBef>
              <a:spcAft>
                <a:spcPts val="0"/>
              </a:spcAft>
              <a:buSzPts val="2300"/>
              <a:buChar char="○"/>
            </a:pPr>
            <a:r>
              <a:rPr lang="en" sz="2300"/>
              <a:t>Can’t adopt if they aren’t allowed to select</a:t>
            </a:r>
            <a:endParaRPr sz="2300"/>
          </a:p>
          <a:p>
            <a:pPr marL="457200" lvl="0" indent="-381000" algn="l" rtl="0">
              <a:spcBef>
                <a:spcPts val="0"/>
              </a:spcBef>
              <a:spcAft>
                <a:spcPts val="0"/>
              </a:spcAft>
              <a:buSzPts val="2400"/>
              <a:buAutoNum type="arabicPeriod"/>
            </a:pPr>
            <a:r>
              <a:rPr lang="en" sz="2400"/>
              <a:t>Wide variation in determining if an item is required.</a:t>
            </a:r>
            <a:endParaRPr sz="2400"/>
          </a:p>
          <a:p>
            <a:pPr marL="457200" lvl="0" indent="-381000" algn="l" rtl="0">
              <a:spcBef>
                <a:spcPts val="0"/>
              </a:spcBef>
              <a:spcAft>
                <a:spcPts val="0"/>
              </a:spcAft>
              <a:buSzPts val="2400"/>
              <a:buAutoNum type="arabicPeriod"/>
            </a:pPr>
            <a:r>
              <a:rPr lang="en" sz="2400"/>
              <a:t>Faculty are using free stuff already! YAY!</a:t>
            </a:r>
            <a:endParaRPr sz="2400"/>
          </a:p>
          <a:p>
            <a:pPr marL="457200" lvl="0" indent="-381000" algn="l" rtl="0">
              <a:spcBef>
                <a:spcPts val="0"/>
              </a:spcBef>
              <a:spcAft>
                <a:spcPts val="0"/>
              </a:spcAft>
              <a:buSzPts val="2400"/>
              <a:buAutoNum type="arabicPeriod"/>
            </a:pPr>
            <a:r>
              <a:rPr lang="en" sz="2400"/>
              <a:t>They aren’t really sure what OER is. </a:t>
            </a:r>
            <a:endParaRPr sz="2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5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to do</a:t>
            </a:r>
            <a:endParaRPr/>
          </a:p>
        </p:txBody>
      </p:sp>
      <p:sp>
        <p:nvSpPr>
          <p:cNvPr id="492" name="Google Shape;492;p54"/>
          <p:cNvSpPr txBox="1">
            <a:spLocks noGrp="1"/>
          </p:cNvSpPr>
          <p:nvPr>
            <p:ph type="body" idx="1"/>
          </p:nvPr>
        </p:nvSpPr>
        <p:spPr>
          <a:xfrm>
            <a:off x="714000" y="1064375"/>
            <a:ext cx="8265600" cy="39147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a:t>More education for faculty about impact of high cost of textbooks - in context to our students </a:t>
            </a:r>
            <a:endParaRPr sz="2400"/>
          </a:p>
          <a:p>
            <a:pPr marL="457200" lvl="0" indent="-381000" algn="l" rtl="0">
              <a:spcBef>
                <a:spcPts val="0"/>
              </a:spcBef>
              <a:spcAft>
                <a:spcPts val="0"/>
              </a:spcAft>
              <a:buSzPts val="2400"/>
              <a:buChar char="●"/>
            </a:pPr>
            <a:r>
              <a:rPr lang="en" sz="2400"/>
              <a:t>Get students involved - let faculty know costs are too high</a:t>
            </a:r>
            <a:endParaRPr sz="2400"/>
          </a:p>
          <a:p>
            <a:pPr marL="457200" lvl="0" indent="-381000" algn="l" rtl="0">
              <a:spcBef>
                <a:spcPts val="0"/>
              </a:spcBef>
              <a:spcAft>
                <a:spcPts val="0"/>
              </a:spcAft>
              <a:buSzPts val="2400"/>
              <a:buChar char="●"/>
            </a:pPr>
            <a:r>
              <a:rPr lang="en" sz="2400"/>
              <a:t>Focus more outreach specifically on OER - benefits connected to DEI</a:t>
            </a:r>
            <a:endParaRPr sz="2400"/>
          </a:p>
          <a:p>
            <a:pPr marL="457200" lvl="0" indent="-381000" algn="l" rtl="0">
              <a:spcBef>
                <a:spcPts val="0"/>
              </a:spcBef>
              <a:spcAft>
                <a:spcPts val="0"/>
              </a:spcAft>
              <a:buSzPts val="2400"/>
              <a:buChar char="●"/>
            </a:pPr>
            <a:r>
              <a:rPr lang="en" sz="2400"/>
              <a:t>Replace under utilized item with library materials</a:t>
            </a:r>
            <a:endParaRPr sz="2400"/>
          </a:p>
          <a:p>
            <a:pPr marL="457200" lvl="0" indent="-381000" algn="l" rtl="0">
              <a:spcBef>
                <a:spcPts val="0"/>
              </a:spcBef>
              <a:spcAft>
                <a:spcPts val="0"/>
              </a:spcAft>
              <a:buSzPts val="2400"/>
              <a:buChar char="●"/>
            </a:pPr>
            <a:r>
              <a:rPr lang="en" sz="2400"/>
              <a:t>Push for more flexibility in selection authority - let’s pilot a section </a:t>
            </a:r>
            <a:endParaRPr sz="2400"/>
          </a:p>
          <a:p>
            <a:pPr marL="0" lvl="0" indent="0" algn="l" rtl="0">
              <a:spcBef>
                <a:spcPts val="1600"/>
              </a:spcBef>
              <a:spcAft>
                <a:spcPts val="160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55"/>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Impact </a:t>
            </a:r>
            <a:endParaRPr/>
          </a:p>
        </p:txBody>
      </p:sp>
      <p:sp>
        <p:nvSpPr>
          <p:cNvPr id="498" name="Google Shape;498;p55"/>
          <p:cNvSpPr txBox="1">
            <a:spLocks noGrp="1"/>
          </p:cNvSpPr>
          <p:nvPr>
            <p:ph type="body" idx="1"/>
          </p:nvPr>
        </p:nvSpPr>
        <p:spPr>
          <a:xfrm>
            <a:off x="714125" y="1249475"/>
            <a:ext cx="7716000" cy="35532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a:t>Students now very engaged with library - donations to ACMI</a:t>
            </a:r>
            <a:endParaRPr sz="2400"/>
          </a:p>
          <a:p>
            <a:pPr marL="457200" lvl="0" indent="-381000" algn="l" rtl="0">
              <a:spcBef>
                <a:spcPts val="0"/>
              </a:spcBef>
              <a:spcAft>
                <a:spcPts val="0"/>
              </a:spcAft>
              <a:buSzPts val="2400"/>
              <a:buChar char="●"/>
            </a:pPr>
            <a:r>
              <a:rPr lang="en" sz="2400"/>
              <a:t>More faculty using library resources for courses</a:t>
            </a:r>
            <a:endParaRPr sz="2400"/>
          </a:p>
          <a:p>
            <a:pPr marL="914400" lvl="1" indent="-381000" algn="l" rtl="0">
              <a:spcBef>
                <a:spcPts val="0"/>
              </a:spcBef>
              <a:spcAft>
                <a:spcPts val="0"/>
              </a:spcAft>
              <a:buSzPts val="2400"/>
              <a:buChar char="○"/>
            </a:pPr>
            <a:r>
              <a:rPr lang="en" sz="2400"/>
              <a:t>Documented needs and uses</a:t>
            </a:r>
            <a:endParaRPr sz="2400"/>
          </a:p>
          <a:p>
            <a:pPr marL="457200" lvl="0" indent="-381000" algn="l" rtl="0">
              <a:spcBef>
                <a:spcPts val="0"/>
              </a:spcBef>
              <a:spcAft>
                <a:spcPts val="0"/>
              </a:spcAft>
              <a:buSzPts val="2400"/>
              <a:buChar char="●"/>
            </a:pPr>
            <a:r>
              <a:rPr lang="en" sz="2400"/>
              <a:t>Piloting a section has been successful in converting entire PSY 1000 course to low-cost</a:t>
            </a:r>
            <a:endParaRPr sz="2400"/>
          </a:p>
          <a:p>
            <a:pPr marL="457200" lvl="0" indent="-381000" algn="l" rtl="0">
              <a:spcBef>
                <a:spcPts val="0"/>
              </a:spcBef>
              <a:spcAft>
                <a:spcPts val="0"/>
              </a:spcAft>
              <a:buSzPts val="2400"/>
              <a:buChar char="●"/>
            </a:pPr>
            <a:r>
              <a:rPr lang="en" sz="2400"/>
              <a:t>Faculty and students value the library </a:t>
            </a:r>
            <a:endParaRPr sz="2400"/>
          </a:p>
          <a:p>
            <a:pPr marL="457200" lvl="0" indent="-381000" algn="l" rtl="0">
              <a:spcBef>
                <a:spcPts val="0"/>
              </a:spcBef>
              <a:spcAft>
                <a:spcPts val="0"/>
              </a:spcAft>
              <a:buSzPts val="2400"/>
              <a:buChar char="●"/>
            </a:pPr>
            <a:r>
              <a:rPr lang="en" sz="2400"/>
              <a:t>Students success &amp; DEI efforts on campus</a:t>
            </a:r>
            <a:endParaRPr sz="2400"/>
          </a:p>
          <a:p>
            <a:pPr marL="0" lvl="0" indent="0" algn="l" rtl="0">
              <a:spcBef>
                <a:spcPts val="1600"/>
              </a:spcBef>
              <a:spcAft>
                <a:spcPts val="1600"/>
              </a:spcAft>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56"/>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Further Research</a:t>
            </a:r>
            <a:endParaRPr/>
          </a:p>
        </p:txBody>
      </p:sp>
      <p:sp>
        <p:nvSpPr>
          <p:cNvPr id="504" name="Google Shape;504;p56"/>
          <p:cNvSpPr txBox="1">
            <a:spLocks noGrp="1"/>
          </p:cNvSpPr>
          <p:nvPr>
            <p:ph type="body" idx="1"/>
          </p:nvPr>
        </p:nvSpPr>
        <p:spPr>
          <a:xfrm>
            <a:off x="714000" y="1064375"/>
            <a:ext cx="8165100" cy="39081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Bundling of textbooks and homework systems</a:t>
            </a:r>
            <a:endParaRPr sz="2000"/>
          </a:p>
          <a:p>
            <a:pPr marL="914400" lvl="1" indent="-355600" algn="l" rtl="0">
              <a:spcBef>
                <a:spcPts val="0"/>
              </a:spcBef>
              <a:spcAft>
                <a:spcPts val="0"/>
              </a:spcAft>
              <a:buSzPts val="2000"/>
              <a:buChar char="○"/>
            </a:pPr>
            <a:r>
              <a:rPr lang="en" sz="2000"/>
              <a:t>Recent studies have demonstrated the rapid growth in this area (Seaman &amp; Seaman, 2022).</a:t>
            </a:r>
            <a:endParaRPr sz="2000"/>
          </a:p>
          <a:p>
            <a:pPr marL="914400" lvl="1" indent="-355600" algn="l" rtl="0">
              <a:spcBef>
                <a:spcPts val="0"/>
              </a:spcBef>
              <a:spcAft>
                <a:spcPts val="0"/>
              </a:spcAft>
              <a:buSzPts val="2000"/>
              <a:buChar char="○"/>
            </a:pPr>
            <a:r>
              <a:rPr lang="en" sz="2000"/>
              <a:t>Address moral and ethical issue of requiring students to pay to submit homework. </a:t>
            </a:r>
            <a:endParaRPr sz="2000"/>
          </a:p>
          <a:p>
            <a:pPr marL="457200" lvl="0" indent="-355600" algn="l" rtl="0">
              <a:spcBef>
                <a:spcPts val="0"/>
              </a:spcBef>
              <a:spcAft>
                <a:spcPts val="0"/>
              </a:spcAft>
              <a:buSzPts val="2000"/>
              <a:buChar char="●"/>
            </a:pPr>
            <a:r>
              <a:rPr lang="en" sz="2000"/>
              <a:t>Investigate courses that could use OER but are restricted by either university policy or department practice.  </a:t>
            </a:r>
            <a:endParaRPr sz="2000"/>
          </a:p>
          <a:p>
            <a:pPr marL="914400" lvl="1" indent="-355600" algn="l" rtl="0">
              <a:spcBef>
                <a:spcPts val="0"/>
              </a:spcBef>
              <a:spcAft>
                <a:spcPts val="0"/>
              </a:spcAft>
              <a:buSzPts val="2000"/>
              <a:buChar char="○"/>
            </a:pPr>
            <a:r>
              <a:rPr lang="en" sz="2000"/>
              <a:t>Impacts on student due lack of adoption</a:t>
            </a:r>
            <a:endParaRPr sz="2000"/>
          </a:p>
          <a:p>
            <a:pPr marL="457200" lvl="0" indent="-355600" algn="l" rtl="0">
              <a:spcBef>
                <a:spcPts val="0"/>
              </a:spcBef>
              <a:spcAft>
                <a:spcPts val="0"/>
              </a:spcAft>
              <a:buSzPts val="2000"/>
              <a:buChar char="●"/>
            </a:pPr>
            <a:r>
              <a:rPr lang="en" sz="2000"/>
              <a:t>How faculty discover their textbooks and course materials</a:t>
            </a:r>
            <a:endParaRPr sz="2000"/>
          </a:p>
          <a:p>
            <a:pPr marL="914400" lvl="1" indent="-355600" algn="l" rtl="0">
              <a:spcBef>
                <a:spcPts val="0"/>
              </a:spcBef>
              <a:spcAft>
                <a:spcPts val="0"/>
              </a:spcAft>
              <a:buSzPts val="2000"/>
              <a:buChar char="○"/>
            </a:pPr>
            <a:r>
              <a:rPr lang="en" sz="2000"/>
              <a:t>Library role, possible impact of providing a service.</a:t>
            </a:r>
            <a:endParaRPr sz="20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57"/>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How is this useful to you</a:t>
            </a:r>
            <a:endParaRPr/>
          </a:p>
        </p:txBody>
      </p:sp>
      <p:sp>
        <p:nvSpPr>
          <p:cNvPr id="510" name="Google Shape;510;p57"/>
          <p:cNvSpPr txBox="1">
            <a:spLocks noGrp="1"/>
          </p:cNvSpPr>
          <p:nvPr>
            <p:ph type="body" idx="1"/>
          </p:nvPr>
        </p:nvSpPr>
        <p:spPr>
          <a:xfrm>
            <a:off x="819900" y="1077600"/>
            <a:ext cx="7716000" cy="37647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a:t>Data points to gather from your institution - survey instrument available</a:t>
            </a:r>
            <a:endParaRPr sz="2400"/>
          </a:p>
          <a:p>
            <a:pPr marL="457200" lvl="0" indent="-381000" algn="l" rtl="0">
              <a:spcBef>
                <a:spcPts val="0"/>
              </a:spcBef>
              <a:spcAft>
                <a:spcPts val="0"/>
              </a:spcAft>
              <a:buSzPts val="2400"/>
              <a:buChar char="●"/>
            </a:pPr>
            <a:r>
              <a:rPr lang="en" sz="2400"/>
              <a:t>Demonstrates faculty use of alternative materials -  including the library - need more of this</a:t>
            </a:r>
            <a:endParaRPr sz="2400"/>
          </a:p>
          <a:p>
            <a:pPr marL="457200" lvl="0" indent="-381000" algn="l" rtl="0">
              <a:spcBef>
                <a:spcPts val="0"/>
              </a:spcBef>
              <a:spcAft>
                <a:spcPts val="0"/>
              </a:spcAft>
              <a:buSzPts val="2400"/>
              <a:buChar char="●"/>
            </a:pPr>
            <a:r>
              <a:rPr lang="en" sz="2400"/>
              <a:t>Consider alignment of library goals and faculty perceptions</a:t>
            </a:r>
            <a:endParaRPr sz="2400"/>
          </a:p>
          <a:p>
            <a:pPr marL="457200" lvl="0" indent="-381000" algn="l" rtl="0">
              <a:spcBef>
                <a:spcPts val="0"/>
              </a:spcBef>
              <a:spcAft>
                <a:spcPts val="0"/>
              </a:spcAft>
              <a:buSzPts val="2400"/>
              <a:buChar char="●"/>
            </a:pPr>
            <a:r>
              <a:rPr lang="en" sz="2400"/>
              <a:t>Investigate campus practices for selection &amp; adoption</a:t>
            </a:r>
            <a:endParaRPr sz="2400"/>
          </a:p>
          <a:p>
            <a:pPr marL="457200" lvl="0" indent="0" algn="l" rtl="0">
              <a:spcBef>
                <a:spcPts val="1600"/>
              </a:spcBef>
              <a:spcAft>
                <a:spcPts val="0"/>
              </a:spcAft>
              <a:buNone/>
            </a:pPr>
            <a:endParaRPr sz="2400"/>
          </a:p>
          <a:p>
            <a:pPr marL="0" lvl="0" indent="0" algn="l" rtl="0">
              <a:spcBef>
                <a:spcPts val="1600"/>
              </a:spcBef>
              <a:spcAft>
                <a:spcPts val="0"/>
              </a:spcAft>
              <a:buNone/>
            </a:pPr>
            <a:endParaRPr sz="1800"/>
          </a:p>
          <a:p>
            <a:pPr marL="0" lvl="0" indent="0" algn="l" rtl="0">
              <a:spcBef>
                <a:spcPts val="1600"/>
              </a:spcBef>
              <a:spcAft>
                <a:spcPts val="1600"/>
              </a:spcAft>
              <a:buNone/>
            </a:pPr>
            <a:endParaRPr sz="1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8"/>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Conversation</a:t>
            </a:r>
            <a:endParaRPr/>
          </a:p>
        </p:txBody>
      </p:sp>
      <p:sp>
        <p:nvSpPr>
          <p:cNvPr id="516" name="Google Shape;516;p58"/>
          <p:cNvSpPr txBox="1">
            <a:spLocks noGrp="1"/>
          </p:cNvSpPr>
          <p:nvPr>
            <p:ph type="body" idx="1"/>
          </p:nvPr>
        </p:nvSpPr>
        <p:spPr>
          <a:xfrm>
            <a:off x="714125" y="1162900"/>
            <a:ext cx="8018100" cy="32136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3000">
                <a:latin typeface="Roboto Medium"/>
                <a:ea typeface="Roboto Medium"/>
                <a:cs typeface="Roboto Medium"/>
                <a:sym typeface="Roboto Medium"/>
              </a:rPr>
              <a:t>Why did you choose to attend this session?</a:t>
            </a:r>
            <a:endParaRPr sz="3000">
              <a:latin typeface="Roboto Medium"/>
              <a:ea typeface="Roboto Medium"/>
              <a:cs typeface="Roboto Medium"/>
              <a:sym typeface="Roboto Medium"/>
            </a:endParaRPr>
          </a:p>
          <a:p>
            <a:pPr marL="0" lvl="0" indent="0" algn="l" rtl="0">
              <a:lnSpc>
                <a:spcPct val="100000"/>
              </a:lnSpc>
              <a:spcBef>
                <a:spcPts val="0"/>
              </a:spcBef>
              <a:spcAft>
                <a:spcPts val="0"/>
              </a:spcAft>
              <a:buNone/>
            </a:pPr>
            <a:endParaRPr sz="3000">
              <a:latin typeface="Roboto Medium"/>
              <a:ea typeface="Roboto Medium"/>
              <a:cs typeface="Roboto Medium"/>
              <a:sym typeface="Roboto Medium"/>
            </a:endParaRPr>
          </a:p>
          <a:p>
            <a:pPr marL="0" lvl="0" indent="0" algn="l" rtl="0">
              <a:lnSpc>
                <a:spcPct val="100000"/>
              </a:lnSpc>
              <a:spcBef>
                <a:spcPts val="0"/>
              </a:spcBef>
              <a:spcAft>
                <a:spcPts val="0"/>
              </a:spcAft>
              <a:buClr>
                <a:schemeClr val="dk1"/>
              </a:buClr>
              <a:buSzPts val="1100"/>
              <a:buFont typeface="Arial"/>
              <a:buNone/>
            </a:pPr>
            <a:r>
              <a:rPr lang="en" sz="3000">
                <a:latin typeface="Roboto Medium"/>
                <a:ea typeface="Roboto Medium"/>
                <a:cs typeface="Roboto Medium"/>
                <a:sym typeface="Roboto Medium"/>
              </a:rPr>
              <a:t>What data would be helpful to you that you don’t currently have? </a:t>
            </a:r>
            <a:endParaRPr sz="3000">
              <a:latin typeface="Roboto Medium"/>
              <a:ea typeface="Roboto Medium"/>
              <a:cs typeface="Roboto Medium"/>
              <a:sym typeface="Roboto Medium"/>
            </a:endParaRPr>
          </a:p>
          <a:p>
            <a:pPr marL="0" lvl="0" indent="0" algn="l" rtl="0">
              <a:lnSpc>
                <a:spcPct val="100000"/>
              </a:lnSpc>
              <a:spcBef>
                <a:spcPts val="0"/>
              </a:spcBef>
              <a:spcAft>
                <a:spcPts val="0"/>
              </a:spcAft>
              <a:buClr>
                <a:schemeClr val="dk1"/>
              </a:buClr>
              <a:buSzPts val="1100"/>
              <a:buFont typeface="Arial"/>
              <a:buNone/>
            </a:pPr>
            <a:endParaRPr sz="3000">
              <a:latin typeface="Roboto Medium"/>
              <a:ea typeface="Roboto Medium"/>
              <a:cs typeface="Roboto Medium"/>
              <a:sym typeface="Roboto Medium"/>
            </a:endParaRPr>
          </a:p>
          <a:p>
            <a:pPr marL="0" lvl="0" indent="0" algn="l" rtl="0">
              <a:lnSpc>
                <a:spcPct val="100000"/>
              </a:lnSpc>
              <a:spcBef>
                <a:spcPts val="0"/>
              </a:spcBef>
              <a:spcAft>
                <a:spcPts val="0"/>
              </a:spcAft>
              <a:buClr>
                <a:schemeClr val="dk1"/>
              </a:buClr>
              <a:buSzPts val="1100"/>
              <a:buFont typeface="Arial"/>
              <a:buNone/>
            </a:pPr>
            <a:r>
              <a:rPr lang="en" sz="3000">
                <a:latin typeface="Roboto Medium"/>
                <a:ea typeface="Roboto Medium"/>
                <a:cs typeface="Roboto Medium"/>
                <a:sym typeface="Roboto Medium"/>
              </a:rPr>
              <a:t>How does it impact our work as librarians?</a:t>
            </a:r>
            <a:endParaRPr sz="3000">
              <a:latin typeface="Roboto Medium"/>
              <a:ea typeface="Roboto Medium"/>
              <a:cs typeface="Roboto Medium"/>
              <a:sym typeface="Roboto Medium"/>
            </a:endParaRPr>
          </a:p>
        </p:txBody>
      </p:sp>
      <p:sp>
        <p:nvSpPr>
          <p:cNvPr id="517" name="Google Shape;517;p58"/>
          <p:cNvSpPr txBox="1"/>
          <p:nvPr/>
        </p:nvSpPr>
        <p:spPr>
          <a:xfrm>
            <a:off x="3253825" y="4470700"/>
            <a:ext cx="2797800" cy="384900"/>
          </a:xfrm>
          <a:prstGeom prst="rect">
            <a:avLst/>
          </a:prstGeom>
          <a:solidFill>
            <a:srgbClr val="E4EAE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latin typeface="Roboto"/>
                <a:ea typeface="Roboto"/>
                <a:cs typeface="Roboto"/>
                <a:sym typeface="Roboto"/>
              </a:rPr>
              <a:t>Slides https://tinyurl.com/4h9udr8c</a:t>
            </a:r>
            <a:endParaRPr sz="1300">
              <a:latin typeface="Roboto"/>
              <a:ea typeface="Roboto"/>
              <a:cs typeface="Roboto"/>
              <a:sym typeface="Robot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59"/>
          <p:cNvSpPr txBox="1">
            <a:spLocks noGrp="1"/>
          </p:cNvSpPr>
          <p:nvPr>
            <p:ph type="subTitle" idx="1"/>
          </p:nvPr>
        </p:nvSpPr>
        <p:spPr>
          <a:xfrm>
            <a:off x="3340425" y="1450250"/>
            <a:ext cx="2565000" cy="51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400"/>
              <a:t>Q</a:t>
            </a:r>
            <a:r>
              <a:rPr lang="en" sz="2400">
                <a:solidFill>
                  <a:schemeClr val="dk2"/>
                </a:solidFill>
              </a:rPr>
              <a:t>uestions?</a:t>
            </a:r>
            <a:endParaRPr sz="2400">
              <a:solidFill>
                <a:schemeClr val="dk2"/>
              </a:solidFill>
            </a:endParaRPr>
          </a:p>
          <a:p>
            <a:pPr marL="0" lvl="0" indent="0" algn="ctr" rtl="0">
              <a:spcBef>
                <a:spcPts val="0"/>
              </a:spcBef>
              <a:spcAft>
                <a:spcPts val="0"/>
              </a:spcAft>
              <a:buClr>
                <a:schemeClr val="dk1"/>
              </a:buClr>
              <a:buSzPts val="1100"/>
              <a:buFont typeface="Arial"/>
              <a:buNone/>
            </a:pPr>
            <a:endParaRPr/>
          </a:p>
        </p:txBody>
      </p:sp>
      <p:sp>
        <p:nvSpPr>
          <p:cNvPr id="523" name="Google Shape;523;p59"/>
          <p:cNvSpPr txBox="1">
            <a:spLocks noGrp="1"/>
          </p:cNvSpPr>
          <p:nvPr>
            <p:ph type="title"/>
          </p:nvPr>
        </p:nvSpPr>
        <p:spPr>
          <a:xfrm>
            <a:off x="3045000" y="543950"/>
            <a:ext cx="3054000" cy="90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524" name="Google Shape;524;p59"/>
          <p:cNvSpPr txBox="1"/>
          <p:nvPr/>
        </p:nvSpPr>
        <p:spPr>
          <a:xfrm>
            <a:off x="629925" y="2630400"/>
            <a:ext cx="7986000" cy="786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200">
                <a:solidFill>
                  <a:schemeClr val="dk1"/>
                </a:solidFill>
                <a:latin typeface="Lato"/>
                <a:ea typeface="Lato"/>
                <a:cs typeface="Lato"/>
                <a:sym typeface="Lato"/>
              </a:rPr>
              <a:t>This text presentation is licensed  under a </a:t>
            </a:r>
            <a:r>
              <a:rPr lang="en" sz="1200">
                <a:solidFill>
                  <a:schemeClr val="dk1"/>
                </a:solidFill>
                <a:uFill>
                  <a:noFill/>
                </a:uFill>
                <a:latin typeface="Lato"/>
                <a:ea typeface="Lato"/>
                <a:cs typeface="Lato"/>
                <a:sym typeface="Lato"/>
                <a:hlinkClick r:id="rId3">
                  <a:extLst>
                    <a:ext uri="{A12FA001-AC4F-418D-AE19-62706E023703}">
                      <ahyp:hlinkClr xmlns:ahyp="http://schemas.microsoft.com/office/drawing/2018/hyperlinkcolor" val="tx"/>
                    </a:ext>
                  </a:extLst>
                </a:hlinkClick>
              </a:rPr>
              <a:t>Creative Commons Attribution-NonCommercial 4.0 International License</a:t>
            </a:r>
            <a:r>
              <a:rPr lang="en" sz="1200">
                <a:solidFill>
                  <a:schemeClr val="dk1"/>
                </a:solidFill>
                <a:latin typeface="Lato"/>
                <a:ea typeface="Lato"/>
                <a:cs typeface="Lato"/>
                <a:sym typeface="Lato"/>
              </a:rPr>
              <a:t>.</a:t>
            </a:r>
            <a:endParaRPr sz="1200">
              <a:solidFill>
                <a:schemeClr val="dk1"/>
              </a:solidFill>
              <a:latin typeface="Lato"/>
              <a:ea typeface="Lato"/>
              <a:cs typeface="Lato"/>
              <a:sym typeface="Lato"/>
            </a:endParaRPr>
          </a:p>
          <a:p>
            <a:pPr marL="0" lvl="0" indent="0" algn="l" rtl="0">
              <a:lnSpc>
                <a:spcPct val="115000"/>
              </a:lnSpc>
              <a:spcBef>
                <a:spcPts val="1600"/>
              </a:spcBef>
              <a:spcAft>
                <a:spcPts val="1600"/>
              </a:spcAft>
              <a:buNone/>
            </a:pPr>
            <a:endParaRPr sz="1200">
              <a:solidFill>
                <a:schemeClr val="dk1"/>
              </a:solidFill>
              <a:latin typeface="Lato"/>
              <a:ea typeface="Lato"/>
              <a:cs typeface="Lato"/>
              <a:sym typeface="Lato"/>
            </a:endParaRPr>
          </a:p>
        </p:txBody>
      </p:sp>
      <p:pic>
        <p:nvPicPr>
          <p:cNvPr id="525" name="Google Shape;525;p59" descr="Creative Commons License"/>
          <p:cNvPicPr preferRelativeResize="0"/>
          <p:nvPr/>
        </p:nvPicPr>
        <p:blipFill>
          <a:blip r:embed="rId4">
            <a:alphaModFix/>
          </a:blip>
          <a:stretch>
            <a:fillRect/>
          </a:stretch>
        </p:blipFill>
        <p:spPr>
          <a:xfrm>
            <a:off x="4203825" y="2335125"/>
            <a:ext cx="838200" cy="295275"/>
          </a:xfrm>
          <a:prstGeom prst="rect">
            <a:avLst/>
          </a:prstGeom>
          <a:noFill/>
          <a:ln>
            <a:noFill/>
          </a:ln>
        </p:spPr>
      </p:pic>
      <p:sp>
        <p:nvSpPr>
          <p:cNvPr id="526" name="Google Shape;526;p59"/>
          <p:cNvSpPr txBox="1"/>
          <p:nvPr/>
        </p:nvSpPr>
        <p:spPr>
          <a:xfrm>
            <a:off x="3224025" y="4407600"/>
            <a:ext cx="2797800" cy="384900"/>
          </a:xfrm>
          <a:prstGeom prst="rect">
            <a:avLst/>
          </a:prstGeom>
          <a:solidFill>
            <a:srgbClr val="E4EAE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latin typeface="Roboto"/>
                <a:ea typeface="Roboto"/>
                <a:cs typeface="Roboto"/>
                <a:sym typeface="Roboto"/>
              </a:rPr>
              <a:t>Slides https://tinyurl.com/4h9udr8c</a:t>
            </a:r>
            <a:endParaRPr sz="13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51"/>
        <p:cNvGrpSpPr/>
        <p:nvPr/>
      </p:nvGrpSpPr>
      <p:grpSpPr>
        <a:xfrm>
          <a:off x="0" y="0"/>
          <a:ext cx="0" cy="0"/>
          <a:chOff x="0" y="0"/>
          <a:chExt cx="0" cy="0"/>
        </a:xfrm>
      </p:grpSpPr>
      <p:sp>
        <p:nvSpPr>
          <p:cNvPr id="252" name="Google Shape;252;p27"/>
          <p:cNvSpPr txBox="1">
            <a:spLocks noGrp="1"/>
          </p:cNvSpPr>
          <p:nvPr>
            <p:ph type="subTitle" idx="1"/>
          </p:nvPr>
        </p:nvSpPr>
        <p:spPr>
          <a:xfrm>
            <a:off x="1660125" y="2058341"/>
            <a:ext cx="2340000" cy="10644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a:solidFill>
                  <a:schemeClr val="dk1"/>
                </a:solidFill>
              </a:rPr>
              <a:t>*OU’s Affordable Initiative</a:t>
            </a:r>
            <a:endParaRPr>
              <a:solidFill>
                <a:schemeClr val="dk1"/>
              </a:solidFill>
            </a:endParaRPr>
          </a:p>
          <a:p>
            <a:pPr marL="0" lvl="0" indent="0" algn="l" rtl="0">
              <a:lnSpc>
                <a:spcPct val="115000"/>
              </a:lnSpc>
              <a:spcBef>
                <a:spcPts val="0"/>
              </a:spcBef>
              <a:spcAft>
                <a:spcPts val="0"/>
              </a:spcAft>
              <a:buNone/>
            </a:pPr>
            <a:r>
              <a:rPr lang="en">
                <a:solidFill>
                  <a:schemeClr val="dk1"/>
                </a:solidFill>
              </a:rPr>
              <a:t>*Study development - what we wanted to know</a:t>
            </a:r>
            <a:endParaRPr>
              <a:solidFill>
                <a:schemeClr val="dk1"/>
              </a:solidFill>
            </a:endParaRPr>
          </a:p>
        </p:txBody>
      </p:sp>
      <p:sp>
        <p:nvSpPr>
          <p:cNvPr id="253" name="Google Shape;253;p27"/>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Background</a:t>
            </a:r>
            <a:endParaRPr/>
          </a:p>
        </p:txBody>
      </p:sp>
      <p:sp>
        <p:nvSpPr>
          <p:cNvPr id="254" name="Google Shape;254;p27"/>
          <p:cNvSpPr txBox="1">
            <a:spLocks noGrp="1"/>
          </p:cNvSpPr>
          <p:nvPr>
            <p:ph type="title" idx="2"/>
          </p:nvPr>
        </p:nvSpPr>
        <p:spPr>
          <a:xfrm>
            <a:off x="820488" y="1525213"/>
            <a:ext cx="9126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255" name="Google Shape;255;p27"/>
          <p:cNvSpPr txBox="1">
            <a:spLocks noGrp="1"/>
          </p:cNvSpPr>
          <p:nvPr>
            <p:ph type="subTitle" idx="3"/>
          </p:nvPr>
        </p:nvSpPr>
        <p:spPr>
          <a:xfrm>
            <a:off x="1660125" y="3785997"/>
            <a:ext cx="2340000" cy="85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*Survey instrument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*The very long process</a:t>
            </a:r>
            <a:endParaRPr>
              <a:solidFill>
                <a:schemeClr val="dk1"/>
              </a:solidFill>
            </a:endParaRPr>
          </a:p>
          <a:p>
            <a:pPr marL="0" lvl="0" indent="0" algn="l" rtl="0">
              <a:spcBef>
                <a:spcPts val="0"/>
              </a:spcBef>
              <a:spcAft>
                <a:spcPts val="0"/>
              </a:spcAft>
              <a:buClr>
                <a:schemeClr val="dk1"/>
              </a:buClr>
              <a:buSzPts val="1100"/>
              <a:buFont typeface="Arial"/>
              <a:buNone/>
            </a:pPr>
            <a:endParaRPr/>
          </a:p>
        </p:txBody>
      </p:sp>
      <p:sp>
        <p:nvSpPr>
          <p:cNvPr id="256" name="Google Shape;256;p27"/>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Methodology</a:t>
            </a:r>
            <a:endParaRPr/>
          </a:p>
        </p:txBody>
      </p:sp>
      <p:sp>
        <p:nvSpPr>
          <p:cNvPr id="257" name="Google Shape;257;p27"/>
          <p:cNvSpPr txBox="1">
            <a:spLocks noGrp="1"/>
          </p:cNvSpPr>
          <p:nvPr>
            <p:ph type="title" idx="5"/>
          </p:nvPr>
        </p:nvSpPr>
        <p:spPr>
          <a:xfrm>
            <a:off x="818688"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258" name="Google Shape;258;p27"/>
          <p:cNvSpPr txBox="1">
            <a:spLocks noGrp="1"/>
          </p:cNvSpPr>
          <p:nvPr>
            <p:ph type="subTitle" idx="6"/>
          </p:nvPr>
        </p:nvSpPr>
        <p:spPr>
          <a:xfrm>
            <a:off x="5985325" y="2053166"/>
            <a:ext cx="2340000" cy="11409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*Overview of cost tolerance findings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*Overview of selection authority</a:t>
            </a:r>
            <a:endParaRPr>
              <a:solidFill>
                <a:schemeClr val="dk1"/>
              </a:solidFill>
            </a:endParaRPr>
          </a:p>
        </p:txBody>
      </p:sp>
      <p:sp>
        <p:nvSpPr>
          <p:cNvPr id="259" name="Google Shape;259;p27"/>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Results</a:t>
            </a:r>
            <a:endParaRPr/>
          </a:p>
        </p:txBody>
      </p:sp>
      <p:sp>
        <p:nvSpPr>
          <p:cNvPr id="260" name="Google Shape;260;p27"/>
          <p:cNvSpPr txBox="1">
            <a:spLocks noGrp="1"/>
          </p:cNvSpPr>
          <p:nvPr>
            <p:ph type="title" idx="8"/>
          </p:nvPr>
        </p:nvSpPr>
        <p:spPr>
          <a:xfrm>
            <a:off x="5130913" y="1525213"/>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03.</a:t>
            </a:r>
            <a:endParaRPr/>
          </a:p>
        </p:txBody>
      </p:sp>
      <p:sp>
        <p:nvSpPr>
          <p:cNvPr id="261" name="Google Shape;261;p27"/>
          <p:cNvSpPr txBox="1">
            <a:spLocks noGrp="1"/>
          </p:cNvSpPr>
          <p:nvPr>
            <p:ph type="subTitle" idx="9"/>
          </p:nvPr>
        </p:nvSpPr>
        <p:spPr>
          <a:xfrm>
            <a:off x="5985325" y="3786011"/>
            <a:ext cx="2340000" cy="699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*What the data told us</a:t>
            </a:r>
            <a:endParaRPr>
              <a:solidFill>
                <a:schemeClr val="dk1"/>
              </a:solidFill>
            </a:endParaRPr>
          </a:p>
          <a:p>
            <a:pPr marL="0" lvl="0" indent="0" algn="l" rtl="0">
              <a:spcBef>
                <a:spcPts val="0"/>
              </a:spcBef>
              <a:spcAft>
                <a:spcPts val="0"/>
              </a:spcAft>
              <a:buClr>
                <a:schemeClr val="dk1"/>
              </a:buClr>
              <a:buSzPts val="1100"/>
              <a:buFont typeface="Arial"/>
              <a:buNone/>
            </a:pPr>
            <a:endParaRPr/>
          </a:p>
        </p:txBody>
      </p:sp>
      <p:sp>
        <p:nvSpPr>
          <p:cNvPr id="262" name="Google Shape;262;p27"/>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Conclusions</a:t>
            </a:r>
            <a:endParaRPr/>
          </a:p>
        </p:txBody>
      </p:sp>
      <p:sp>
        <p:nvSpPr>
          <p:cNvPr id="263" name="Google Shape;263;p27"/>
          <p:cNvSpPr txBox="1">
            <a:spLocks noGrp="1"/>
          </p:cNvSpPr>
          <p:nvPr>
            <p:ph type="title" idx="14"/>
          </p:nvPr>
        </p:nvSpPr>
        <p:spPr>
          <a:xfrm>
            <a:off x="5130913"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04.</a:t>
            </a:r>
            <a:endParaRPr/>
          </a:p>
        </p:txBody>
      </p:sp>
      <p:sp>
        <p:nvSpPr>
          <p:cNvPr id="264" name="Google Shape;264;p27"/>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a:t>Outline</a:t>
            </a:r>
            <a:endParaRPr sz="3600"/>
          </a:p>
        </p:txBody>
      </p:sp>
      <p:sp>
        <p:nvSpPr>
          <p:cNvPr id="265" name="Google Shape;265;p27"/>
          <p:cNvSpPr txBox="1"/>
          <p:nvPr/>
        </p:nvSpPr>
        <p:spPr>
          <a:xfrm>
            <a:off x="3316950" y="4549600"/>
            <a:ext cx="2797800" cy="384900"/>
          </a:xfrm>
          <a:prstGeom prst="rect">
            <a:avLst/>
          </a:prstGeom>
          <a:solidFill>
            <a:srgbClr val="E4EAE6"/>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latin typeface="Roboto"/>
                <a:ea typeface="Roboto"/>
                <a:cs typeface="Roboto"/>
                <a:sym typeface="Roboto"/>
              </a:rPr>
              <a:t>Slides https://tinyurl.com/4h9udr8c</a:t>
            </a:r>
            <a:endParaRPr sz="1300">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8"/>
          <p:cNvSpPr txBox="1">
            <a:spLocks noGrp="1"/>
          </p:cNvSpPr>
          <p:nvPr>
            <p:ph type="title"/>
          </p:nvPr>
        </p:nvSpPr>
        <p:spPr>
          <a:xfrm>
            <a:off x="894775" y="552475"/>
            <a:ext cx="7726800" cy="88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Why care about this topic?</a:t>
            </a:r>
            <a:endParaRPr/>
          </a:p>
        </p:txBody>
      </p:sp>
      <p:sp>
        <p:nvSpPr>
          <p:cNvPr id="271" name="Google Shape;271;p28"/>
          <p:cNvSpPr txBox="1">
            <a:spLocks noGrp="1"/>
          </p:cNvSpPr>
          <p:nvPr>
            <p:ph type="subTitle" idx="1"/>
          </p:nvPr>
        </p:nvSpPr>
        <p:spPr>
          <a:xfrm>
            <a:off x="1028250" y="1440175"/>
            <a:ext cx="7087500" cy="3002700"/>
          </a:xfrm>
          <a:prstGeom prst="rect">
            <a:avLst/>
          </a:prstGeom>
        </p:spPr>
        <p:txBody>
          <a:bodyPr spcFirstLastPara="1" wrap="square" lIns="91425" tIns="91425" rIns="91425" bIns="91425" anchor="ctr" anchorCtr="0">
            <a:noAutofit/>
          </a:bodyPr>
          <a:lstStyle/>
          <a:p>
            <a:pPr marL="457200" lvl="0" indent="-381000" algn="l" rtl="0">
              <a:spcBef>
                <a:spcPts val="0"/>
              </a:spcBef>
              <a:spcAft>
                <a:spcPts val="0"/>
              </a:spcAft>
              <a:buSzPts val="2400"/>
              <a:buChar char="●"/>
            </a:pPr>
            <a:r>
              <a:rPr lang="en" sz="2400"/>
              <a:t>OER &amp; Affordable Initiatives</a:t>
            </a:r>
            <a:endParaRPr sz="2400"/>
          </a:p>
          <a:p>
            <a:pPr marL="457200" lvl="0" indent="-381000" algn="l" rtl="0">
              <a:spcBef>
                <a:spcPts val="0"/>
              </a:spcBef>
              <a:spcAft>
                <a:spcPts val="0"/>
              </a:spcAft>
              <a:buSzPts val="2400"/>
              <a:buChar char="●"/>
            </a:pPr>
            <a:r>
              <a:rPr lang="en" sz="2400"/>
              <a:t>How faculty think about and include library resources in teaching</a:t>
            </a:r>
            <a:endParaRPr sz="2400"/>
          </a:p>
          <a:p>
            <a:pPr marL="457200" lvl="0" indent="-381000" algn="l" rtl="0">
              <a:spcBef>
                <a:spcPts val="0"/>
              </a:spcBef>
              <a:spcAft>
                <a:spcPts val="0"/>
              </a:spcAft>
              <a:buSzPts val="2400"/>
              <a:buChar char="●"/>
            </a:pPr>
            <a:r>
              <a:rPr lang="en" sz="2400"/>
              <a:t>Encouraging use of library resources - impact and relevance to campus </a:t>
            </a:r>
            <a:endParaRPr sz="2400"/>
          </a:p>
          <a:p>
            <a:pPr marL="457200" lvl="0" indent="-381000" algn="l" rtl="0">
              <a:spcBef>
                <a:spcPts val="0"/>
              </a:spcBef>
              <a:spcAft>
                <a:spcPts val="0"/>
              </a:spcAft>
              <a:buSzPts val="2400"/>
              <a:buChar char="●"/>
            </a:pPr>
            <a:r>
              <a:rPr lang="en" sz="2400"/>
              <a:t>Social justice &amp; equity -educating faculty about impact of prices on students and student success</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9"/>
          <p:cNvSpPr txBox="1">
            <a:spLocks noGrp="1"/>
          </p:cNvSpPr>
          <p:nvPr>
            <p:ph type="title"/>
          </p:nvPr>
        </p:nvSpPr>
        <p:spPr>
          <a:xfrm>
            <a:off x="494700" y="1881625"/>
            <a:ext cx="8154600" cy="1942200"/>
          </a:xfrm>
          <a:prstGeom prst="rect">
            <a:avLst/>
          </a:prstGeom>
        </p:spPr>
        <p:txBody>
          <a:bodyPr spcFirstLastPara="1" wrap="square" lIns="91425" tIns="91425" rIns="91425" bIns="91425" anchor="ctr" anchorCtr="0">
            <a:noAutofit/>
          </a:bodyPr>
          <a:lstStyle/>
          <a:p>
            <a:pPr marL="457200" lvl="0" indent="-374650" algn="l" rtl="0">
              <a:lnSpc>
                <a:spcPct val="115000"/>
              </a:lnSpc>
              <a:spcBef>
                <a:spcPts val="0"/>
              </a:spcBef>
              <a:spcAft>
                <a:spcPts val="0"/>
              </a:spcAft>
              <a:buClr>
                <a:schemeClr val="dk2"/>
              </a:buClr>
              <a:buSzPts val="2300"/>
              <a:buFont typeface="Roboto"/>
              <a:buAutoNum type="arabicPeriod"/>
            </a:pPr>
            <a:r>
              <a:rPr lang="en" sz="2300" b="0">
                <a:latin typeface="Roboto"/>
                <a:ea typeface="Roboto"/>
                <a:cs typeface="Roboto"/>
                <a:sym typeface="Roboto"/>
              </a:rPr>
              <a:t>Increase the use of affordable course materials by OU faculty.</a:t>
            </a:r>
            <a:endParaRPr sz="2300" b="0">
              <a:latin typeface="Roboto"/>
              <a:ea typeface="Roboto"/>
              <a:cs typeface="Roboto"/>
              <a:sym typeface="Roboto"/>
            </a:endParaRPr>
          </a:p>
          <a:p>
            <a:pPr marL="457200" lvl="0" indent="-374650" algn="l" rtl="0">
              <a:lnSpc>
                <a:spcPct val="115000"/>
              </a:lnSpc>
              <a:spcBef>
                <a:spcPts val="0"/>
              </a:spcBef>
              <a:spcAft>
                <a:spcPts val="0"/>
              </a:spcAft>
              <a:buClr>
                <a:schemeClr val="dk2"/>
              </a:buClr>
              <a:buSzPts val="2300"/>
              <a:buFont typeface="Roboto"/>
              <a:buAutoNum type="arabicPeriod"/>
            </a:pPr>
            <a:r>
              <a:rPr lang="en" sz="2300" b="0">
                <a:latin typeface="Roboto"/>
                <a:ea typeface="Roboto"/>
                <a:cs typeface="Roboto"/>
                <a:sym typeface="Roboto"/>
              </a:rPr>
              <a:t>Review current policies and practices about material selection, purchasing and notification to ensure that they are student centered.</a:t>
            </a:r>
            <a:endParaRPr sz="2300" b="0">
              <a:latin typeface="Roboto"/>
              <a:ea typeface="Roboto"/>
              <a:cs typeface="Roboto"/>
              <a:sym typeface="Roboto"/>
            </a:endParaRPr>
          </a:p>
        </p:txBody>
      </p:sp>
      <p:sp>
        <p:nvSpPr>
          <p:cNvPr id="277" name="Google Shape;277;p29"/>
          <p:cNvSpPr txBox="1">
            <a:spLocks noGrp="1"/>
          </p:cNvSpPr>
          <p:nvPr>
            <p:ph type="title" idx="2"/>
          </p:nvPr>
        </p:nvSpPr>
        <p:spPr>
          <a:xfrm>
            <a:off x="579700" y="502225"/>
            <a:ext cx="83199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3800"/>
              <a:t>OU’s Affordable Course Materials Initiative (ACMI)</a:t>
            </a:r>
            <a:endParaRPr/>
          </a:p>
        </p:txBody>
      </p:sp>
      <p:sp>
        <p:nvSpPr>
          <p:cNvPr id="278" name="Google Shape;278;p29"/>
          <p:cNvSpPr txBox="1">
            <a:spLocks noGrp="1"/>
          </p:cNvSpPr>
          <p:nvPr>
            <p:ph type="subTitle" idx="1"/>
          </p:nvPr>
        </p:nvSpPr>
        <p:spPr>
          <a:xfrm>
            <a:off x="360750" y="3932500"/>
            <a:ext cx="8422500" cy="62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b="1"/>
              <a:t>Campus plan emphasis affordability as priority ~ over OER</a:t>
            </a:r>
            <a:endParaRPr sz="24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0"/>
          <p:cNvSpPr txBox="1">
            <a:spLocks noGrp="1"/>
          </p:cNvSpPr>
          <p:nvPr>
            <p:ph type="subTitle" idx="1"/>
          </p:nvPr>
        </p:nvSpPr>
        <p:spPr>
          <a:xfrm>
            <a:off x="493125" y="391150"/>
            <a:ext cx="8508600" cy="50295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a:t>2017 - College of Arts &amp; Science OER Task Force formed </a:t>
            </a:r>
            <a:endParaRPr/>
          </a:p>
          <a:p>
            <a:pPr marL="0" lvl="0" indent="0" algn="l" rtl="0">
              <a:lnSpc>
                <a:spcPct val="115000"/>
              </a:lnSpc>
              <a:spcBef>
                <a:spcPts val="0"/>
              </a:spcBef>
              <a:spcAft>
                <a:spcPts val="0"/>
              </a:spcAft>
              <a:buClr>
                <a:schemeClr val="dk1"/>
              </a:buClr>
              <a:buSzPts val="1100"/>
              <a:buFont typeface="Arial"/>
              <a:buNone/>
            </a:pPr>
            <a:r>
              <a:rPr lang="en"/>
              <a:t>2018 - Resolutions passed in support of affordable initiative  OU College Assembly, OU Faculty Senate &amp; Student Congress </a:t>
            </a:r>
            <a:endParaRPr/>
          </a:p>
          <a:p>
            <a:pPr marL="0" lvl="0" indent="0" algn="l" rtl="0">
              <a:lnSpc>
                <a:spcPct val="115000"/>
              </a:lnSpc>
              <a:spcBef>
                <a:spcPts val="0"/>
              </a:spcBef>
              <a:spcAft>
                <a:spcPts val="0"/>
              </a:spcAft>
              <a:buClr>
                <a:schemeClr val="dk1"/>
              </a:buClr>
              <a:buSzPts val="1100"/>
              <a:buFont typeface="Arial"/>
              <a:buNone/>
            </a:pPr>
            <a:r>
              <a:rPr lang="en"/>
              <a:t>February 2019 - Affordable Course Materials Initiatives (ACMI) launched, Provost endorses and funds campus plan. $5,000</a:t>
            </a:r>
            <a:endParaRPr/>
          </a:p>
          <a:p>
            <a:pPr marL="0" lvl="0" indent="0" algn="l" rtl="0">
              <a:lnSpc>
                <a:spcPct val="115000"/>
              </a:lnSpc>
              <a:spcBef>
                <a:spcPts val="0"/>
              </a:spcBef>
              <a:spcAft>
                <a:spcPts val="0"/>
              </a:spcAft>
              <a:buClr>
                <a:schemeClr val="dk1"/>
              </a:buClr>
              <a:buSzPts val="1100"/>
              <a:buFont typeface="Arial"/>
              <a:buNone/>
            </a:pPr>
            <a:r>
              <a:rPr lang="en"/>
              <a:t>Winter 2020  - ACMI Stipend pilot program launched </a:t>
            </a:r>
            <a:endParaRPr/>
          </a:p>
          <a:p>
            <a:pPr marL="0" lvl="0" indent="0" algn="l" rtl="0">
              <a:lnSpc>
                <a:spcPct val="115000"/>
              </a:lnSpc>
              <a:spcBef>
                <a:spcPts val="0"/>
              </a:spcBef>
              <a:spcAft>
                <a:spcPts val="0"/>
              </a:spcAft>
              <a:buClr>
                <a:schemeClr val="dk1"/>
              </a:buClr>
              <a:buSzPts val="1100"/>
              <a:buFont typeface="Arial"/>
              <a:buNone/>
            </a:pPr>
            <a:r>
              <a:rPr lang="en"/>
              <a:t>NO ACTIVITY     COVID  😟</a:t>
            </a:r>
            <a:endParaRPr/>
          </a:p>
          <a:p>
            <a:pPr marL="0" lvl="0" indent="0" algn="l" rtl="0">
              <a:lnSpc>
                <a:spcPct val="115000"/>
              </a:lnSpc>
              <a:spcBef>
                <a:spcPts val="0"/>
              </a:spcBef>
              <a:spcAft>
                <a:spcPts val="0"/>
              </a:spcAft>
              <a:buClr>
                <a:schemeClr val="dk1"/>
              </a:buClr>
              <a:buSzPts val="1100"/>
              <a:buFont typeface="Arial"/>
              <a:buNone/>
            </a:pPr>
            <a:r>
              <a:rPr lang="en"/>
              <a:t>Winter 2021 - 2nd round ACMI stipends </a:t>
            </a:r>
            <a:endParaRPr/>
          </a:p>
          <a:p>
            <a:pPr marL="0" lvl="0" indent="0" algn="l" rtl="0">
              <a:lnSpc>
                <a:spcPct val="115000"/>
              </a:lnSpc>
              <a:spcBef>
                <a:spcPts val="0"/>
              </a:spcBef>
              <a:spcAft>
                <a:spcPts val="0"/>
              </a:spcAft>
              <a:buClr>
                <a:schemeClr val="dk1"/>
              </a:buClr>
              <a:buSzPts val="1100"/>
              <a:buFont typeface="Arial"/>
              <a:buNone/>
            </a:pPr>
            <a:r>
              <a:rPr lang="en"/>
              <a:t>Summer 2021- Zero and low-cost course markings added to Banner</a:t>
            </a:r>
            <a:endParaRPr/>
          </a:p>
          <a:p>
            <a:pPr marL="0" lvl="0" indent="0" algn="l" rtl="0">
              <a:lnSpc>
                <a:spcPct val="115000"/>
              </a:lnSpc>
              <a:spcBef>
                <a:spcPts val="0"/>
              </a:spcBef>
              <a:spcAft>
                <a:spcPts val="0"/>
              </a:spcAft>
              <a:buClr>
                <a:schemeClr val="dk1"/>
              </a:buClr>
              <a:buSzPts val="1100"/>
              <a:buFont typeface="Arial"/>
              <a:buNone/>
            </a:pPr>
            <a:r>
              <a:rPr lang="en"/>
              <a:t>Fall 2021 - OUSC passes 2nd resolution in support of ACMI - conducts petition campaign Pledges $5,000  </a:t>
            </a:r>
            <a:endParaRPr/>
          </a:p>
          <a:p>
            <a:pPr marL="0" lvl="0" indent="0" algn="l" rtl="0">
              <a:lnSpc>
                <a:spcPct val="115000"/>
              </a:lnSpc>
              <a:spcBef>
                <a:spcPts val="0"/>
              </a:spcBef>
              <a:spcAft>
                <a:spcPts val="0"/>
              </a:spcAft>
              <a:buClr>
                <a:schemeClr val="dk1"/>
              </a:buClr>
              <a:buSzPts val="1100"/>
              <a:buFont typeface="Arial"/>
              <a:buNone/>
            </a:pPr>
            <a:r>
              <a:rPr lang="en"/>
              <a:t>Winter 2022 - Creation of the Affordable Education Materials Gift Fund </a:t>
            </a:r>
            <a:endParaRPr/>
          </a:p>
          <a:p>
            <a:pPr marL="0" lvl="0" indent="0" algn="l" rtl="0">
              <a:lnSpc>
                <a:spcPct val="115000"/>
              </a:lnSpc>
              <a:spcBef>
                <a:spcPts val="0"/>
              </a:spcBef>
              <a:spcAft>
                <a:spcPts val="0"/>
              </a:spcAft>
              <a:buNone/>
            </a:pPr>
            <a:r>
              <a:rPr lang="en"/>
              <a:t>Winter 2022 - Round 3 ACMI stipends awarded April 2022</a:t>
            </a:r>
            <a:endParaRPr/>
          </a:p>
          <a:p>
            <a:pPr marL="0" lvl="0" indent="0" algn="l" rtl="0">
              <a:lnSpc>
                <a:spcPct val="115000"/>
              </a:lnSpc>
              <a:spcBef>
                <a:spcPts val="0"/>
              </a:spcBef>
              <a:spcAft>
                <a:spcPts val="0"/>
              </a:spcAft>
              <a:buNone/>
            </a:pPr>
            <a:r>
              <a:rPr lang="en"/>
              <a:t>Fall 2022 – Launched OER &amp; Affordable Champion Program &amp; ebook purchasing program</a:t>
            </a:r>
            <a:endParaRPr/>
          </a:p>
          <a:p>
            <a:pPr marL="0" lvl="0" indent="0" algn="l" rtl="0">
              <a:lnSpc>
                <a:spcPct val="115000"/>
              </a:lnSpc>
              <a:spcBef>
                <a:spcPts val="0"/>
              </a:spcBef>
              <a:spcAft>
                <a:spcPts val="0"/>
              </a:spcAft>
              <a:buNone/>
            </a:pPr>
            <a:r>
              <a:rPr lang="en"/>
              <a:t>Winter 2023 – Round 4 ACMI stipends awarded April 2024</a:t>
            </a:r>
            <a:endParaRPr/>
          </a:p>
          <a:p>
            <a:pPr marL="0" lvl="0" indent="0" algn="l" rtl="0">
              <a:lnSpc>
                <a:spcPct val="115000"/>
              </a:lnSpc>
              <a:spcBef>
                <a:spcPts val="0"/>
              </a:spcBef>
              <a:spcAft>
                <a:spcPts val="0"/>
              </a:spcAft>
              <a:buClr>
                <a:schemeClr val="dk1"/>
              </a:buClr>
              <a:buSzPts val="1100"/>
              <a:buFont typeface="Arial"/>
              <a:buNone/>
            </a:pPr>
            <a:r>
              <a:rPr lang="en"/>
              <a:t>Winter 2023 – OUSC Pledges $10,000</a:t>
            </a:r>
            <a:endParaRPr/>
          </a:p>
          <a:p>
            <a:pPr marL="914400" lvl="0" indent="457200" algn="l" rtl="0">
              <a:lnSpc>
                <a:spcPct val="115000"/>
              </a:lnSpc>
              <a:spcBef>
                <a:spcPts val="0"/>
              </a:spcBef>
              <a:spcAft>
                <a:spcPts val="0"/>
              </a:spcAft>
              <a:buNone/>
            </a:pPr>
            <a:r>
              <a:rPr lang="en" b="1"/>
              <a:t>Winter 2023 – 1st semester savings reaches $100,000</a:t>
            </a:r>
            <a:endParaRPr b="1"/>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31"/>
          <p:cNvPicPr preferRelativeResize="0"/>
          <p:nvPr/>
        </p:nvPicPr>
        <p:blipFill>
          <a:blip r:embed="rId3">
            <a:alphaModFix/>
          </a:blip>
          <a:stretch>
            <a:fillRect/>
          </a:stretch>
        </p:blipFill>
        <p:spPr>
          <a:xfrm>
            <a:off x="2281238" y="152813"/>
            <a:ext cx="6703616" cy="4837864"/>
          </a:xfrm>
          <a:prstGeom prst="rect">
            <a:avLst/>
          </a:prstGeom>
          <a:noFill/>
          <a:ln>
            <a:noFill/>
          </a:ln>
        </p:spPr>
      </p:pic>
      <p:sp>
        <p:nvSpPr>
          <p:cNvPr id="289" name="Google Shape;289;p31"/>
          <p:cNvSpPr txBox="1">
            <a:spLocks noGrp="1"/>
          </p:cNvSpPr>
          <p:nvPr>
            <p:ph type="title" idx="4294967295"/>
          </p:nvPr>
        </p:nvSpPr>
        <p:spPr>
          <a:xfrm>
            <a:off x="315575" y="432725"/>
            <a:ext cx="2300700" cy="183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800"/>
              <a:t>What we knew</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2"/>
          <p:cNvSpPr txBox="1">
            <a:spLocks noGrp="1"/>
          </p:cNvSpPr>
          <p:nvPr>
            <p:ph type="subTitle" idx="1"/>
          </p:nvPr>
        </p:nvSpPr>
        <p:spPr>
          <a:xfrm>
            <a:off x="2730950" y="3875906"/>
            <a:ext cx="3417300" cy="41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—OU student</a:t>
            </a:r>
            <a:endParaRPr/>
          </a:p>
        </p:txBody>
      </p:sp>
      <p:sp>
        <p:nvSpPr>
          <p:cNvPr id="295" name="Google Shape;295;p32"/>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a:t>“I have several classes where I can’t afford to purchase my textbooks. There are some classes where textbooks are up to $500.”</a:t>
            </a:r>
            <a:endParaRPr/>
          </a:p>
        </p:txBody>
      </p:sp>
    </p:spTree>
  </p:cSld>
  <p:clrMapOvr>
    <a:masterClrMapping/>
  </p:clrMapOvr>
</p:sld>
</file>

<file path=ppt/theme/theme1.xml><?xml version="1.0" encoding="utf-8"?>
<a:theme xmlns:a="http://schemas.openxmlformats.org/drawingml/2006/main" name="Generation of '27 by Slidesgo">
  <a:themeElements>
    <a:clrScheme name="Simple Light">
      <a:dk1>
        <a:srgbClr val="000000"/>
      </a:dk1>
      <a:lt1>
        <a:srgbClr val="FFFFFF"/>
      </a:lt1>
      <a:dk2>
        <a:srgbClr val="7F4C58"/>
      </a:dk2>
      <a:lt2>
        <a:srgbClr val="E0C8CF"/>
      </a:lt2>
      <a:accent1>
        <a:srgbClr val="E7ACB7"/>
      </a:accent1>
      <a:accent2>
        <a:srgbClr val="BE96A1"/>
      </a:accent2>
      <a:accent3>
        <a:srgbClr val="8A5C60"/>
      </a:accent3>
      <a:accent4>
        <a:srgbClr val="BB4545"/>
      </a:accent4>
      <a:accent5>
        <a:srgbClr val="D8B7BB"/>
      </a:accent5>
      <a:accent6>
        <a:srgbClr val="FFC6C6"/>
      </a:accent6>
      <a:hlink>
        <a:srgbClr val="7F4C4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5974</Words>
  <Application>Microsoft Office PowerPoint</Application>
  <PresentationFormat>On-screen Show (16:9)</PresentationFormat>
  <Paragraphs>410</Paragraphs>
  <Slides>36</Slides>
  <Notes>36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Arial</vt:lpstr>
      <vt:lpstr>Cambria</vt:lpstr>
      <vt:lpstr>Libre Baskerville</vt:lpstr>
      <vt:lpstr>Lato</vt:lpstr>
      <vt:lpstr>Roboto Condensed Light</vt:lpstr>
      <vt:lpstr>Frank Ruhl Libre</vt:lpstr>
      <vt:lpstr>Roboto Medium</vt:lpstr>
      <vt:lpstr>Roboto</vt:lpstr>
      <vt:lpstr>Abel</vt:lpstr>
      <vt:lpstr>Generation of '27 by Slidesgo</vt:lpstr>
      <vt:lpstr>How much do faculty think students should pay for course materials?</vt:lpstr>
      <vt:lpstr>Hello!</vt:lpstr>
      <vt:lpstr>Open Educational Resources (OER) are free of cost, and include built-in permission to retain, reuse, revise, remix, and redistribute the material which means users can edit, modify, customize and share them.</vt:lpstr>
      <vt:lpstr>Background</vt:lpstr>
      <vt:lpstr>Why care about this topic?</vt:lpstr>
      <vt:lpstr>Increase the use of affordable course materials by OU faculty. Review current policies and practices about material selection, purchasing and notification to ensure that they are student centered.</vt:lpstr>
      <vt:lpstr>PowerPoint Presentation</vt:lpstr>
      <vt:lpstr>What we knew</vt:lpstr>
      <vt:lpstr>“I have several classes where I can’t afford to purchase my textbooks. There are some classes where textbooks are up to $500.”</vt:lpstr>
      <vt:lpstr>What we wanted to know</vt:lpstr>
      <vt:lpstr>Methodology</vt:lpstr>
      <vt:lpstr>Study Sections</vt:lpstr>
      <vt:lpstr>Why Ask</vt:lpstr>
      <vt:lpstr>Ranks</vt:lpstr>
      <vt:lpstr>Types of materials used</vt:lpstr>
      <vt:lpstr>Final decision</vt:lpstr>
      <vt:lpstr>Selection Authority &amp; Rank</vt:lpstr>
      <vt:lpstr>More Selection data points</vt:lpstr>
      <vt:lpstr>Utilization of access methods </vt:lpstr>
      <vt:lpstr>% of an item used to require purchase</vt:lpstr>
      <vt:lpstr>Knowledge of cost </vt:lpstr>
      <vt:lpstr>% of students purchase all materials</vt:lpstr>
      <vt:lpstr>Acceptable Tolerance </vt:lpstr>
      <vt:lpstr>Cost Tolerance </vt:lpstr>
      <vt:lpstr>What students say about cost</vt:lpstr>
      <vt:lpstr>What students say about cost</vt:lpstr>
      <vt:lpstr>OER </vt:lpstr>
      <vt:lpstr>OER -USE</vt:lpstr>
      <vt:lpstr>OER - USE</vt:lpstr>
      <vt:lpstr>What this told us</vt:lpstr>
      <vt:lpstr>What to do</vt:lpstr>
      <vt:lpstr>Impact </vt:lpstr>
      <vt:lpstr>Further Research</vt:lpstr>
      <vt:lpstr>How is this useful to you</vt:lpstr>
      <vt:lpstr>Conversation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much do faculty think students should pay for course materials?</dc:title>
  <dc:creator>Julia Rodriguez</dc:creator>
  <cp:lastModifiedBy>Julia Rodriguez</cp:lastModifiedBy>
  <cp:revision>1</cp:revision>
  <dcterms:modified xsi:type="dcterms:W3CDTF">2023-05-16T14:33:12Z</dcterms:modified>
</cp:coreProperties>
</file>